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2"/>
  </p:notesMasterIdLst>
  <p:sldIdLst>
    <p:sldId id="256" r:id="rId5"/>
    <p:sldId id="1766" r:id="rId6"/>
    <p:sldId id="4720" r:id="rId7"/>
    <p:sldId id="258" r:id="rId8"/>
    <p:sldId id="4724" r:id="rId9"/>
    <p:sldId id="4725" r:id="rId10"/>
    <p:sldId id="4727" r:id="rId11"/>
    <p:sldId id="262" r:id="rId12"/>
    <p:sldId id="4731" r:id="rId13"/>
    <p:sldId id="4730" r:id="rId14"/>
    <p:sldId id="4726" r:id="rId15"/>
    <p:sldId id="257" r:id="rId16"/>
    <p:sldId id="4729" r:id="rId17"/>
    <p:sldId id="267" r:id="rId18"/>
    <p:sldId id="268" r:id="rId19"/>
    <p:sldId id="269" r:id="rId20"/>
    <p:sldId id="270" r:id="rId21"/>
    <p:sldId id="271" r:id="rId22"/>
    <p:sldId id="4732" r:id="rId23"/>
    <p:sldId id="272" r:id="rId24"/>
    <p:sldId id="4723" r:id="rId25"/>
    <p:sldId id="4715" r:id="rId26"/>
    <p:sldId id="4721" r:id="rId27"/>
    <p:sldId id="4719" r:id="rId28"/>
    <p:sldId id="4735" r:id="rId29"/>
    <p:sldId id="4752" r:id="rId30"/>
    <p:sldId id="4758" r:id="rId31"/>
    <p:sldId id="4748" r:id="rId32"/>
    <p:sldId id="4744" r:id="rId33"/>
    <p:sldId id="4733" r:id="rId34"/>
    <p:sldId id="4753" r:id="rId35"/>
    <p:sldId id="4754" r:id="rId36"/>
    <p:sldId id="4716" r:id="rId37"/>
    <p:sldId id="4747" r:id="rId38"/>
    <p:sldId id="4745" r:id="rId39"/>
    <p:sldId id="4734" r:id="rId40"/>
    <p:sldId id="4756" r:id="rId41"/>
    <p:sldId id="4755" r:id="rId42"/>
    <p:sldId id="4738" r:id="rId43"/>
    <p:sldId id="4746" r:id="rId44"/>
    <p:sldId id="4718" r:id="rId45"/>
    <p:sldId id="1772" r:id="rId46"/>
    <p:sldId id="1734" r:id="rId47"/>
    <p:sldId id="1773" r:id="rId48"/>
    <p:sldId id="1770" r:id="rId49"/>
    <p:sldId id="1775" r:id="rId50"/>
    <p:sldId id="1774" r:id="rId51"/>
    <p:sldId id="1776" r:id="rId52"/>
    <p:sldId id="1777" r:id="rId53"/>
    <p:sldId id="1778" r:id="rId54"/>
    <p:sldId id="1779" r:id="rId55"/>
    <p:sldId id="1781" r:id="rId56"/>
    <p:sldId id="1767" r:id="rId57"/>
    <p:sldId id="1782" r:id="rId58"/>
    <p:sldId id="1783" r:id="rId59"/>
    <p:sldId id="1784" r:id="rId60"/>
    <p:sldId id="1785" r:id="rId61"/>
    <p:sldId id="1786" r:id="rId62"/>
    <p:sldId id="1787" r:id="rId63"/>
    <p:sldId id="1788" r:id="rId64"/>
    <p:sldId id="1789" r:id="rId65"/>
    <p:sldId id="1790" r:id="rId66"/>
    <p:sldId id="1791" r:id="rId67"/>
    <p:sldId id="1792" r:id="rId68"/>
    <p:sldId id="1765" r:id="rId69"/>
    <p:sldId id="1793" r:id="rId70"/>
    <p:sldId id="1794" r:id="rId71"/>
    <p:sldId id="1795" r:id="rId72"/>
    <p:sldId id="1796" r:id="rId73"/>
    <p:sldId id="4675" r:id="rId74"/>
    <p:sldId id="4676" r:id="rId75"/>
    <p:sldId id="4677" r:id="rId76"/>
    <p:sldId id="4678" r:id="rId77"/>
    <p:sldId id="4679" r:id="rId78"/>
    <p:sldId id="4680" r:id="rId79"/>
    <p:sldId id="4681" r:id="rId80"/>
    <p:sldId id="4684" r:id="rId81"/>
    <p:sldId id="4682" r:id="rId82"/>
    <p:sldId id="4687" r:id="rId83"/>
    <p:sldId id="4688" r:id="rId84"/>
    <p:sldId id="4689" r:id="rId85"/>
    <p:sldId id="4691" r:id="rId86"/>
    <p:sldId id="4683" r:id="rId87"/>
    <p:sldId id="4685" r:id="rId88"/>
    <p:sldId id="4692" r:id="rId89"/>
    <p:sldId id="4693" r:id="rId90"/>
    <p:sldId id="4694" r:id="rId91"/>
    <p:sldId id="4695" r:id="rId92"/>
    <p:sldId id="4697" r:id="rId93"/>
    <p:sldId id="4696" r:id="rId94"/>
    <p:sldId id="4699" r:id="rId95"/>
    <p:sldId id="4700" r:id="rId96"/>
    <p:sldId id="4701" r:id="rId97"/>
    <p:sldId id="4702" r:id="rId98"/>
    <p:sldId id="4703" r:id="rId99"/>
    <p:sldId id="4704" r:id="rId100"/>
    <p:sldId id="4705" r:id="rId101"/>
    <p:sldId id="4707" r:id="rId102"/>
    <p:sldId id="4708" r:id="rId103"/>
    <p:sldId id="4709" r:id="rId104"/>
    <p:sldId id="4710" r:id="rId105"/>
    <p:sldId id="4706" r:id="rId106"/>
    <p:sldId id="4711" r:id="rId107"/>
    <p:sldId id="4712" r:id="rId108"/>
    <p:sldId id="4714" r:id="rId109"/>
    <p:sldId id="4713" r:id="rId110"/>
    <p:sldId id="259" r:id="rId1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FB042CD-60FA-414D-879D-D9EACB930227}">
          <p14:sldIdLst>
            <p14:sldId id="256"/>
          </p14:sldIdLst>
        </p14:section>
        <p14:section name="1 Working with the INSPIRE Online Course" id="{C945ED31-A271-4FCF-8D6E-C36062B985E6}">
          <p14:sldIdLst>
            <p14:sldId id="1766"/>
            <p14:sldId id="4720"/>
            <p14:sldId id="258"/>
            <p14:sldId id="4724"/>
            <p14:sldId id="4725"/>
            <p14:sldId id="4727"/>
            <p14:sldId id="262"/>
            <p14:sldId id="4731"/>
            <p14:sldId id="4730"/>
            <p14:sldId id="4726"/>
            <p14:sldId id="257"/>
            <p14:sldId id="4729"/>
            <p14:sldId id="267"/>
            <p14:sldId id="268"/>
            <p14:sldId id="269"/>
            <p14:sldId id="270"/>
            <p14:sldId id="271"/>
            <p14:sldId id="4732"/>
            <p14:sldId id="272"/>
            <p14:sldId id="4723"/>
          </p14:sldIdLst>
        </p14:section>
        <p14:section name="2 - Creating Sustainable Productions" id="{8749355A-DAEA-41D3-B1CB-AB9A276A9C57}">
          <p14:sldIdLst>
            <p14:sldId id="4715"/>
            <p14:sldId id="4721"/>
            <p14:sldId id="4719"/>
            <p14:sldId id="4735"/>
            <p14:sldId id="4752"/>
            <p14:sldId id="4758"/>
            <p14:sldId id="4748"/>
            <p14:sldId id="4744"/>
            <p14:sldId id="4733"/>
            <p14:sldId id="4753"/>
            <p14:sldId id="4754"/>
            <p14:sldId id="4716"/>
            <p14:sldId id="4747"/>
            <p14:sldId id="4745"/>
            <p14:sldId id="4734"/>
            <p14:sldId id="4756"/>
            <p14:sldId id="4755"/>
            <p14:sldId id="4738"/>
            <p14:sldId id="4746"/>
          </p14:sldIdLst>
        </p14:section>
        <p14:section name="Harnessing Digital Tools in the Performing Arts" id="{1E8EE04E-ACC6-4021-A245-0CC893967FED}">
          <p14:sldIdLst>
            <p14:sldId id="4718"/>
            <p14:sldId id="1772"/>
            <p14:sldId id="1734"/>
            <p14:sldId id="1773"/>
            <p14:sldId id="1770"/>
            <p14:sldId id="1775"/>
            <p14:sldId id="1774"/>
            <p14:sldId id="1776"/>
            <p14:sldId id="1777"/>
            <p14:sldId id="1778"/>
            <p14:sldId id="1779"/>
            <p14:sldId id="1781"/>
            <p14:sldId id="1767"/>
            <p14:sldId id="1782"/>
            <p14:sldId id="1783"/>
            <p14:sldId id="1784"/>
            <p14:sldId id="1785"/>
            <p14:sldId id="1786"/>
            <p14:sldId id="1787"/>
            <p14:sldId id="1788"/>
            <p14:sldId id="1789"/>
            <p14:sldId id="1790"/>
            <p14:sldId id="1791"/>
            <p14:sldId id="1792"/>
          </p14:sldIdLst>
        </p14:section>
        <p14:section name="Empowering Entrepreneurial Pathways in the Performing Arts Sector" id="{EC3E8D2E-07F8-4966-A897-2909D78B35E2}">
          <p14:sldIdLst>
            <p14:sldId id="1765"/>
            <p14:sldId id="1793"/>
            <p14:sldId id="1794"/>
            <p14:sldId id="1795"/>
            <p14:sldId id="1796"/>
            <p14:sldId id="4675"/>
            <p14:sldId id="4676"/>
            <p14:sldId id="4677"/>
            <p14:sldId id="4678"/>
            <p14:sldId id="4679"/>
            <p14:sldId id="4680"/>
            <p14:sldId id="4681"/>
            <p14:sldId id="4684"/>
            <p14:sldId id="4682"/>
            <p14:sldId id="4687"/>
            <p14:sldId id="4688"/>
            <p14:sldId id="4689"/>
            <p14:sldId id="4691"/>
            <p14:sldId id="4683"/>
            <p14:sldId id="4685"/>
            <p14:sldId id="4692"/>
            <p14:sldId id="4693"/>
            <p14:sldId id="4694"/>
            <p14:sldId id="4695"/>
            <p14:sldId id="4697"/>
            <p14:sldId id="4696"/>
            <p14:sldId id="4699"/>
            <p14:sldId id="4700"/>
            <p14:sldId id="4701"/>
            <p14:sldId id="4702"/>
            <p14:sldId id="4703"/>
            <p14:sldId id="4704"/>
            <p14:sldId id="4705"/>
            <p14:sldId id="4707"/>
            <p14:sldId id="4708"/>
            <p14:sldId id="4709"/>
            <p14:sldId id="4710"/>
            <p14:sldId id="4706"/>
            <p14:sldId id="4711"/>
            <p14:sldId id="4712"/>
            <p14:sldId id="4714"/>
            <p14:sldId id="4713"/>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538AD-A546-2804-F62D-9454720DD9D4}" name="Anna  Cebrián Prats" initials="AC" userId="S::anna.cebrian@bakertilly.es::9cd35419-3515-45b2-af7b-48419186ad69" providerId="AD"/>
  <p188:author id="{6BAD28B7-1C62-F314-A039-9EAA4AA36B52}" name="Larry Busch" initials="LB" userId="5afec3604ed39bd6" providerId="Windows Live"/>
  <p188:author id="{B2D076CB-96DD-6CAF-DC66-0F1017E0F119}" name="Rania Kantzou PI4SD" initials="RK" userId="b5afc8fa65d4915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938"/>
    <a:srgbClr val="3F6031"/>
    <a:srgbClr val="04A6C2"/>
    <a:srgbClr val="EAF1DD"/>
    <a:srgbClr val="FF5353"/>
    <a:srgbClr val="F4F8EE"/>
    <a:srgbClr val="FCFDF9"/>
    <a:srgbClr val="2A4020"/>
    <a:srgbClr val="036D7F"/>
    <a:srgbClr val="3E6E2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5F9A2-A806-42BD-9330-F0214B8FC1DF}" v="6" dt="2026-01-31T13:09:17.965"/>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72" autoAdjust="0"/>
  </p:normalViewPr>
  <p:slideViewPr>
    <p:cSldViewPr snapToGrid="0">
      <p:cViewPr varScale="1">
        <p:scale>
          <a:sx n="85" d="100"/>
          <a:sy n="85" d="100"/>
        </p:scale>
        <p:origin x="1524" y="1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6/11/relationships/changesInfo" Target="changesInfos/changesInfo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presProps" Target="presProps.xml"/><Relationship Id="rId118"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viewProps" Target="viewProps.xml"/><Relationship Id="rId119"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ry Busch" userId="93ddea75-d8bf-4a4a-9944-7512e7910baa" providerId="ADAL" clId="{DE2B1584-7884-4CBC-BC9C-8E6C5EB51417}"/>
    <pc:docChg chg="undo custSel modSld">
      <pc:chgData name="Larry Busch" userId="93ddea75-d8bf-4a4a-9944-7512e7910baa" providerId="ADAL" clId="{DE2B1584-7884-4CBC-BC9C-8E6C5EB51417}" dt="2026-01-31T18:06:59.016" v="271" actId="20577"/>
      <pc:docMkLst>
        <pc:docMk/>
      </pc:docMkLst>
      <pc:sldChg chg="modNotesTx">
        <pc:chgData name="Larry Busch" userId="93ddea75-d8bf-4a4a-9944-7512e7910baa" providerId="ADAL" clId="{DE2B1584-7884-4CBC-BC9C-8E6C5EB51417}" dt="2026-01-31T18:06:34.784" v="259" actId="20577"/>
        <pc:sldMkLst>
          <pc:docMk/>
          <pc:sldMk cId="0" sldId="258"/>
        </pc:sldMkLst>
      </pc:sldChg>
      <pc:sldChg chg="modSp mod">
        <pc:chgData name="Larry Busch" userId="93ddea75-d8bf-4a4a-9944-7512e7910baa" providerId="ADAL" clId="{DE2B1584-7884-4CBC-BC9C-8E6C5EB51417}" dt="2026-01-31T12:51:17.885" v="16" actId="1076"/>
        <pc:sldMkLst>
          <pc:docMk/>
          <pc:sldMk cId="1488896569" sldId="271"/>
        </pc:sldMkLst>
        <pc:spChg chg="mod">
          <ac:chgData name="Larry Busch" userId="93ddea75-d8bf-4a4a-9944-7512e7910baa" providerId="ADAL" clId="{DE2B1584-7884-4CBC-BC9C-8E6C5EB51417}" dt="2026-01-31T12:51:17.885" v="16" actId="1076"/>
          <ac:spMkLst>
            <pc:docMk/>
            <pc:sldMk cId="1488896569" sldId="271"/>
            <ac:spMk id="3" creationId="{00000000-0000-0000-0000-000000000000}"/>
          </ac:spMkLst>
        </pc:spChg>
      </pc:sldChg>
      <pc:sldChg chg="modSp mod">
        <pc:chgData name="Larry Busch" userId="93ddea75-d8bf-4a4a-9944-7512e7910baa" providerId="ADAL" clId="{DE2B1584-7884-4CBC-BC9C-8E6C5EB51417}" dt="2026-01-31T12:47:50.318" v="0" actId="14100"/>
        <pc:sldMkLst>
          <pc:docMk/>
          <pc:sldMk cId="2036634033" sldId="1766"/>
        </pc:sldMkLst>
        <pc:spChg chg="mod">
          <ac:chgData name="Larry Busch" userId="93ddea75-d8bf-4a4a-9944-7512e7910baa" providerId="ADAL" clId="{DE2B1584-7884-4CBC-BC9C-8E6C5EB51417}" dt="2026-01-31T12:47:50.318" v="0" actId="14100"/>
          <ac:spMkLst>
            <pc:docMk/>
            <pc:sldMk cId="2036634033" sldId="1766"/>
            <ac:spMk id="5" creationId="{87E33D67-7393-6AB1-F590-ABC9745477B9}"/>
          </ac:spMkLst>
        </pc:spChg>
      </pc:sldChg>
      <pc:sldChg chg="modSp mod">
        <pc:chgData name="Larry Busch" userId="93ddea75-d8bf-4a4a-9944-7512e7910baa" providerId="ADAL" clId="{DE2B1584-7884-4CBC-BC9C-8E6C5EB51417}" dt="2026-01-31T13:00:37.398" v="121" actId="1076"/>
        <pc:sldMkLst>
          <pc:docMk/>
          <pc:sldMk cId="2902047317" sldId="1767"/>
        </pc:sldMkLst>
        <pc:spChg chg="mod">
          <ac:chgData name="Larry Busch" userId="93ddea75-d8bf-4a4a-9944-7512e7910baa" providerId="ADAL" clId="{DE2B1584-7884-4CBC-BC9C-8E6C5EB51417}" dt="2026-01-31T13:00:37.398" v="121" actId="1076"/>
          <ac:spMkLst>
            <pc:docMk/>
            <pc:sldMk cId="2902047317" sldId="1767"/>
            <ac:spMk id="5" creationId="{F15072EE-67D0-C715-C7B8-5A87F099AD3E}"/>
          </ac:spMkLst>
        </pc:spChg>
      </pc:sldChg>
      <pc:sldChg chg="modSp mod">
        <pc:chgData name="Larry Busch" userId="93ddea75-d8bf-4a4a-9944-7512e7910baa" providerId="ADAL" clId="{DE2B1584-7884-4CBC-BC9C-8E6C5EB51417}" dt="2026-01-31T12:56:24.080" v="65" actId="122"/>
        <pc:sldMkLst>
          <pc:docMk/>
          <pc:sldMk cId="2472858824" sldId="1774"/>
        </pc:sldMkLst>
        <pc:spChg chg="mod">
          <ac:chgData name="Larry Busch" userId="93ddea75-d8bf-4a4a-9944-7512e7910baa" providerId="ADAL" clId="{DE2B1584-7884-4CBC-BC9C-8E6C5EB51417}" dt="2026-01-31T12:56:24.080" v="65" actId="122"/>
          <ac:spMkLst>
            <pc:docMk/>
            <pc:sldMk cId="2472858824" sldId="1774"/>
            <ac:spMk id="5" creationId="{CB76B36D-5817-98A3-7897-F30008B96ED1}"/>
          </ac:spMkLst>
        </pc:spChg>
      </pc:sldChg>
      <pc:sldChg chg="modSp mod">
        <pc:chgData name="Larry Busch" userId="93ddea75-d8bf-4a4a-9944-7512e7910baa" providerId="ADAL" clId="{DE2B1584-7884-4CBC-BC9C-8E6C5EB51417}" dt="2026-01-31T12:56:32.307" v="66" actId="122"/>
        <pc:sldMkLst>
          <pc:docMk/>
          <pc:sldMk cId="3730650356" sldId="1775"/>
        </pc:sldMkLst>
        <pc:spChg chg="mod">
          <ac:chgData name="Larry Busch" userId="93ddea75-d8bf-4a4a-9944-7512e7910baa" providerId="ADAL" clId="{DE2B1584-7884-4CBC-BC9C-8E6C5EB51417}" dt="2026-01-31T12:56:32.307" v="66" actId="122"/>
          <ac:spMkLst>
            <pc:docMk/>
            <pc:sldMk cId="3730650356" sldId="1775"/>
            <ac:spMk id="5" creationId="{2AB81EA4-2A79-4617-23F7-B2981A22896B}"/>
          </ac:spMkLst>
        </pc:spChg>
        <pc:spChg chg="mod">
          <ac:chgData name="Larry Busch" userId="93ddea75-d8bf-4a4a-9944-7512e7910baa" providerId="ADAL" clId="{DE2B1584-7884-4CBC-BC9C-8E6C5EB51417}" dt="2026-01-31T12:55:25.041" v="41" actId="404"/>
          <ac:spMkLst>
            <pc:docMk/>
            <pc:sldMk cId="3730650356" sldId="1775"/>
            <ac:spMk id="18" creationId="{40C912DF-7EAF-9FFF-A885-9AFF89656F59}"/>
          </ac:spMkLst>
        </pc:spChg>
        <pc:spChg chg="mod">
          <ac:chgData name="Larry Busch" userId="93ddea75-d8bf-4a4a-9944-7512e7910baa" providerId="ADAL" clId="{DE2B1584-7884-4CBC-BC9C-8E6C5EB51417}" dt="2026-01-31T12:55:06.446" v="37" actId="1076"/>
          <ac:spMkLst>
            <pc:docMk/>
            <pc:sldMk cId="3730650356" sldId="1775"/>
            <ac:spMk id="19" creationId="{480B8969-2CC2-F6AB-B722-3D0CE3472001}"/>
          </ac:spMkLst>
        </pc:spChg>
        <pc:spChg chg="mod">
          <ac:chgData name="Larry Busch" userId="93ddea75-d8bf-4a4a-9944-7512e7910baa" providerId="ADAL" clId="{DE2B1584-7884-4CBC-BC9C-8E6C5EB51417}" dt="2026-01-31T12:55:35.894" v="61" actId="1036"/>
          <ac:spMkLst>
            <pc:docMk/>
            <pc:sldMk cId="3730650356" sldId="1775"/>
            <ac:spMk id="20" creationId="{02DBE0CA-3879-7CA8-6154-27E8394B8207}"/>
          </ac:spMkLst>
        </pc:spChg>
        <pc:spChg chg="mod">
          <ac:chgData name="Larry Busch" userId="93ddea75-d8bf-4a4a-9944-7512e7910baa" providerId="ADAL" clId="{DE2B1584-7884-4CBC-BC9C-8E6C5EB51417}" dt="2026-01-31T12:55:35.894" v="61" actId="1036"/>
          <ac:spMkLst>
            <pc:docMk/>
            <pc:sldMk cId="3730650356" sldId="1775"/>
            <ac:spMk id="21" creationId="{0127DF3A-4536-5F1C-F634-8BEC26EF3096}"/>
          </ac:spMkLst>
        </pc:spChg>
        <pc:spChg chg="mod">
          <ac:chgData name="Larry Busch" userId="93ddea75-d8bf-4a4a-9944-7512e7910baa" providerId="ADAL" clId="{DE2B1584-7884-4CBC-BC9C-8E6C5EB51417}" dt="2026-01-31T12:55:16.992" v="39" actId="404"/>
          <ac:spMkLst>
            <pc:docMk/>
            <pc:sldMk cId="3730650356" sldId="1775"/>
            <ac:spMk id="22" creationId="{82CC1E35-289B-0191-36DE-906FAAAAC6AB}"/>
          </ac:spMkLst>
        </pc:spChg>
        <pc:spChg chg="mod">
          <ac:chgData name="Larry Busch" userId="93ddea75-d8bf-4a4a-9944-7512e7910baa" providerId="ADAL" clId="{DE2B1584-7884-4CBC-BC9C-8E6C5EB51417}" dt="2026-01-31T12:55:12.824" v="38" actId="404"/>
          <ac:spMkLst>
            <pc:docMk/>
            <pc:sldMk cId="3730650356" sldId="1775"/>
            <ac:spMk id="24" creationId="{F9A37677-D109-AC07-B876-A79E16824736}"/>
          </ac:spMkLst>
        </pc:spChg>
      </pc:sldChg>
      <pc:sldChg chg="modSp mod">
        <pc:chgData name="Larry Busch" userId="93ddea75-d8bf-4a4a-9944-7512e7910baa" providerId="ADAL" clId="{DE2B1584-7884-4CBC-BC9C-8E6C5EB51417}" dt="2026-01-31T12:56:52.591" v="88" actId="1035"/>
        <pc:sldMkLst>
          <pc:docMk/>
          <pc:sldMk cId="1550331535" sldId="1776"/>
        </pc:sldMkLst>
        <pc:spChg chg="mod">
          <ac:chgData name="Larry Busch" userId="93ddea75-d8bf-4a4a-9944-7512e7910baa" providerId="ADAL" clId="{DE2B1584-7884-4CBC-BC9C-8E6C5EB51417}" dt="2026-01-31T12:56:42.897" v="68" actId="122"/>
          <ac:spMkLst>
            <pc:docMk/>
            <pc:sldMk cId="1550331535" sldId="1776"/>
            <ac:spMk id="5" creationId="{A546F07E-7584-99E9-7BB6-DC91AE217204}"/>
          </ac:spMkLst>
        </pc:spChg>
        <pc:spChg chg="mod">
          <ac:chgData name="Larry Busch" userId="93ddea75-d8bf-4a4a-9944-7512e7910baa" providerId="ADAL" clId="{DE2B1584-7884-4CBC-BC9C-8E6C5EB51417}" dt="2026-01-31T12:56:52.591" v="88" actId="1035"/>
          <ac:spMkLst>
            <pc:docMk/>
            <pc:sldMk cId="1550331535" sldId="1776"/>
            <ac:spMk id="9" creationId="{F0F801D1-813D-81DB-0AFE-B0CA7601E3FB}"/>
          </ac:spMkLst>
        </pc:spChg>
      </pc:sldChg>
      <pc:sldChg chg="modSp mod">
        <pc:chgData name="Larry Busch" userId="93ddea75-d8bf-4a4a-9944-7512e7910baa" providerId="ADAL" clId="{DE2B1584-7884-4CBC-BC9C-8E6C5EB51417}" dt="2026-01-31T12:58:37.422" v="100" actId="20577"/>
        <pc:sldMkLst>
          <pc:docMk/>
          <pc:sldMk cId="3439276522" sldId="1777"/>
        </pc:sldMkLst>
        <pc:spChg chg="mod">
          <ac:chgData name="Larry Busch" userId="93ddea75-d8bf-4a4a-9944-7512e7910baa" providerId="ADAL" clId="{DE2B1584-7884-4CBC-BC9C-8E6C5EB51417}" dt="2026-01-31T12:57:16.331" v="91" actId="1076"/>
          <ac:spMkLst>
            <pc:docMk/>
            <pc:sldMk cId="3439276522" sldId="1777"/>
            <ac:spMk id="5" creationId="{A7281E0B-C6D4-3538-7509-B20973FA7CA7}"/>
          </ac:spMkLst>
        </pc:spChg>
        <pc:spChg chg="mod">
          <ac:chgData name="Larry Busch" userId="93ddea75-d8bf-4a4a-9944-7512e7910baa" providerId="ADAL" clId="{DE2B1584-7884-4CBC-BC9C-8E6C5EB51417}" dt="2026-01-31T12:58:37.422" v="100" actId="20577"/>
          <ac:spMkLst>
            <pc:docMk/>
            <pc:sldMk cId="3439276522" sldId="1777"/>
            <ac:spMk id="14" creationId="{DDD64E18-D432-FEDD-4174-2AD3890B62A7}"/>
          </ac:spMkLst>
        </pc:spChg>
        <pc:spChg chg="mod">
          <ac:chgData name="Larry Busch" userId="93ddea75-d8bf-4a4a-9944-7512e7910baa" providerId="ADAL" clId="{DE2B1584-7884-4CBC-BC9C-8E6C5EB51417}" dt="2026-01-31T12:58:28.808" v="99" actId="6549"/>
          <ac:spMkLst>
            <pc:docMk/>
            <pc:sldMk cId="3439276522" sldId="1777"/>
            <ac:spMk id="18" creationId="{A1FDD411-3AC5-E0F7-8BED-8764C0694FC2}"/>
          </ac:spMkLst>
        </pc:spChg>
        <pc:grpChg chg="mod">
          <ac:chgData name="Larry Busch" userId="93ddea75-d8bf-4a4a-9944-7512e7910baa" providerId="ADAL" clId="{DE2B1584-7884-4CBC-BC9C-8E6C5EB51417}" dt="2026-01-31T12:58:19.690" v="97" actId="14100"/>
          <ac:grpSpMkLst>
            <pc:docMk/>
            <pc:sldMk cId="3439276522" sldId="1777"/>
            <ac:grpSpMk id="10" creationId="{673DCF59-2752-CF2C-735A-32B616798841}"/>
          </ac:grpSpMkLst>
        </pc:grpChg>
      </pc:sldChg>
      <pc:sldChg chg="modSp mod">
        <pc:chgData name="Larry Busch" userId="93ddea75-d8bf-4a4a-9944-7512e7910baa" providerId="ADAL" clId="{DE2B1584-7884-4CBC-BC9C-8E6C5EB51417}" dt="2026-01-31T12:58:56.157" v="106" actId="404"/>
        <pc:sldMkLst>
          <pc:docMk/>
          <pc:sldMk cId="2515013238" sldId="1779"/>
        </pc:sldMkLst>
        <pc:spChg chg="mod">
          <ac:chgData name="Larry Busch" userId="93ddea75-d8bf-4a4a-9944-7512e7910baa" providerId="ADAL" clId="{DE2B1584-7884-4CBC-BC9C-8E6C5EB51417}" dt="2026-01-31T12:58:56.157" v="106" actId="404"/>
          <ac:spMkLst>
            <pc:docMk/>
            <pc:sldMk cId="2515013238" sldId="1779"/>
            <ac:spMk id="8" creationId="{0365AA58-4329-6C2F-F9D3-545EDEB3AF89}"/>
          </ac:spMkLst>
        </pc:spChg>
      </pc:sldChg>
      <pc:sldChg chg="modSp mod">
        <pc:chgData name="Larry Busch" userId="93ddea75-d8bf-4a4a-9944-7512e7910baa" providerId="ADAL" clId="{DE2B1584-7884-4CBC-BC9C-8E6C5EB51417}" dt="2026-01-31T13:00:12.932" v="118" actId="1076"/>
        <pc:sldMkLst>
          <pc:docMk/>
          <pc:sldMk cId="850105641" sldId="1781"/>
        </pc:sldMkLst>
        <pc:spChg chg="mod">
          <ac:chgData name="Larry Busch" userId="93ddea75-d8bf-4a4a-9944-7512e7910baa" providerId="ADAL" clId="{DE2B1584-7884-4CBC-BC9C-8E6C5EB51417}" dt="2026-01-31T12:59:58.487" v="116" actId="1076"/>
          <ac:spMkLst>
            <pc:docMk/>
            <pc:sldMk cId="850105641" sldId="1781"/>
            <ac:spMk id="7" creationId="{6A6EEFA2-DD86-6F50-CA98-388E17897A61}"/>
          </ac:spMkLst>
        </pc:spChg>
        <pc:spChg chg="mod">
          <ac:chgData name="Larry Busch" userId="93ddea75-d8bf-4a4a-9944-7512e7910baa" providerId="ADAL" clId="{DE2B1584-7884-4CBC-BC9C-8E6C5EB51417}" dt="2026-01-31T13:00:12.932" v="118" actId="1076"/>
          <ac:spMkLst>
            <pc:docMk/>
            <pc:sldMk cId="850105641" sldId="1781"/>
            <ac:spMk id="8" creationId="{1D9F003D-DD91-A9A6-6685-FFA95217C1D8}"/>
          </ac:spMkLst>
        </pc:spChg>
        <pc:spChg chg="mod">
          <ac:chgData name="Larry Busch" userId="93ddea75-d8bf-4a4a-9944-7512e7910baa" providerId="ADAL" clId="{DE2B1584-7884-4CBC-BC9C-8E6C5EB51417}" dt="2026-01-31T13:00:02.298" v="117" actId="1076"/>
          <ac:spMkLst>
            <pc:docMk/>
            <pc:sldMk cId="850105641" sldId="1781"/>
            <ac:spMk id="12" creationId="{862972A2-BC6B-565E-35E2-962104DDD903}"/>
          </ac:spMkLst>
        </pc:spChg>
        <pc:spChg chg="mod">
          <ac:chgData name="Larry Busch" userId="93ddea75-d8bf-4a4a-9944-7512e7910baa" providerId="ADAL" clId="{DE2B1584-7884-4CBC-BC9C-8E6C5EB51417}" dt="2026-01-31T13:00:12.932" v="118" actId="1076"/>
          <ac:spMkLst>
            <pc:docMk/>
            <pc:sldMk cId="850105641" sldId="1781"/>
            <ac:spMk id="24" creationId="{11579B1B-1320-BBC0-FF0F-13FB91BD22B5}"/>
          </ac:spMkLst>
        </pc:spChg>
      </pc:sldChg>
      <pc:sldChg chg="modSp mod">
        <pc:chgData name="Larry Busch" userId="93ddea75-d8bf-4a4a-9944-7512e7910baa" providerId="ADAL" clId="{DE2B1584-7884-4CBC-BC9C-8E6C5EB51417}" dt="2026-01-31T13:01:19.524" v="123" actId="1076"/>
        <pc:sldMkLst>
          <pc:docMk/>
          <pc:sldMk cId="3249871299" sldId="1789"/>
        </pc:sldMkLst>
        <pc:spChg chg="mod">
          <ac:chgData name="Larry Busch" userId="93ddea75-d8bf-4a4a-9944-7512e7910baa" providerId="ADAL" clId="{DE2B1584-7884-4CBC-BC9C-8E6C5EB51417}" dt="2026-01-31T13:01:19.524" v="123" actId="1076"/>
          <ac:spMkLst>
            <pc:docMk/>
            <pc:sldMk cId="3249871299" sldId="1789"/>
            <ac:spMk id="12" creationId="{D345BBD1-AC0D-8801-2104-14054EB89DE8}"/>
          </ac:spMkLst>
        </pc:spChg>
      </pc:sldChg>
      <pc:sldChg chg="modSp mod">
        <pc:chgData name="Larry Busch" userId="93ddea75-d8bf-4a4a-9944-7512e7910baa" providerId="ADAL" clId="{DE2B1584-7884-4CBC-BC9C-8E6C5EB51417}" dt="2026-01-31T13:02:55.171" v="136" actId="1076"/>
        <pc:sldMkLst>
          <pc:docMk/>
          <pc:sldMk cId="3560657568" sldId="1790"/>
        </pc:sldMkLst>
        <pc:spChg chg="mod">
          <ac:chgData name="Larry Busch" userId="93ddea75-d8bf-4a4a-9944-7512e7910baa" providerId="ADAL" clId="{DE2B1584-7884-4CBC-BC9C-8E6C5EB51417}" dt="2026-01-31T13:02:55.171" v="136" actId="1076"/>
          <ac:spMkLst>
            <pc:docMk/>
            <pc:sldMk cId="3560657568" sldId="1790"/>
            <ac:spMk id="5" creationId="{498B93C4-AD6F-35C7-6544-B6EE1A8093EF}"/>
          </ac:spMkLst>
        </pc:spChg>
        <pc:graphicFrameChg chg="mod modGraphic">
          <ac:chgData name="Larry Busch" userId="93ddea75-d8bf-4a4a-9944-7512e7910baa" providerId="ADAL" clId="{DE2B1584-7884-4CBC-BC9C-8E6C5EB51417}" dt="2026-01-31T13:02:23.956" v="133" actId="404"/>
          <ac:graphicFrameMkLst>
            <pc:docMk/>
            <pc:sldMk cId="3560657568" sldId="1790"/>
            <ac:graphicFrameMk id="4" creationId="{21FD42F0-25DE-94DA-981F-F6F8F503AF72}"/>
          </ac:graphicFrameMkLst>
        </pc:graphicFrameChg>
        <pc:picChg chg="mod">
          <ac:chgData name="Larry Busch" userId="93ddea75-d8bf-4a4a-9944-7512e7910baa" providerId="ADAL" clId="{DE2B1584-7884-4CBC-BC9C-8E6C5EB51417}" dt="2026-01-31T13:02:43.405" v="135" actId="1076"/>
          <ac:picMkLst>
            <pc:docMk/>
            <pc:sldMk cId="3560657568" sldId="1790"/>
            <ac:picMk id="7" creationId="{0B221F3A-F381-100F-2E64-70E41E8DD71E}"/>
          </ac:picMkLst>
        </pc:picChg>
        <pc:picChg chg="mod">
          <ac:chgData name="Larry Busch" userId="93ddea75-d8bf-4a4a-9944-7512e7910baa" providerId="ADAL" clId="{DE2B1584-7884-4CBC-BC9C-8E6C5EB51417}" dt="2026-01-31T13:02:39.603" v="134" actId="1076"/>
          <ac:picMkLst>
            <pc:docMk/>
            <pc:sldMk cId="3560657568" sldId="1790"/>
            <ac:picMk id="10" creationId="{8013A0E3-B4C2-EBD6-D0D8-C9B67CF6F9AD}"/>
          </ac:picMkLst>
        </pc:picChg>
        <pc:picChg chg="mod">
          <ac:chgData name="Larry Busch" userId="93ddea75-d8bf-4a4a-9944-7512e7910baa" providerId="ADAL" clId="{DE2B1584-7884-4CBC-BC9C-8E6C5EB51417}" dt="2026-01-31T13:02:01.645" v="128" actId="1076"/>
          <ac:picMkLst>
            <pc:docMk/>
            <pc:sldMk cId="3560657568" sldId="1790"/>
            <ac:picMk id="11" creationId="{F29272AD-EB74-1FAF-043F-4D4DFD417379}"/>
          </ac:picMkLst>
        </pc:picChg>
      </pc:sldChg>
      <pc:sldChg chg="modSp mod">
        <pc:chgData name="Larry Busch" userId="93ddea75-d8bf-4a4a-9944-7512e7910baa" providerId="ADAL" clId="{DE2B1584-7884-4CBC-BC9C-8E6C5EB51417}" dt="2026-01-31T13:03:08.558" v="140" actId="20577"/>
        <pc:sldMkLst>
          <pc:docMk/>
          <pc:sldMk cId="3974137306" sldId="1792"/>
        </pc:sldMkLst>
        <pc:spChg chg="mod">
          <ac:chgData name="Larry Busch" userId="93ddea75-d8bf-4a4a-9944-7512e7910baa" providerId="ADAL" clId="{DE2B1584-7884-4CBC-BC9C-8E6C5EB51417}" dt="2026-01-31T13:03:08.558" v="140" actId="20577"/>
          <ac:spMkLst>
            <pc:docMk/>
            <pc:sldMk cId="3974137306" sldId="1792"/>
            <ac:spMk id="6" creationId="{D459C844-95BC-C1CD-C784-27E804C60636}"/>
          </ac:spMkLst>
        </pc:spChg>
      </pc:sldChg>
      <pc:sldChg chg="modSp mod">
        <pc:chgData name="Larry Busch" userId="93ddea75-d8bf-4a4a-9944-7512e7910baa" providerId="ADAL" clId="{DE2B1584-7884-4CBC-BC9C-8E6C5EB51417}" dt="2026-01-31T13:03:18.219" v="141" actId="2710"/>
        <pc:sldMkLst>
          <pc:docMk/>
          <pc:sldMk cId="594153603" sldId="1793"/>
        </pc:sldMkLst>
        <pc:spChg chg="mod">
          <ac:chgData name="Larry Busch" userId="93ddea75-d8bf-4a4a-9944-7512e7910baa" providerId="ADAL" clId="{DE2B1584-7884-4CBC-BC9C-8E6C5EB51417}" dt="2026-01-31T13:03:18.219" v="141" actId="2710"/>
          <ac:spMkLst>
            <pc:docMk/>
            <pc:sldMk cId="594153603" sldId="1793"/>
            <ac:spMk id="4" creationId="{45433262-0A02-C813-8890-2812C4F9D303}"/>
          </ac:spMkLst>
        </pc:spChg>
      </pc:sldChg>
      <pc:sldChg chg="modSp mod">
        <pc:chgData name="Larry Busch" userId="93ddea75-d8bf-4a4a-9944-7512e7910baa" providerId="ADAL" clId="{DE2B1584-7884-4CBC-BC9C-8E6C5EB51417}" dt="2026-01-31T13:04:19.540" v="150" actId="122"/>
        <pc:sldMkLst>
          <pc:docMk/>
          <pc:sldMk cId="3489102866" sldId="1796"/>
        </pc:sldMkLst>
        <pc:spChg chg="mod">
          <ac:chgData name="Larry Busch" userId="93ddea75-d8bf-4a4a-9944-7512e7910baa" providerId="ADAL" clId="{DE2B1584-7884-4CBC-BC9C-8E6C5EB51417}" dt="2026-01-31T13:04:19.540" v="150" actId="122"/>
          <ac:spMkLst>
            <pc:docMk/>
            <pc:sldMk cId="3489102866" sldId="1796"/>
            <ac:spMk id="5" creationId="{B181688E-629A-192D-ECC1-164548EB892C}"/>
          </ac:spMkLst>
        </pc:spChg>
        <pc:spChg chg="mod">
          <ac:chgData name="Larry Busch" userId="93ddea75-d8bf-4a4a-9944-7512e7910baa" providerId="ADAL" clId="{DE2B1584-7884-4CBC-BC9C-8E6C5EB51417}" dt="2026-01-31T13:04:13.168" v="149" actId="20577"/>
          <ac:spMkLst>
            <pc:docMk/>
            <pc:sldMk cId="3489102866" sldId="1796"/>
            <ac:spMk id="22" creationId="{153FEAAE-8556-CF6D-B262-5232DB3AC80C}"/>
          </ac:spMkLst>
        </pc:spChg>
        <pc:spChg chg="mod">
          <ac:chgData name="Larry Busch" userId="93ddea75-d8bf-4a4a-9944-7512e7910baa" providerId="ADAL" clId="{DE2B1584-7884-4CBC-BC9C-8E6C5EB51417}" dt="2026-01-31T13:03:39.961" v="143" actId="1076"/>
          <ac:spMkLst>
            <pc:docMk/>
            <pc:sldMk cId="3489102866" sldId="1796"/>
            <ac:spMk id="24" creationId="{5F9A95EE-A86E-0652-6C7A-187D9B67350E}"/>
          </ac:spMkLst>
        </pc:spChg>
        <pc:spChg chg="mod">
          <ac:chgData name="Larry Busch" userId="93ddea75-d8bf-4a4a-9944-7512e7910baa" providerId="ADAL" clId="{DE2B1584-7884-4CBC-BC9C-8E6C5EB51417}" dt="2026-01-31T13:04:06.551" v="148" actId="20577"/>
          <ac:spMkLst>
            <pc:docMk/>
            <pc:sldMk cId="3489102866" sldId="1796"/>
            <ac:spMk id="26" creationId="{47FB5727-4AA5-28CE-AC85-79D350BDE385}"/>
          </ac:spMkLst>
        </pc:spChg>
        <pc:spChg chg="mod">
          <ac:chgData name="Larry Busch" userId="93ddea75-d8bf-4a4a-9944-7512e7910baa" providerId="ADAL" clId="{DE2B1584-7884-4CBC-BC9C-8E6C5EB51417}" dt="2026-01-31T13:03:43.576" v="144" actId="1076"/>
          <ac:spMkLst>
            <pc:docMk/>
            <pc:sldMk cId="3489102866" sldId="1796"/>
            <ac:spMk id="28" creationId="{9C68792A-3950-0D40-0A91-0CB76A43EC68}"/>
          </ac:spMkLst>
        </pc:spChg>
      </pc:sldChg>
      <pc:sldChg chg="modSp mod">
        <pc:chgData name="Larry Busch" userId="93ddea75-d8bf-4a4a-9944-7512e7910baa" providerId="ADAL" clId="{DE2B1584-7884-4CBC-BC9C-8E6C5EB51417}" dt="2026-01-31T13:04:40.390" v="155" actId="404"/>
        <pc:sldMkLst>
          <pc:docMk/>
          <pc:sldMk cId="3852432159" sldId="4676"/>
        </pc:sldMkLst>
        <pc:graphicFrameChg chg="modGraphic">
          <ac:chgData name="Larry Busch" userId="93ddea75-d8bf-4a4a-9944-7512e7910baa" providerId="ADAL" clId="{DE2B1584-7884-4CBC-BC9C-8E6C5EB51417}" dt="2026-01-31T13:04:40.390" v="155" actId="404"/>
          <ac:graphicFrameMkLst>
            <pc:docMk/>
            <pc:sldMk cId="3852432159" sldId="4676"/>
            <ac:graphicFrameMk id="4" creationId="{FCDDE2AE-BC28-571C-78FA-B0FF4C810F81}"/>
          </ac:graphicFrameMkLst>
        </pc:graphicFrameChg>
      </pc:sldChg>
      <pc:sldChg chg="modSp mod">
        <pc:chgData name="Larry Busch" userId="93ddea75-d8bf-4a4a-9944-7512e7910baa" providerId="ADAL" clId="{DE2B1584-7884-4CBC-BC9C-8E6C5EB51417}" dt="2026-01-31T13:05:00.423" v="158" actId="1076"/>
        <pc:sldMkLst>
          <pc:docMk/>
          <pc:sldMk cId="1866407003" sldId="4677"/>
        </pc:sldMkLst>
        <pc:picChg chg="mod">
          <ac:chgData name="Larry Busch" userId="93ddea75-d8bf-4a4a-9944-7512e7910baa" providerId="ADAL" clId="{DE2B1584-7884-4CBC-BC9C-8E6C5EB51417}" dt="2026-01-31T13:04:57.572" v="157" actId="1076"/>
          <ac:picMkLst>
            <pc:docMk/>
            <pc:sldMk cId="1866407003" sldId="4677"/>
            <ac:picMk id="33" creationId="{A95C9B21-5984-60A3-5E52-A090D0D690B6}"/>
          </ac:picMkLst>
        </pc:picChg>
        <pc:picChg chg="mod">
          <ac:chgData name="Larry Busch" userId="93ddea75-d8bf-4a4a-9944-7512e7910baa" providerId="ADAL" clId="{DE2B1584-7884-4CBC-BC9C-8E6C5EB51417}" dt="2026-01-31T13:04:53.948" v="156" actId="1076"/>
          <ac:picMkLst>
            <pc:docMk/>
            <pc:sldMk cId="1866407003" sldId="4677"/>
            <ac:picMk id="34" creationId="{14046585-59B7-1002-AC34-373C4105DA83}"/>
          </ac:picMkLst>
        </pc:picChg>
        <pc:picChg chg="mod">
          <ac:chgData name="Larry Busch" userId="93ddea75-d8bf-4a4a-9944-7512e7910baa" providerId="ADAL" clId="{DE2B1584-7884-4CBC-BC9C-8E6C5EB51417}" dt="2026-01-31T13:05:00.423" v="158" actId="1076"/>
          <ac:picMkLst>
            <pc:docMk/>
            <pc:sldMk cId="1866407003" sldId="4677"/>
            <ac:picMk id="35" creationId="{FFBE695B-C1EE-106B-23BB-FE96270624EC}"/>
          </ac:picMkLst>
        </pc:picChg>
      </pc:sldChg>
      <pc:sldChg chg="modSp mod">
        <pc:chgData name="Larry Busch" userId="93ddea75-d8bf-4a4a-9944-7512e7910baa" providerId="ADAL" clId="{DE2B1584-7884-4CBC-BC9C-8E6C5EB51417}" dt="2026-01-31T13:05:18.744" v="163" actId="120"/>
        <pc:sldMkLst>
          <pc:docMk/>
          <pc:sldMk cId="4015055682" sldId="4679"/>
        </pc:sldMkLst>
        <pc:graphicFrameChg chg="modGraphic">
          <ac:chgData name="Larry Busch" userId="93ddea75-d8bf-4a4a-9944-7512e7910baa" providerId="ADAL" clId="{DE2B1584-7884-4CBC-BC9C-8E6C5EB51417}" dt="2026-01-31T13:05:18.744" v="163" actId="120"/>
          <ac:graphicFrameMkLst>
            <pc:docMk/>
            <pc:sldMk cId="4015055682" sldId="4679"/>
            <ac:graphicFrameMk id="4" creationId="{1771A767-4DD0-9597-B5A7-C011A4169A24}"/>
          </ac:graphicFrameMkLst>
        </pc:graphicFrameChg>
      </pc:sldChg>
      <pc:sldChg chg="modSp mod">
        <pc:chgData name="Larry Busch" userId="93ddea75-d8bf-4a4a-9944-7512e7910baa" providerId="ADAL" clId="{DE2B1584-7884-4CBC-BC9C-8E6C5EB51417}" dt="2026-01-31T13:07:13.231" v="179" actId="1076"/>
        <pc:sldMkLst>
          <pc:docMk/>
          <pc:sldMk cId="2754521598" sldId="4682"/>
        </pc:sldMkLst>
        <pc:spChg chg="mod">
          <ac:chgData name="Larry Busch" userId="93ddea75-d8bf-4a4a-9944-7512e7910baa" providerId="ADAL" clId="{DE2B1584-7884-4CBC-BC9C-8E6C5EB51417}" dt="2026-01-31T13:06:12.067" v="167" actId="1076"/>
          <ac:spMkLst>
            <pc:docMk/>
            <pc:sldMk cId="2754521598" sldId="4682"/>
            <ac:spMk id="37" creationId="{1877759B-3CC2-6DC1-743B-F13FBD60AF0C}"/>
          </ac:spMkLst>
        </pc:spChg>
        <pc:spChg chg="mod">
          <ac:chgData name="Larry Busch" userId="93ddea75-d8bf-4a4a-9944-7512e7910baa" providerId="ADAL" clId="{DE2B1584-7884-4CBC-BC9C-8E6C5EB51417}" dt="2026-01-31T13:06:26.789" v="170" actId="1076"/>
          <ac:spMkLst>
            <pc:docMk/>
            <pc:sldMk cId="2754521598" sldId="4682"/>
            <ac:spMk id="38" creationId="{487A650F-14E6-AE3F-639A-DE4EFD54245D}"/>
          </ac:spMkLst>
        </pc:spChg>
        <pc:spChg chg="mod">
          <ac:chgData name="Larry Busch" userId="93ddea75-d8bf-4a4a-9944-7512e7910baa" providerId="ADAL" clId="{DE2B1584-7884-4CBC-BC9C-8E6C5EB51417}" dt="2026-01-31T13:06:17.738" v="168" actId="1076"/>
          <ac:spMkLst>
            <pc:docMk/>
            <pc:sldMk cId="2754521598" sldId="4682"/>
            <ac:spMk id="39" creationId="{4B6A6A33-8DFD-BCFC-41C1-4B1BBAEA2B19}"/>
          </ac:spMkLst>
        </pc:spChg>
        <pc:spChg chg="mod">
          <ac:chgData name="Larry Busch" userId="93ddea75-d8bf-4a4a-9944-7512e7910baa" providerId="ADAL" clId="{DE2B1584-7884-4CBC-BC9C-8E6C5EB51417}" dt="2026-01-31T13:06:23.122" v="169" actId="1076"/>
          <ac:spMkLst>
            <pc:docMk/>
            <pc:sldMk cId="2754521598" sldId="4682"/>
            <ac:spMk id="40" creationId="{ACC207D7-EC1C-C7B4-4C8D-134A6F7C105A}"/>
          </ac:spMkLst>
        </pc:spChg>
        <pc:spChg chg="mod">
          <ac:chgData name="Larry Busch" userId="93ddea75-d8bf-4a4a-9944-7512e7910baa" providerId="ADAL" clId="{DE2B1584-7884-4CBC-BC9C-8E6C5EB51417}" dt="2026-01-31T13:06:38.790" v="173" actId="1076"/>
          <ac:spMkLst>
            <pc:docMk/>
            <pc:sldMk cId="2754521598" sldId="4682"/>
            <ac:spMk id="43" creationId="{6B5D1D0C-271D-2007-6612-7E2DF328DE8C}"/>
          </ac:spMkLst>
        </pc:spChg>
        <pc:spChg chg="mod">
          <ac:chgData name="Larry Busch" userId="93ddea75-d8bf-4a4a-9944-7512e7910baa" providerId="ADAL" clId="{DE2B1584-7884-4CBC-BC9C-8E6C5EB51417}" dt="2026-01-31T13:07:13.231" v="179" actId="1076"/>
          <ac:spMkLst>
            <pc:docMk/>
            <pc:sldMk cId="2754521598" sldId="4682"/>
            <ac:spMk id="44" creationId="{91AD4A9F-D8CE-2AB6-57B0-0AD2F764A7E7}"/>
          </ac:spMkLst>
        </pc:spChg>
        <pc:spChg chg="mod">
          <ac:chgData name="Larry Busch" userId="93ddea75-d8bf-4a4a-9944-7512e7910baa" providerId="ADAL" clId="{DE2B1584-7884-4CBC-BC9C-8E6C5EB51417}" dt="2026-01-31T13:06:53.807" v="175" actId="14100"/>
          <ac:spMkLst>
            <pc:docMk/>
            <pc:sldMk cId="2754521598" sldId="4682"/>
            <ac:spMk id="45" creationId="{3FB1A299-D962-26DD-3FE1-7B07E9BB7627}"/>
          </ac:spMkLst>
        </pc:spChg>
        <pc:spChg chg="mod">
          <ac:chgData name="Larry Busch" userId="93ddea75-d8bf-4a4a-9944-7512e7910baa" providerId="ADAL" clId="{DE2B1584-7884-4CBC-BC9C-8E6C5EB51417}" dt="2026-01-31T13:06:46.845" v="174" actId="14100"/>
          <ac:spMkLst>
            <pc:docMk/>
            <pc:sldMk cId="2754521598" sldId="4682"/>
            <ac:spMk id="46" creationId="{D997FDA2-46D2-74D7-50EF-65E40617BC2C}"/>
          </ac:spMkLst>
        </pc:spChg>
        <pc:spChg chg="mod">
          <ac:chgData name="Larry Busch" userId="93ddea75-d8bf-4a4a-9944-7512e7910baa" providerId="ADAL" clId="{DE2B1584-7884-4CBC-BC9C-8E6C5EB51417}" dt="2026-01-31T13:07:05.439" v="178" actId="1076"/>
          <ac:spMkLst>
            <pc:docMk/>
            <pc:sldMk cId="2754521598" sldId="4682"/>
            <ac:spMk id="54" creationId="{F1B58C16-70A6-F039-B355-47B29A679664}"/>
          </ac:spMkLst>
        </pc:spChg>
      </pc:sldChg>
      <pc:sldChg chg="modSp mod">
        <pc:chgData name="Larry Busch" userId="93ddea75-d8bf-4a4a-9944-7512e7910baa" providerId="ADAL" clId="{DE2B1584-7884-4CBC-BC9C-8E6C5EB51417}" dt="2026-01-31T13:08:35.008" v="194" actId="1076"/>
        <pc:sldMkLst>
          <pc:docMk/>
          <pc:sldMk cId="498372031" sldId="4691"/>
        </pc:sldMkLst>
        <pc:spChg chg="mod">
          <ac:chgData name="Larry Busch" userId="93ddea75-d8bf-4a4a-9944-7512e7910baa" providerId="ADAL" clId="{DE2B1584-7884-4CBC-BC9C-8E6C5EB51417}" dt="2026-01-31T13:07:41.587" v="182" actId="1076"/>
          <ac:spMkLst>
            <pc:docMk/>
            <pc:sldMk cId="498372031" sldId="4691"/>
            <ac:spMk id="7" creationId="{7E4D9AE1-3C4F-C2B7-2D14-CAD29B2D9E5E}"/>
          </ac:spMkLst>
        </pc:spChg>
        <pc:spChg chg="mod">
          <ac:chgData name="Larry Busch" userId="93ddea75-d8bf-4a4a-9944-7512e7910baa" providerId="ADAL" clId="{DE2B1584-7884-4CBC-BC9C-8E6C5EB51417}" dt="2026-01-31T13:08:35.008" v="194" actId="1076"/>
          <ac:spMkLst>
            <pc:docMk/>
            <pc:sldMk cId="498372031" sldId="4691"/>
            <ac:spMk id="8" creationId="{2F5CC8F5-FB41-FD1A-B3E3-1E40B9AFAB7D}"/>
          </ac:spMkLst>
        </pc:spChg>
        <pc:spChg chg="mod">
          <ac:chgData name="Larry Busch" userId="93ddea75-d8bf-4a4a-9944-7512e7910baa" providerId="ADAL" clId="{DE2B1584-7884-4CBC-BC9C-8E6C5EB51417}" dt="2026-01-31T13:08:28.155" v="193" actId="1076"/>
          <ac:spMkLst>
            <pc:docMk/>
            <pc:sldMk cId="498372031" sldId="4691"/>
            <ac:spMk id="9" creationId="{0FAA45C0-951A-1253-5055-8AB0F41B0F26}"/>
          </ac:spMkLst>
        </pc:spChg>
        <pc:spChg chg="mod">
          <ac:chgData name="Larry Busch" userId="93ddea75-d8bf-4a4a-9944-7512e7910baa" providerId="ADAL" clId="{DE2B1584-7884-4CBC-BC9C-8E6C5EB51417}" dt="2026-01-31T13:08:16.434" v="190" actId="404"/>
          <ac:spMkLst>
            <pc:docMk/>
            <pc:sldMk cId="498372031" sldId="4691"/>
            <ac:spMk id="12" creationId="{7AEA5FCA-B70E-FD8B-28D1-A5E9A02E37C4}"/>
          </ac:spMkLst>
        </pc:spChg>
        <pc:spChg chg="mod">
          <ac:chgData name="Larry Busch" userId="93ddea75-d8bf-4a4a-9944-7512e7910baa" providerId="ADAL" clId="{DE2B1584-7884-4CBC-BC9C-8E6C5EB51417}" dt="2026-01-31T13:08:20.348" v="191" actId="404"/>
          <ac:spMkLst>
            <pc:docMk/>
            <pc:sldMk cId="498372031" sldId="4691"/>
            <ac:spMk id="13" creationId="{24B43E26-6A71-EC24-DE7A-8AC943EE68B7}"/>
          </ac:spMkLst>
        </pc:spChg>
        <pc:spChg chg="mod">
          <ac:chgData name="Larry Busch" userId="93ddea75-d8bf-4a4a-9944-7512e7910baa" providerId="ADAL" clId="{DE2B1584-7884-4CBC-BC9C-8E6C5EB51417}" dt="2026-01-31T13:08:23.417" v="192" actId="404"/>
          <ac:spMkLst>
            <pc:docMk/>
            <pc:sldMk cId="498372031" sldId="4691"/>
            <ac:spMk id="24" creationId="{006AB1FA-60EC-7646-88BA-1B7B365F4CB6}"/>
          </ac:spMkLst>
        </pc:spChg>
      </pc:sldChg>
      <pc:sldChg chg="modSp mod">
        <pc:chgData name="Larry Busch" userId="93ddea75-d8bf-4a4a-9944-7512e7910baa" providerId="ADAL" clId="{DE2B1584-7884-4CBC-BC9C-8E6C5EB51417}" dt="2026-01-31T13:09:03.075" v="198" actId="122"/>
        <pc:sldMkLst>
          <pc:docMk/>
          <pc:sldMk cId="144953765" sldId="4693"/>
        </pc:sldMkLst>
        <pc:spChg chg="mod">
          <ac:chgData name="Larry Busch" userId="93ddea75-d8bf-4a4a-9944-7512e7910baa" providerId="ADAL" clId="{DE2B1584-7884-4CBC-BC9C-8E6C5EB51417}" dt="2026-01-31T13:08:56.633" v="196" actId="1076"/>
          <ac:spMkLst>
            <pc:docMk/>
            <pc:sldMk cId="144953765" sldId="4693"/>
            <ac:spMk id="5" creationId="{DC7BDA06-7154-A3D9-B947-A90CC45413C6}"/>
          </ac:spMkLst>
        </pc:spChg>
        <pc:spChg chg="mod">
          <ac:chgData name="Larry Busch" userId="93ddea75-d8bf-4a4a-9944-7512e7910baa" providerId="ADAL" clId="{DE2B1584-7884-4CBC-BC9C-8E6C5EB51417}" dt="2026-01-31T13:09:03.075" v="198" actId="122"/>
          <ac:spMkLst>
            <pc:docMk/>
            <pc:sldMk cId="144953765" sldId="4693"/>
            <ac:spMk id="7" creationId="{0CF730BD-9819-C79B-3B74-BBDDE8BB27B7}"/>
          </ac:spMkLst>
        </pc:spChg>
      </pc:sldChg>
      <pc:sldChg chg="modSp mod">
        <pc:chgData name="Larry Busch" userId="93ddea75-d8bf-4a4a-9944-7512e7910baa" providerId="ADAL" clId="{DE2B1584-7884-4CBC-BC9C-8E6C5EB51417}" dt="2026-01-31T13:10:07.719" v="210" actId="20577"/>
        <pc:sldMkLst>
          <pc:docMk/>
          <pc:sldMk cId="3145957010" sldId="4694"/>
        </pc:sldMkLst>
        <pc:spChg chg="mod">
          <ac:chgData name="Larry Busch" userId="93ddea75-d8bf-4a4a-9944-7512e7910baa" providerId="ADAL" clId="{DE2B1584-7884-4CBC-BC9C-8E6C5EB51417}" dt="2026-01-31T13:09:59.461" v="209" actId="1076"/>
          <ac:spMkLst>
            <pc:docMk/>
            <pc:sldMk cId="3145957010" sldId="4694"/>
            <ac:spMk id="20" creationId="{3FD6B93E-2063-773D-2207-72FB3AB64A55}"/>
          </ac:spMkLst>
        </pc:spChg>
        <pc:spChg chg="mod">
          <ac:chgData name="Larry Busch" userId="93ddea75-d8bf-4a4a-9944-7512e7910baa" providerId="ADAL" clId="{DE2B1584-7884-4CBC-BC9C-8E6C5EB51417}" dt="2026-01-31T13:09:17.964" v="200" actId="14100"/>
          <ac:spMkLst>
            <pc:docMk/>
            <pc:sldMk cId="3145957010" sldId="4694"/>
            <ac:spMk id="21" creationId="{A5835688-4C60-5A49-BD75-B235EAACF356}"/>
          </ac:spMkLst>
        </pc:spChg>
        <pc:spChg chg="mod">
          <ac:chgData name="Larry Busch" userId="93ddea75-d8bf-4a4a-9944-7512e7910baa" providerId="ADAL" clId="{DE2B1584-7884-4CBC-BC9C-8E6C5EB51417}" dt="2026-01-31T13:09:17.964" v="200" actId="14100"/>
          <ac:spMkLst>
            <pc:docMk/>
            <pc:sldMk cId="3145957010" sldId="4694"/>
            <ac:spMk id="22" creationId="{68ED18D6-5E7C-91D5-AAD9-88BE577CA692}"/>
          </ac:spMkLst>
        </pc:spChg>
        <pc:spChg chg="mod">
          <ac:chgData name="Larry Busch" userId="93ddea75-d8bf-4a4a-9944-7512e7910baa" providerId="ADAL" clId="{DE2B1584-7884-4CBC-BC9C-8E6C5EB51417}" dt="2026-01-31T13:09:43.597" v="206" actId="121"/>
          <ac:spMkLst>
            <pc:docMk/>
            <pc:sldMk cId="3145957010" sldId="4694"/>
            <ac:spMk id="23" creationId="{6C4D013B-E93E-D7CC-A3E1-15656B5413ED}"/>
          </ac:spMkLst>
        </pc:spChg>
        <pc:spChg chg="mod">
          <ac:chgData name="Larry Busch" userId="93ddea75-d8bf-4a4a-9944-7512e7910baa" providerId="ADAL" clId="{DE2B1584-7884-4CBC-BC9C-8E6C5EB51417}" dt="2026-01-31T13:09:48.450" v="207" actId="1076"/>
          <ac:spMkLst>
            <pc:docMk/>
            <pc:sldMk cId="3145957010" sldId="4694"/>
            <ac:spMk id="24" creationId="{691E5FFA-BEAE-FF34-194D-D5E9D9FEF370}"/>
          </ac:spMkLst>
        </pc:spChg>
        <pc:spChg chg="mod">
          <ac:chgData name="Larry Busch" userId="93ddea75-d8bf-4a4a-9944-7512e7910baa" providerId="ADAL" clId="{DE2B1584-7884-4CBC-BC9C-8E6C5EB51417}" dt="2026-01-31T13:10:07.719" v="210" actId="20577"/>
          <ac:spMkLst>
            <pc:docMk/>
            <pc:sldMk cId="3145957010" sldId="4694"/>
            <ac:spMk id="25" creationId="{B8121EA3-67E1-FA11-0916-8AEEC5DF38C3}"/>
          </ac:spMkLst>
        </pc:spChg>
        <pc:spChg chg="mod">
          <ac:chgData name="Larry Busch" userId="93ddea75-d8bf-4a4a-9944-7512e7910baa" providerId="ADAL" clId="{DE2B1584-7884-4CBC-BC9C-8E6C5EB51417}" dt="2026-01-31T13:09:17.964" v="200" actId="14100"/>
          <ac:spMkLst>
            <pc:docMk/>
            <pc:sldMk cId="3145957010" sldId="4694"/>
            <ac:spMk id="26" creationId="{73645BFF-196A-2743-3583-9BCE094CA3D1}"/>
          </ac:spMkLst>
        </pc:spChg>
        <pc:spChg chg="mod">
          <ac:chgData name="Larry Busch" userId="93ddea75-d8bf-4a4a-9944-7512e7910baa" providerId="ADAL" clId="{DE2B1584-7884-4CBC-BC9C-8E6C5EB51417}" dt="2026-01-31T13:09:17.964" v="200" actId="14100"/>
          <ac:spMkLst>
            <pc:docMk/>
            <pc:sldMk cId="3145957010" sldId="4694"/>
            <ac:spMk id="27" creationId="{CFC0654B-AEAD-3632-1A09-F0F42F46223E}"/>
          </ac:spMkLst>
        </pc:spChg>
        <pc:spChg chg="mod">
          <ac:chgData name="Larry Busch" userId="93ddea75-d8bf-4a4a-9944-7512e7910baa" providerId="ADAL" clId="{DE2B1584-7884-4CBC-BC9C-8E6C5EB51417}" dt="2026-01-31T13:09:17.964" v="200" actId="14100"/>
          <ac:spMkLst>
            <pc:docMk/>
            <pc:sldMk cId="3145957010" sldId="4694"/>
            <ac:spMk id="32" creationId="{6E4B4F7D-6FAB-93F7-EA78-0C2AF9E09439}"/>
          </ac:spMkLst>
        </pc:spChg>
        <pc:spChg chg="mod">
          <ac:chgData name="Larry Busch" userId="93ddea75-d8bf-4a4a-9944-7512e7910baa" providerId="ADAL" clId="{DE2B1584-7884-4CBC-BC9C-8E6C5EB51417}" dt="2026-01-31T13:09:17.964" v="200" actId="14100"/>
          <ac:spMkLst>
            <pc:docMk/>
            <pc:sldMk cId="3145957010" sldId="4694"/>
            <ac:spMk id="34" creationId="{BC8AB0AA-3838-27D6-03AE-30AB2545BCC1}"/>
          </ac:spMkLst>
        </pc:spChg>
        <pc:spChg chg="mod">
          <ac:chgData name="Larry Busch" userId="93ddea75-d8bf-4a4a-9944-7512e7910baa" providerId="ADAL" clId="{DE2B1584-7884-4CBC-BC9C-8E6C5EB51417}" dt="2026-01-31T13:09:17.964" v="200" actId="14100"/>
          <ac:spMkLst>
            <pc:docMk/>
            <pc:sldMk cId="3145957010" sldId="4694"/>
            <ac:spMk id="35" creationId="{07E8DFB0-2640-D243-E2B9-20F7974C4478}"/>
          </ac:spMkLst>
        </pc:spChg>
        <pc:spChg chg="mod">
          <ac:chgData name="Larry Busch" userId="93ddea75-d8bf-4a4a-9944-7512e7910baa" providerId="ADAL" clId="{DE2B1584-7884-4CBC-BC9C-8E6C5EB51417}" dt="2026-01-31T13:09:17.964" v="200" actId="14100"/>
          <ac:spMkLst>
            <pc:docMk/>
            <pc:sldMk cId="3145957010" sldId="4694"/>
            <ac:spMk id="37" creationId="{7E4287C5-944B-E95D-EE83-5FB472346F55}"/>
          </ac:spMkLst>
        </pc:spChg>
      </pc:sldChg>
      <pc:sldChg chg="modSp mod">
        <pc:chgData name="Larry Busch" userId="93ddea75-d8bf-4a4a-9944-7512e7910baa" providerId="ADAL" clId="{DE2B1584-7884-4CBC-BC9C-8E6C5EB51417}" dt="2026-01-31T13:10:34.176" v="217" actId="1076"/>
        <pc:sldMkLst>
          <pc:docMk/>
          <pc:sldMk cId="3992914506" sldId="4699"/>
        </pc:sldMkLst>
        <pc:spChg chg="mod">
          <ac:chgData name="Larry Busch" userId="93ddea75-d8bf-4a4a-9944-7512e7910baa" providerId="ADAL" clId="{DE2B1584-7884-4CBC-BC9C-8E6C5EB51417}" dt="2026-01-31T13:10:34.176" v="217" actId="1076"/>
          <ac:spMkLst>
            <pc:docMk/>
            <pc:sldMk cId="3992914506" sldId="4699"/>
            <ac:spMk id="11" creationId="{8640FAFC-B092-CDA5-D5D4-01C33202EEBF}"/>
          </ac:spMkLst>
        </pc:spChg>
      </pc:sldChg>
      <pc:sldChg chg="modSp mod">
        <pc:chgData name="Larry Busch" userId="93ddea75-d8bf-4a4a-9944-7512e7910baa" providerId="ADAL" clId="{DE2B1584-7884-4CBC-BC9C-8E6C5EB51417}" dt="2026-01-31T13:11:19.642" v="219" actId="14100"/>
        <pc:sldMkLst>
          <pc:docMk/>
          <pc:sldMk cId="3898944956" sldId="4708"/>
        </pc:sldMkLst>
        <pc:spChg chg="mod">
          <ac:chgData name="Larry Busch" userId="93ddea75-d8bf-4a4a-9944-7512e7910baa" providerId="ADAL" clId="{DE2B1584-7884-4CBC-BC9C-8E6C5EB51417}" dt="2026-01-31T13:11:19.642" v="219" actId="14100"/>
          <ac:spMkLst>
            <pc:docMk/>
            <pc:sldMk cId="3898944956" sldId="4708"/>
            <ac:spMk id="5" creationId="{9FA12C21-AA19-5ABB-4E86-F6A99AC2E497}"/>
          </ac:spMkLst>
        </pc:spChg>
      </pc:sldChg>
      <pc:sldChg chg="modSp mod">
        <pc:chgData name="Larry Busch" userId="93ddea75-d8bf-4a4a-9944-7512e7910baa" providerId="ADAL" clId="{DE2B1584-7884-4CBC-BC9C-8E6C5EB51417}" dt="2026-01-31T13:11:50.019" v="223" actId="113"/>
        <pc:sldMkLst>
          <pc:docMk/>
          <pc:sldMk cId="3501822990" sldId="4709"/>
        </pc:sldMkLst>
        <pc:spChg chg="mod">
          <ac:chgData name="Larry Busch" userId="93ddea75-d8bf-4a4a-9944-7512e7910baa" providerId="ADAL" clId="{DE2B1584-7884-4CBC-BC9C-8E6C5EB51417}" dt="2026-01-31T13:11:50.019" v="223" actId="113"/>
          <ac:spMkLst>
            <pc:docMk/>
            <pc:sldMk cId="3501822990" sldId="4709"/>
            <ac:spMk id="8" creationId="{7B26011D-0650-F630-A77C-0C4D3B0532B6}"/>
          </ac:spMkLst>
        </pc:spChg>
      </pc:sldChg>
      <pc:sldChg chg="modSp mod">
        <pc:chgData name="Larry Busch" userId="93ddea75-d8bf-4a4a-9944-7512e7910baa" providerId="ADAL" clId="{DE2B1584-7884-4CBC-BC9C-8E6C5EB51417}" dt="2026-01-31T13:12:04.717" v="224" actId="14100"/>
        <pc:sldMkLst>
          <pc:docMk/>
          <pc:sldMk cId="942869541" sldId="4712"/>
        </pc:sldMkLst>
        <pc:spChg chg="mod">
          <ac:chgData name="Larry Busch" userId="93ddea75-d8bf-4a4a-9944-7512e7910baa" providerId="ADAL" clId="{DE2B1584-7884-4CBC-BC9C-8E6C5EB51417}" dt="2026-01-31T13:12:04.717" v="224" actId="14100"/>
          <ac:spMkLst>
            <pc:docMk/>
            <pc:sldMk cId="942869541" sldId="4712"/>
            <ac:spMk id="6" creationId="{023D99C7-7EEC-034B-89D9-AB97BC685153}"/>
          </ac:spMkLst>
        </pc:spChg>
      </pc:sldChg>
      <pc:sldChg chg="modSp mod">
        <pc:chgData name="Larry Busch" userId="93ddea75-d8bf-4a4a-9944-7512e7910baa" providerId="ADAL" clId="{DE2B1584-7884-4CBC-BC9C-8E6C5EB51417}" dt="2026-01-31T13:12:11.803" v="225" actId="1076"/>
        <pc:sldMkLst>
          <pc:docMk/>
          <pc:sldMk cId="2125018479" sldId="4714"/>
        </pc:sldMkLst>
        <pc:spChg chg="mod">
          <ac:chgData name="Larry Busch" userId="93ddea75-d8bf-4a4a-9944-7512e7910baa" providerId="ADAL" clId="{DE2B1584-7884-4CBC-BC9C-8E6C5EB51417}" dt="2026-01-31T13:12:11.803" v="225" actId="1076"/>
          <ac:spMkLst>
            <pc:docMk/>
            <pc:sldMk cId="2125018479" sldId="4714"/>
            <ac:spMk id="7" creationId="{110F1A07-BD8F-78CA-99B8-AE13582E3E16}"/>
          </ac:spMkLst>
        </pc:spChg>
      </pc:sldChg>
      <pc:sldChg chg="modSp mod">
        <pc:chgData name="Larry Busch" userId="93ddea75-d8bf-4a4a-9944-7512e7910baa" providerId="ADAL" clId="{DE2B1584-7884-4CBC-BC9C-8E6C5EB51417}" dt="2026-01-31T12:51:41.442" v="21" actId="14100"/>
        <pc:sldMkLst>
          <pc:docMk/>
          <pc:sldMk cId="2664008391" sldId="4715"/>
        </pc:sldMkLst>
        <pc:spChg chg="mod">
          <ac:chgData name="Larry Busch" userId="93ddea75-d8bf-4a4a-9944-7512e7910baa" providerId="ADAL" clId="{DE2B1584-7884-4CBC-BC9C-8E6C5EB51417}" dt="2026-01-31T12:51:29.209" v="17" actId="14100"/>
          <ac:spMkLst>
            <pc:docMk/>
            <pc:sldMk cId="2664008391" sldId="4715"/>
            <ac:spMk id="5" creationId="{908F52E8-2DA3-A340-2D50-7063C2A17CBF}"/>
          </ac:spMkLst>
        </pc:spChg>
        <pc:spChg chg="mod">
          <ac:chgData name="Larry Busch" userId="93ddea75-d8bf-4a4a-9944-7512e7910baa" providerId="ADAL" clId="{DE2B1584-7884-4CBC-BC9C-8E6C5EB51417}" dt="2026-01-31T12:51:41.442" v="21" actId="14100"/>
          <ac:spMkLst>
            <pc:docMk/>
            <pc:sldMk cId="2664008391" sldId="4715"/>
            <ac:spMk id="6" creationId="{9E70FEF6-E9A1-89D2-DBA0-515407B48527}"/>
          </ac:spMkLst>
        </pc:spChg>
        <pc:picChg chg="mod">
          <ac:chgData name="Larry Busch" userId="93ddea75-d8bf-4a4a-9944-7512e7910baa" providerId="ADAL" clId="{DE2B1584-7884-4CBC-BC9C-8E6C5EB51417}" dt="2026-01-31T12:51:38.787" v="20" actId="1076"/>
          <ac:picMkLst>
            <pc:docMk/>
            <pc:sldMk cId="2664008391" sldId="4715"/>
            <ac:picMk id="7" creationId="{AE23249D-2BE6-04C9-3E80-A14CE1EB33D8}"/>
          </ac:picMkLst>
        </pc:picChg>
      </pc:sldChg>
      <pc:sldChg chg="modSp mod">
        <pc:chgData name="Larry Busch" userId="93ddea75-d8bf-4a4a-9944-7512e7910baa" providerId="ADAL" clId="{DE2B1584-7884-4CBC-BC9C-8E6C5EB51417}" dt="2026-01-31T12:53:51.935" v="31" actId="1076"/>
        <pc:sldMkLst>
          <pc:docMk/>
          <pc:sldMk cId="2168158277" sldId="4716"/>
        </pc:sldMkLst>
        <pc:spChg chg="mod">
          <ac:chgData name="Larry Busch" userId="93ddea75-d8bf-4a4a-9944-7512e7910baa" providerId="ADAL" clId="{DE2B1584-7884-4CBC-BC9C-8E6C5EB51417}" dt="2026-01-31T12:52:44.015" v="26" actId="14100"/>
          <ac:spMkLst>
            <pc:docMk/>
            <pc:sldMk cId="2168158277" sldId="4716"/>
            <ac:spMk id="6" creationId="{34234F8B-93F9-A06D-1E2A-0740576F6E43}"/>
          </ac:spMkLst>
        </pc:spChg>
        <pc:spChg chg="mod">
          <ac:chgData name="Larry Busch" userId="93ddea75-d8bf-4a4a-9944-7512e7910baa" providerId="ADAL" clId="{DE2B1584-7884-4CBC-BC9C-8E6C5EB51417}" dt="2026-01-31T12:52:56.165" v="29" actId="14100"/>
          <ac:spMkLst>
            <pc:docMk/>
            <pc:sldMk cId="2168158277" sldId="4716"/>
            <ac:spMk id="7" creationId="{4E029D36-3EFF-FFA4-BB1E-0C2084194E98}"/>
          </ac:spMkLst>
        </pc:spChg>
        <pc:spChg chg="mod">
          <ac:chgData name="Larry Busch" userId="93ddea75-d8bf-4a4a-9944-7512e7910baa" providerId="ADAL" clId="{DE2B1584-7884-4CBC-BC9C-8E6C5EB51417}" dt="2026-01-31T12:52:40.054" v="25" actId="14100"/>
          <ac:spMkLst>
            <pc:docMk/>
            <pc:sldMk cId="2168158277" sldId="4716"/>
            <ac:spMk id="8" creationId="{25AE7CB4-3DC8-41F8-69CB-22D155533196}"/>
          </ac:spMkLst>
        </pc:spChg>
        <pc:spChg chg="mod">
          <ac:chgData name="Larry Busch" userId="93ddea75-d8bf-4a4a-9944-7512e7910baa" providerId="ADAL" clId="{DE2B1584-7884-4CBC-BC9C-8E6C5EB51417}" dt="2026-01-31T12:52:47.396" v="27" actId="14100"/>
          <ac:spMkLst>
            <pc:docMk/>
            <pc:sldMk cId="2168158277" sldId="4716"/>
            <ac:spMk id="9" creationId="{556222DA-C746-8181-B041-B161FDCB9C79}"/>
          </ac:spMkLst>
        </pc:spChg>
        <pc:spChg chg="mod">
          <ac:chgData name="Larry Busch" userId="93ddea75-d8bf-4a4a-9944-7512e7910baa" providerId="ADAL" clId="{DE2B1584-7884-4CBC-BC9C-8E6C5EB51417}" dt="2026-01-31T12:53:47.741" v="30" actId="1076"/>
          <ac:spMkLst>
            <pc:docMk/>
            <pc:sldMk cId="2168158277" sldId="4716"/>
            <ac:spMk id="10" creationId="{B44F44AD-6B49-3283-D9AD-3C68E9AED8E0}"/>
          </ac:spMkLst>
        </pc:spChg>
        <pc:spChg chg="mod">
          <ac:chgData name="Larry Busch" userId="93ddea75-d8bf-4a4a-9944-7512e7910baa" providerId="ADAL" clId="{DE2B1584-7884-4CBC-BC9C-8E6C5EB51417}" dt="2026-01-31T12:53:51.935" v="31" actId="1076"/>
          <ac:spMkLst>
            <pc:docMk/>
            <pc:sldMk cId="2168158277" sldId="4716"/>
            <ac:spMk id="23" creationId="{D59E6352-6FF5-2620-F874-F46752982F9E}"/>
          </ac:spMkLst>
        </pc:spChg>
        <pc:spChg chg="mod">
          <ac:chgData name="Larry Busch" userId="93ddea75-d8bf-4a4a-9944-7512e7910baa" providerId="ADAL" clId="{DE2B1584-7884-4CBC-BC9C-8E6C5EB51417}" dt="2026-01-31T12:52:33.747" v="24" actId="1076"/>
          <ac:spMkLst>
            <pc:docMk/>
            <pc:sldMk cId="2168158277" sldId="4716"/>
            <ac:spMk id="30" creationId="{0554881F-2E2F-7518-F403-A8AF833D91A2}"/>
          </ac:spMkLst>
        </pc:spChg>
        <pc:cxnChg chg="mod">
          <ac:chgData name="Larry Busch" userId="93ddea75-d8bf-4a4a-9944-7512e7910baa" providerId="ADAL" clId="{DE2B1584-7884-4CBC-BC9C-8E6C5EB51417}" dt="2026-01-31T12:52:40.054" v="25" actId="14100"/>
          <ac:cxnSpMkLst>
            <pc:docMk/>
            <pc:sldMk cId="2168158277" sldId="4716"/>
            <ac:cxnSpMk id="12" creationId="{DDC94FF5-136E-05E8-2343-6A47004BB55B}"/>
          </ac:cxnSpMkLst>
        </pc:cxnChg>
        <pc:cxnChg chg="mod">
          <ac:chgData name="Larry Busch" userId="93ddea75-d8bf-4a4a-9944-7512e7910baa" providerId="ADAL" clId="{DE2B1584-7884-4CBC-BC9C-8E6C5EB51417}" dt="2026-01-31T12:52:44.015" v="26" actId="14100"/>
          <ac:cxnSpMkLst>
            <pc:docMk/>
            <pc:sldMk cId="2168158277" sldId="4716"/>
            <ac:cxnSpMk id="14" creationId="{4134F5D4-3A23-1AB8-4C57-5C77461317BC}"/>
          </ac:cxnSpMkLst>
        </pc:cxnChg>
      </pc:sldChg>
      <pc:sldChg chg="modSp mod">
        <pc:chgData name="Larry Busch" userId="93ddea75-d8bf-4a4a-9944-7512e7910baa" providerId="ADAL" clId="{DE2B1584-7884-4CBC-BC9C-8E6C5EB51417}" dt="2026-01-31T12:54:39.192" v="36" actId="14100"/>
        <pc:sldMkLst>
          <pc:docMk/>
          <pc:sldMk cId="147998368" sldId="4718"/>
        </pc:sldMkLst>
        <pc:spChg chg="mod">
          <ac:chgData name="Larry Busch" userId="93ddea75-d8bf-4a4a-9944-7512e7910baa" providerId="ADAL" clId="{DE2B1584-7884-4CBC-BC9C-8E6C5EB51417}" dt="2026-01-31T12:54:39.192" v="36" actId="14100"/>
          <ac:spMkLst>
            <pc:docMk/>
            <pc:sldMk cId="147998368" sldId="4718"/>
            <ac:spMk id="5" creationId="{66F608D0-8BC3-5C47-CAA4-3077A5F8AFF6}"/>
          </ac:spMkLst>
        </pc:spChg>
      </pc:sldChg>
      <pc:sldChg chg="modSp mod modNotesTx">
        <pc:chgData name="Larry Busch" userId="93ddea75-d8bf-4a4a-9944-7512e7910baa" providerId="ADAL" clId="{DE2B1584-7884-4CBC-BC9C-8E6C5EB51417}" dt="2026-01-31T18:06:59.016" v="271" actId="20577"/>
        <pc:sldMkLst>
          <pc:docMk/>
          <pc:sldMk cId="3747196398" sldId="4724"/>
        </pc:sldMkLst>
        <pc:spChg chg="mod">
          <ac:chgData name="Larry Busch" userId="93ddea75-d8bf-4a4a-9944-7512e7910baa" providerId="ADAL" clId="{DE2B1584-7884-4CBC-BC9C-8E6C5EB51417}" dt="2026-01-31T18:06:49.783" v="265" actId="20577"/>
          <ac:spMkLst>
            <pc:docMk/>
            <pc:sldMk cId="3747196398" sldId="4724"/>
            <ac:spMk id="5" creationId="{243468B5-D820-6133-5C94-FAA8748B9F02}"/>
          </ac:spMkLst>
        </pc:spChg>
      </pc:sldChg>
      <pc:sldChg chg="modSp mod">
        <pc:chgData name="Larry Busch" userId="93ddea75-d8bf-4a4a-9944-7512e7910baa" providerId="ADAL" clId="{DE2B1584-7884-4CBC-BC9C-8E6C5EB51417}" dt="2026-01-31T12:50:31.540" v="15" actId="14100"/>
        <pc:sldMkLst>
          <pc:docMk/>
          <pc:sldMk cId="994822139" sldId="4726"/>
        </pc:sldMkLst>
        <pc:graphicFrameChg chg="mod">
          <ac:chgData name="Larry Busch" userId="93ddea75-d8bf-4a4a-9944-7512e7910baa" providerId="ADAL" clId="{DE2B1584-7884-4CBC-BC9C-8E6C5EB51417}" dt="2026-01-31T12:50:31.540" v="15" actId="14100"/>
          <ac:graphicFrameMkLst>
            <pc:docMk/>
            <pc:sldMk cId="994822139" sldId="4726"/>
            <ac:graphicFrameMk id="7" creationId="{B096A653-AAB9-64BF-2C6A-CE3DFF7AEC32}"/>
          </ac:graphicFrameMkLst>
        </pc:graphicFrameChg>
      </pc:sldChg>
      <pc:sldChg chg="modSp mod">
        <pc:chgData name="Larry Busch" userId="93ddea75-d8bf-4a4a-9944-7512e7910baa" providerId="ADAL" clId="{DE2B1584-7884-4CBC-BC9C-8E6C5EB51417}" dt="2026-01-31T12:48:26.939" v="2" actId="14100"/>
        <pc:sldMkLst>
          <pc:docMk/>
          <pc:sldMk cId="1431313312" sldId="4731"/>
        </pc:sldMkLst>
        <pc:spChg chg="mod">
          <ac:chgData name="Larry Busch" userId="93ddea75-d8bf-4a4a-9944-7512e7910baa" providerId="ADAL" clId="{DE2B1584-7884-4CBC-BC9C-8E6C5EB51417}" dt="2026-01-31T12:48:26.939" v="2" actId="14100"/>
          <ac:spMkLst>
            <pc:docMk/>
            <pc:sldMk cId="1431313312" sldId="4731"/>
            <ac:spMk id="5" creationId="{0FF66365-08FA-62B4-D3C2-3668645C9726}"/>
          </ac:spMkLst>
        </pc:spChg>
      </pc:sldChg>
      <pc:sldChg chg="modSp mod">
        <pc:chgData name="Larry Busch" userId="93ddea75-d8bf-4a4a-9944-7512e7910baa" providerId="ADAL" clId="{DE2B1584-7884-4CBC-BC9C-8E6C5EB51417}" dt="2026-01-31T12:54:34.330" v="35" actId="1076"/>
        <pc:sldMkLst>
          <pc:docMk/>
          <pc:sldMk cId="75716170" sldId="4738"/>
        </pc:sldMkLst>
        <pc:spChg chg="mod">
          <ac:chgData name="Larry Busch" userId="93ddea75-d8bf-4a4a-9944-7512e7910baa" providerId="ADAL" clId="{DE2B1584-7884-4CBC-BC9C-8E6C5EB51417}" dt="2026-01-31T12:54:34.330" v="35" actId="1076"/>
          <ac:spMkLst>
            <pc:docMk/>
            <pc:sldMk cId="75716170" sldId="4738"/>
            <ac:spMk id="4" creationId="{D6D4CC3C-1B1A-76E8-BF94-CE471D86F211}"/>
          </ac:spMkLst>
        </pc:spChg>
      </pc:sldChg>
      <pc:sldChg chg="modSp mod">
        <pc:chgData name="Larry Busch" userId="93ddea75-d8bf-4a4a-9944-7512e7910baa" providerId="ADAL" clId="{DE2B1584-7884-4CBC-BC9C-8E6C5EB51417}" dt="2026-01-31T12:52:05.868" v="22" actId="1076"/>
        <pc:sldMkLst>
          <pc:docMk/>
          <pc:sldMk cId="3458649424" sldId="4744"/>
        </pc:sldMkLst>
        <pc:spChg chg="mod">
          <ac:chgData name="Larry Busch" userId="93ddea75-d8bf-4a4a-9944-7512e7910baa" providerId="ADAL" clId="{DE2B1584-7884-4CBC-BC9C-8E6C5EB51417}" dt="2026-01-31T12:52:05.868" v="22" actId="1076"/>
          <ac:spMkLst>
            <pc:docMk/>
            <pc:sldMk cId="3458649424" sldId="4744"/>
            <ac:spMk id="2" creationId="{5CAD19B2-83B8-B1CA-3F36-4B7182D66E37}"/>
          </ac:spMkLst>
        </pc:spChg>
      </pc:sldChg>
      <pc:sldChg chg="modSp mod">
        <pc:chgData name="Larry Busch" userId="93ddea75-d8bf-4a4a-9944-7512e7910baa" providerId="ADAL" clId="{DE2B1584-7884-4CBC-BC9C-8E6C5EB51417}" dt="2026-01-31T12:54:16.968" v="34" actId="1076"/>
        <pc:sldMkLst>
          <pc:docMk/>
          <pc:sldMk cId="1745403216" sldId="4745"/>
        </pc:sldMkLst>
        <pc:spChg chg="mod">
          <ac:chgData name="Larry Busch" userId="93ddea75-d8bf-4a4a-9944-7512e7910baa" providerId="ADAL" clId="{DE2B1584-7884-4CBC-BC9C-8E6C5EB51417}" dt="2026-01-31T12:54:16.968" v="34" actId="1076"/>
          <ac:spMkLst>
            <pc:docMk/>
            <pc:sldMk cId="1745403216" sldId="4745"/>
            <ac:spMk id="2" creationId="{3FB40D7C-7CA8-8995-3132-85865506F7B5}"/>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10555-DFB7-46FE-80BE-CADFD695D23B}"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en-US"/>
        </a:p>
      </dgm:t>
    </dgm:pt>
    <dgm:pt modelId="{3307BE78-72EC-4E68-B950-C5A737418EEB}">
      <dgm:prSet/>
      <dgm:spPr>
        <a:solidFill>
          <a:srgbClr val="3F6031"/>
        </a:solidFill>
      </dgm:spPr>
      <dgm:t>
        <a:bodyPr/>
        <a:lstStyle/>
        <a:p>
          <a:r>
            <a:rPr lang="en-GB" noProof="0" dirty="0"/>
            <a:t>Behandelt ökologische, digitale und wirtschaftliche Herausforderungen</a:t>
          </a:r>
        </a:p>
      </dgm:t>
    </dgm:pt>
    <dgm:pt modelId="{3C2FC58A-D2C7-491E-A4C0-84B5B21BFB19}" type="parTrans" cxnId="{22EB623D-A91E-4E87-9170-1B5B57548FA3}">
      <dgm:prSet/>
      <dgm:spPr/>
      <dgm:t>
        <a:bodyPr/>
        <a:lstStyle/>
        <a:p>
          <a:endParaRPr lang="en-US"/>
        </a:p>
      </dgm:t>
    </dgm:pt>
    <dgm:pt modelId="{D0043DAF-DCB3-48C8-9691-89A121116E4B}" type="sibTrans" cxnId="{22EB623D-A91E-4E87-9170-1B5B57548FA3}">
      <dgm:prSet/>
      <dgm:spPr/>
      <dgm:t>
        <a:bodyPr/>
        <a:lstStyle/>
        <a:p>
          <a:endParaRPr lang="en-US"/>
        </a:p>
      </dgm:t>
    </dgm:pt>
    <dgm:pt modelId="{98C8823B-DAA6-47A8-9116-1A57E1BE1216}">
      <dgm:prSet/>
      <dgm:spPr>
        <a:solidFill>
          <a:srgbClr val="569938"/>
        </a:solidFill>
      </dgm:spPr>
      <dgm:t>
        <a:bodyPr/>
        <a:lstStyle/>
        <a:p>
          <a:r>
            <a:rPr lang="en-GB" noProof="0" dirty="0"/>
            <a:t>Schließt Theorie und Praxis.</a:t>
          </a:r>
        </a:p>
      </dgm:t>
    </dgm:pt>
    <dgm:pt modelId="{9AEFD061-F002-4FCF-A328-2CB7F5787262}" type="parTrans" cxnId="{5CCCD867-A743-4B1F-A746-9ADE8D7E0CE9}">
      <dgm:prSet/>
      <dgm:spPr/>
      <dgm:t>
        <a:bodyPr/>
        <a:lstStyle/>
        <a:p>
          <a:endParaRPr lang="en-US"/>
        </a:p>
      </dgm:t>
    </dgm:pt>
    <dgm:pt modelId="{2540306E-86BE-473A-8657-B19B7663C448}" type="sibTrans" cxnId="{5CCCD867-A743-4B1F-A746-9ADE8D7E0CE9}">
      <dgm:prSet/>
      <dgm:spPr/>
      <dgm:t>
        <a:bodyPr/>
        <a:lstStyle/>
        <a:p>
          <a:endParaRPr lang="en-US"/>
        </a:p>
      </dgm:t>
    </dgm:pt>
    <dgm:pt modelId="{16B6B3F2-B216-4214-9E88-B3E26420CF43}">
      <dgm:prSet/>
      <dgm:spPr>
        <a:solidFill>
          <a:srgbClr val="FF0000"/>
        </a:solidFill>
      </dgm:spPr>
      <dgm:t>
        <a:bodyPr/>
        <a:lstStyle/>
        <a:p>
          <a:r>
            <a:rPr lang="en-GB" noProof="0" dirty="0"/>
            <a:t>Fördert Innovation und Resilienz.</a:t>
          </a:r>
        </a:p>
      </dgm:t>
    </dgm:pt>
    <dgm:pt modelId="{8C838989-4535-4E17-B18E-188A907354DE}" type="parTrans" cxnId="{A19D153E-A9F0-4F02-ACD3-39492A0239AE}">
      <dgm:prSet/>
      <dgm:spPr/>
      <dgm:t>
        <a:bodyPr/>
        <a:lstStyle/>
        <a:p>
          <a:endParaRPr lang="en-US"/>
        </a:p>
      </dgm:t>
    </dgm:pt>
    <dgm:pt modelId="{99D231DB-4C9D-41AE-924C-1A0803D5EF93}" type="sibTrans" cxnId="{A19D153E-A9F0-4F02-ACD3-39492A0239AE}">
      <dgm:prSet/>
      <dgm:spPr/>
      <dgm:t>
        <a:bodyPr/>
        <a:lstStyle/>
        <a:p>
          <a:endParaRPr lang="en-US"/>
        </a:p>
      </dgm:t>
    </dgm:pt>
    <dgm:pt modelId="{16CD6DCD-29A2-4504-9BFC-C63FDD321FFA}" type="pres">
      <dgm:prSet presAssocID="{BEF10555-DFB7-46FE-80BE-CADFD695D23B}" presName="cycle" presStyleCnt="0">
        <dgm:presLayoutVars>
          <dgm:dir/>
          <dgm:resizeHandles val="exact"/>
        </dgm:presLayoutVars>
      </dgm:prSet>
      <dgm:spPr/>
    </dgm:pt>
    <dgm:pt modelId="{BE0C1F41-6AD1-4A67-96B7-6919EBD7C295}" type="pres">
      <dgm:prSet presAssocID="{3307BE78-72EC-4E68-B950-C5A737418EEB}" presName="node" presStyleLbl="node1" presStyleIdx="0" presStyleCnt="3">
        <dgm:presLayoutVars>
          <dgm:bulletEnabled val="1"/>
        </dgm:presLayoutVars>
      </dgm:prSet>
      <dgm:spPr/>
    </dgm:pt>
    <dgm:pt modelId="{89DADEBB-F0C0-4515-838B-87623F93DD43}" type="pres">
      <dgm:prSet presAssocID="{3307BE78-72EC-4E68-B950-C5A737418EEB}" presName="spNode" presStyleCnt="0"/>
      <dgm:spPr/>
    </dgm:pt>
    <dgm:pt modelId="{7EFF963D-EC13-462C-8B5B-424AA1715221}" type="pres">
      <dgm:prSet presAssocID="{D0043DAF-DCB3-48C8-9691-89A121116E4B}" presName="sibTrans" presStyleLbl="sibTrans1D1" presStyleIdx="0" presStyleCnt="3"/>
      <dgm:spPr/>
    </dgm:pt>
    <dgm:pt modelId="{933AA4A3-F9A7-433F-9815-770CAA043239}" type="pres">
      <dgm:prSet presAssocID="{98C8823B-DAA6-47A8-9116-1A57E1BE1216}" presName="node" presStyleLbl="node1" presStyleIdx="1" presStyleCnt="3">
        <dgm:presLayoutVars>
          <dgm:bulletEnabled val="1"/>
        </dgm:presLayoutVars>
      </dgm:prSet>
      <dgm:spPr/>
    </dgm:pt>
    <dgm:pt modelId="{374DAFD1-5479-419A-8F8F-68E5ABC80BD6}" type="pres">
      <dgm:prSet presAssocID="{98C8823B-DAA6-47A8-9116-1A57E1BE1216}" presName="spNode" presStyleCnt="0"/>
      <dgm:spPr/>
    </dgm:pt>
    <dgm:pt modelId="{88681366-CE21-4801-9D87-EC9BF1300D74}" type="pres">
      <dgm:prSet presAssocID="{2540306E-86BE-473A-8657-B19B7663C448}" presName="sibTrans" presStyleLbl="sibTrans1D1" presStyleIdx="1" presStyleCnt="3"/>
      <dgm:spPr/>
    </dgm:pt>
    <dgm:pt modelId="{7D059486-6455-41AC-B60B-271C2BECB35D}" type="pres">
      <dgm:prSet presAssocID="{16B6B3F2-B216-4214-9E88-B3E26420CF43}" presName="node" presStyleLbl="node1" presStyleIdx="2" presStyleCnt="3">
        <dgm:presLayoutVars>
          <dgm:bulletEnabled val="1"/>
        </dgm:presLayoutVars>
      </dgm:prSet>
      <dgm:spPr/>
    </dgm:pt>
    <dgm:pt modelId="{E6D5E147-6417-4951-8096-FBC6DD1DAB35}" type="pres">
      <dgm:prSet presAssocID="{16B6B3F2-B216-4214-9E88-B3E26420CF43}" presName="spNode" presStyleCnt="0"/>
      <dgm:spPr/>
    </dgm:pt>
    <dgm:pt modelId="{BF6DD38B-2383-49D0-B9D8-40906D6D44C5}" type="pres">
      <dgm:prSet presAssocID="{99D231DB-4C9D-41AE-924C-1A0803D5EF93}" presName="sibTrans" presStyleLbl="sibTrans1D1" presStyleIdx="2" presStyleCnt="3"/>
      <dgm:spPr/>
    </dgm:pt>
  </dgm:ptLst>
  <dgm:cxnLst>
    <dgm:cxn modelId="{D5534529-802E-4EFD-B6C1-3B3409462F51}" type="presOf" srcId="{2540306E-86BE-473A-8657-B19B7663C448}" destId="{88681366-CE21-4801-9D87-EC9BF1300D74}" srcOrd="0" destOrd="0" presId="urn:microsoft.com/office/officeart/2005/8/layout/cycle6"/>
    <dgm:cxn modelId="{D89E403D-0666-48B0-90C0-55C0EB9D5401}" type="presOf" srcId="{D0043DAF-DCB3-48C8-9691-89A121116E4B}" destId="{7EFF963D-EC13-462C-8B5B-424AA1715221}" srcOrd="0" destOrd="0" presId="urn:microsoft.com/office/officeart/2005/8/layout/cycle6"/>
    <dgm:cxn modelId="{22EB623D-A91E-4E87-9170-1B5B57548FA3}" srcId="{BEF10555-DFB7-46FE-80BE-CADFD695D23B}" destId="{3307BE78-72EC-4E68-B950-C5A737418EEB}" srcOrd="0" destOrd="0" parTransId="{3C2FC58A-D2C7-491E-A4C0-84B5B21BFB19}" sibTransId="{D0043DAF-DCB3-48C8-9691-89A121116E4B}"/>
    <dgm:cxn modelId="{A19D153E-A9F0-4F02-ACD3-39492A0239AE}" srcId="{BEF10555-DFB7-46FE-80BE-CADFD695D23B}" destId="{16B6B3F2-B216-4214-9E88-B3E26420CF43}" srcOrd="2" destOrd="0" parTransId="{8C838989-4535-4E17-B18E-188A907354DE}" sibTransId="{99D231DB-4C9D-41AE-924C-1A0803D5EF93}"/>
    <dgm:cxn modelId="{59BC2845-4ADE-474F-8250-CB006A43FCC4}" type="presOf" srcId="{99D231DB-4C9D-41AE-924C-1A0803D5EF93}" destId="{BF6DD38B-2383-49D0-B9D8-40906D6D44C5}" srcOrd="0" destOrd="0" presId="urn:microsoft.com/office/officeart/2005/8/layout/cycle6"/>
    <dgm:cxn modelId="{5CCCD867-A743-4B1F-A746-9ADE8D7E0CE9}" srcId="{BEF10555-DFB7-46FE-80BE-CADFD695D23B}" destId="{98C8823B-DAA6-47A8-9116-1A57E1BE1216}" srcOrd="1" destOrd="0" parTransId="{9AEFD061-F002-4FCF-A328-2CB7F5787262}" sibTransId="{2540306E-86BE-473A-8657-B19B7663C448}"/>
    <dgm:cxn modelId="{DD79434A-ABB8-428E-85E1-6AD2845029B2}" type="presOf" srcId="{BEF10555-DFB7-46FE-80BE-CADFD695D23B}" destId="{16CD6DCD-29A2-4504-9BFC-C63FDD321FFA}" srcOrd="0" destOrd="0" presId="urn:microsoft.com/office/officeart/2005/8/layout/cycle6"/>
    <dgm:cxn modelId="{B3341C5A-67A3-4516-B90D-496591F60ED1}" type="presOf" srcId="{16B6B3F2-B216-4214-9E88-B3E26420CF43}" destId="{7D059486-6455-41AC-B60B-271C2BECB35D}" srcOrd="0" destOrd="0" presId="urn:microsoft.com/office/officeart/2005/8/layout/cycle6"/>
    <dgm:cxn modelId="{9E775CCF-E750-47A6-9185-C456DE858ACC}" type="presOf" srcId="{98C8823B-DAA6-47A8-9116-1A57E1BE1216}" destId="{933AA4A3-F9A7-433F-9815-770CAA043239}" srcOrd="0" destOrd="0" presId="urn:microsoft.com/office/officeart/2005/8/layout/cycle6"/>
    <dgm:cxn modelId="{C1810DED-DCD0-4CB0-BB4F-865867DEECDD}" type="presOf" srcId="{3307BE78-72EC-4E68-B950-C5A737418EEB}" destId="{BE0C1F41-6AD1-4A67-96B7-6919EBD7C295}" srcOrd="0" destOrd="0" presId="urn:microsoft.com/office/officeart/2005/8/layout/cycle6"/>
    <dgm:cxn modelId="{166B2576-981C-43EA-92B7-74D7B9EE8269}" type="presParOf" srcId="{16CD6DCD-29A2-4504-9BFC-C63FDD321FFA}" destId="{BE0C1F41-6AD1-4A67-96B7-6919EBD7C295}" srcOrd="0" destOrd="0" presId="urn:microsoft.com/office/officeart/2005/8/layout/cycle6"/>
    <dgm:cxn modelId="{3C1A540A-3DB5-4ECB-A8FE-A3AB89A5BC96}" type="presParOf" srcId="{16CD6DCD-29A2-4504-9BFC-C63FDD321FFA}" destId="{89DADEBB-F0C0-4515-838B-87623F93DD43}" srcOrd="1" destOrd="0" presId="urn:microsoft.com/office/officeart/2005/8/layout/cycle6"/>
    <dgm:cxn modelId="{EB5FAE69-CD66-49C3-9B22-0871E09BCBBF}" type="presParOf" srcId="{16CD6DCD-29A2-4504-9BFC-C63FDD321FFA}" destId="{7EFF963D-EC13-462C-8B5B-424AA1715221}" srcOrd="2" destOrd="0" presId="urn:microsoft.com/office/officeart/2005/8/layout/cycle6"/>
    <dgm:cxn modelId="{1BC8C75E-DC29-4635-9996-651E646E0051}" type="presParOf" srcId="{16CD6DCD-29A2-4504-9BFC-C63FDD321FFA}" destId="{933AA4A3-F9A7-433F-9815-770CAA043239}" srcOrd="3" destOrd="0" presId="urn:microsoft.com/office/officeart/2005/8/layout/cycle6"/>
    <dgm:cxn modelId="{1FDD3B41-5FD0-4ADB-8BF5-892741156C8F}" type="presParOf" srcId="{16CD6DCD-29A2-4504-9BFC-C63FDD321FFA}" destId="{374DAFD1-5479-419A-8F8F-68E5ABC80BD6}" srcOrd="4" destOrd="0" presId="urn:microsoft.com/office/officeart/2005/8/layout/cycle6"/>
    <dgm:cxn modelId="{82FC6611-5982-4D9A-A358-A0642F5271EA}" type="presParOf" srcId="{16CD6DCD-29A2-4504-9BFC-C63FDD321FFA}" destId="{88681366-CE21-4801-9D87-EC9BF1300D74}" srcOrd="5" destOrd="0" presId="urn:microsoft.com/office/officeart/2005/8/layout/cycle6"/>
    <dgm:cxn modelId="{10F85C6F-B1E8-4C63-A97D-5E2F4B0472EF}" type="presParOf" srcId="{16CD6DCD-29A2-4504-9BFC-C63FDD321FFA}" destId="{7D059486-6455-41AC-B60B-271C2BECB35D}" srcOrd="6" destOrd="0" presId="urn:microsoft.com/office/officeart/2005/8/layout/cycle6"/>
    <dgm:cxn modelId="{9E88D46A-7504-41BD-956F-A5E019F37FF4}" type="presParOf" srcId="{16CD6DCD-29A2-4504-9BFC-C63FDD321FFA}" destId="{E6D5E147-6417-4951-8096-FBC6DD1DAB35}" srcOrd="7" destOrd="0" presId="urn:microsoft.com/office/officeart/2005/8/layout/cycle6"/>
    <dgm:cxn modelId="{0CED9864-7665-4DC2-BD1F-6269FE574E5B}" type="presParOf" srcId="{16CD6DCD-29A2-4504-9BFC-C63FDD321FFA}" destId="{BF6DD38B-2383-49D0-B9D8-40906D6D44C5}" srcOrd="8"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D4718-83DB-424E-8BDC-FE6C7C8132C1}" type="doc">
      <dgm:prSet loTypeId="urn:microsoft.com/office/officeart/2018/2/layout/IconLabelList" loCatId="icon" qsTypeId="urn:microsoft.com/office/officeart/2005/8/quickstyle/simple5" qsCatId="simple" csTypeId="urn:microsoft.com/office/officeart/2005/8/colors/accent1_2" csCatId="accent1" phldr="1"/>
      <dgm:spPr/>
      <dgm:t>
        <a:bodyPr/>
        <a:lstStyle/>
        <a:p>
          <a:endParaRPr lang="en-US"/>
        </a:p>
      </dgm:t>
    </dgm:pt>
    <dgm:pt modelId="{998DA249-5649-46CF-9162-E9566C5EE1D1}">
      <dgm:prSet custT="1"/>
      <dgm:spPr/>
      <dgm:t>
        <a:bodyPr/>
        <a:lstStyle/>
        <a:p>
          <a:pPr>
            <a:lnSpc>
              <a:spcPct val="100000"/>
            </a:lnSpc>
          </a:pPr>
          <a:r>
            <a:rPr lang="en-GB" sz="2800" noProof="0" dirty="0"/>
            <a:t>Entworfen als berufsorientierter offener Online-Kurs (VOOC).</a:t>
          </a:r>
        </a:p>
      </dgm:t>
    </dgm:pt>
    <dgm:pt modelId="{7C177F29-8158-49D0-A2E5-B6D71B147FF2}" type="parTrans" cxnId="{E37937E1-23D7-4A32-87C2-FBED4CB26A76}">
      <dgm:prSet/>
      <dgm:spPr/>
      <dgm:t>
        <a:bodyPr/>
        <a:lstStyle/>
        <a:p>
          <a:endParaRPr lang="en-US"/>
        </a:p>
      </dgm:t>
    </dgm:pt>
    <dgm:pt modelId="{A754B8E1-BB9B-49C3-A36C-E849A94FD2D3}" type="sibTrans" cxnId="{E37937E1-23D7-4A32-87C2-FBED4CB26A76}">
      <dgm:prSet/>
      <dgm:spPr/>
      <dgm:t>
        <a:bodyPr/>
        <a:lstStyle/>
        <a:p>
          <a:endParaRPr lang="en-US"/>
        </a:p>
      </dgm:t>
    </dgm:pt>
    <dgm:pt modelId="{D0D11B5D-F749-49B0-AAD7-EF3ECE7EBD3A}">
      <dgm:prSet custT="1"/>
      <dgm:spPr/>
      <dgm:t>
        <a:bodyPr/>
        <a:lstStyle/>
        <a:p>
          <a:pPr>
            <a:lnSpc>
              <a:spcPct val="100000"/>
            </a:lnSpc>
          </a:pPr>
          <a:r>
            <a:rPr lang="en-GB" sz="2800" kern="1200" noProof="0" dirty="0" err="1">
              <a:latin typeface="Calibri"/>
              <a:ea typeface="+mn-ea"/>
              <a:cs typeface="+mn-cs"/>
            </a:rPr>
            <a:t>Ausgerichtet</a:t>
          </a:r>
          <a:r>
            <a:rPr lang="en-GB" sz="2800" kern="1200" noProof="0" dirty="0">
              <a:latin typeface="Calibri"/>
              <a:ea typeface="+mn-ea"/>
              <a:cs typeface="+mn-cs"/>
            </a:rPr>
            <a:t> an </a:t>
          </a:r>
          <a:r>
            <a:rPr lang="en-GB" sz="2800" kern="1200" noProof="0" dirty="0" err="1">
              <a:latin typeface="Calibri"/>
              <a:ea typeface="+mn-ea"/>
              <a:cs typeface="+mn-cs"/>
            </a:rPr>
            <a:t>europäischen</a:t>
          </a:r>
          <a:r>
            <a:rPr lang="en-GB" sz="2800" kern="1200" noProof="0" dirty="0">
              <a:latin typeface="Calibri"/>
              <a:ea typeface="+mn-ea"/>
              <a:cs typeface="+mn-cs"/>
            </a:rPr>
            <a:t> </a:t>
          </a:r>
          <a:r>
            <a:rPr lang="en-GB" sz="2800" kern="1200" noProof="0" dirty="0" err="1">
              <a:latin typeface="Calibri"/>
              <a:ea typeface="+mn-ea"/>
              <a:cs typeface="+mn-cs"/>
            </a:rPr>
            <a:t>Rahmenwerken</a:t>
          </a:r>
          <a:r>
            <a:rPr lang="en-GB" sz="2800" kern="1200" noProof="0" dirty="0">
              <a:latin typeface="Calibri"/>
              <a:ea typeface="+mn-ea"/>
              <a:cs typeface="+mn-cs"/>
            </a:rPr>
            <a:t> und Micro-Credentials.</a:t>
          </a:r>
        </a:p>
      </dgm:t>
    </dgm:pt>
    <dgm:pt modelId="{96B0C0AF-02B9-4B4F-B86E-B40A3DBA9EDC}" type="parTrans" cxnId="{AA0C4230-CD63-44EE-9EAD-D045E85999D8}">
      <dgm:prSet/>
      <dgm:spPr/>
      <dgm:t>
        <a:bodyPr/>
        <a:lstStyle/>
        <a:p>
          <a:endParaRPr lang="en-US"/>
        </a:p>
      </dgm:t>
    </dgm:pt>
    <dgm:pt modelId="{12DF50B8-A0BB-4051-A9BD-25E0D663CB84}" type="sibTrans" cxnId="{AA0C4230-CD63-44EE-9EAD-D045E85999D8}">
      <dgm:prSet/>
      <dgm:spPr/>
      <dgm:t>
        <a:bodyPr/>
        <a:lstStyle/>
        <a:p>
          <a:endParaRPr lang="en-US"/>
        </a:p>
      </dgm:t>
    </dgm:pt>
    <dgm:pt modelId="{686BE101-FBA7-4CB5-92DF-2620F5B86555}">
      <dgm:prSet custT="1"/>
      <dgm:spPr/>
      <dgm:t>
        <a:bodyPr/>
        <a:lstStyle/>
        <a:p>
          <a:pPr>
            <a:lnSpc>
              <a:spcPct val="100000"/>
            </a:lnSpc>
          </a:pPr>
          <a:r>
            <a:rPr lang="en-GB" sz="2800" noProof="0" dirty="0"/>
            <a:t>Fünf Module zu den Themen Nachhaltigkeit, Digitalisierung, Unternehmertum und Resilienz.</a:t>
          </a:r>
        </a:p>
      </dgm:t>
    </dgm:pt>
    <dgm:pt modelId="{B595259E-3757-4169-978A-F54F3BF60B77}" type="parTrans" cxnId="{F0F7AC6D-33A6-4A56-89BB-15551493B770}">
      <dgm:prSet/>
      <dgm:spPr/>
      <dgm:t>
        <a:bodyPr/>
        <a:lstStyle/>
        <a:p>
          <a:endParaRPr lang="en-US"/>
        </a:p>
      </dgm:t>
    </dgm:pt>
    <dgm:pt modelId="{5C0477C0-4A1B-4B04-BE1F-A940056E9190}" type="sibTrans" cxnId="{F0F7AC6D-33A6-4A56-89BB-15551493B770}">
      <dgm:prSet/>
      <dgm:spPr/>
      <dgm:t>
        <a:bodyPr/>
        <a:lstStyle/>
        <a:p>
          <a:endParaRPr lang="en-US"/>
        </a:p>
      </dgm:t>
    </dgm:pt>
    <dgm:pt modelId="{25A4D9DA-036F-4BDF-ACCB-DC5D8D0A1C8C}" type="pres">
      <dgm:prSet presAssocID="{E7FD4718-83DB-424E-8BDC-FE6C7C8132C1}" presName="root" presStyleCnt="0">
        <dgm:presLayoutVars>
          <dgm:dir/>
          <dgm:resizeHandles val="exact"/>
        </dgm:presLayoutVars>
      </dgm:prSet>
      <dgm:spPr/>
    </dgm:pt>
    <dgm:pt modelId="{B55A7382-BFD7-400A-B047-302434556916}" type="pres">
      <dgm:prSet presAssocID="{998DA249-5649-46CF-9162-E9566C5EE1D1}" presName="compNode" presStyleCnt="0"/>
      <dgm:spPr/>
    </dgm:pt>
    <dgm:pt modelId="{78B8CE2D-0267-4429-AE52-757F62AE2548}" type="pres">
      <dgm:prSet presAssocID="{998DA249-5649-46CF-9162-E9566C5EE1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lassenzimmer"/>
        </a:ext>
      </dgm:extLst>
    </dgm:pt>
    <dgm:pt modelId="{E29A7DC3-6C4A-4457-A2EE-3F906E2855D9}" type="pres">
      <dgm:prSet presAssocID="{998DA249-5649-46CF-9162-E9566C5EE1D1}" presName="spaceRect" presStyleCnt="0"/>
      <dgm:spPr/>
    </dgm:pt>
    <dgm:pt modelId="{1D1144B4-9DBD-47AD-BC69-150A02A61E9F}" type="pres">
      <dgm:prSet presAssocID="{998DA249-5649-46CF-9162-E9566C5EE1D1}" presName="textRect" presStyleLbl="revTx" presStyleIdx="0" presStyleCnt="3">
        <dgm:presLayoutVars>
          <dgm:chMax val="1"/>
          <dgm:chPref val="1"/>
        </dgm:presLayoutVars>
      </dgm:prSet>
      <dgm:spPr/>
    </dgm:pt>
    <dgm:pt modelId="{0E4B6AAE-E3F9-474D-A6AB-C483D952B95B}" type="pres">
      <dgm:prSet presAssocID="{A754B8E1-BB9B-49C3-A36C-E849A94FD2D3}" presName="sibTrans" presStyleCnt="0"/>
      <dgm:spPr/>
    </dgm:pt>
    <dgm:pt modelId="{50294BE4-EA51-4003-8C3B-886B05C677B0}" type="pres">
      <dgm:prSet presAssocID="{D0D11B5D-F749-49B0-AAD7-EF3ECE7EBD3A}" presName="compNode" presStyleCnt="0"/>
      <dgm:spPr/>
    </dgm:pt>
    <dgm:pt modelId="{18B027CD-6725-4FC6-A3AC-E505905632FE}" type="pres">
      <dgm:prSet presAssocID="{D0D11B5D-F749-49B0-AAD7-EF3ECE7EBD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76024A1F-399A-45A6-A2EF-FB82D8A78AC2}" type="pres">
      <dgm:prSet presAssocID="{D0D11B5D-F749-49B0-AAD7-EF3ECE7EBD3A}" presName="spaceRect" presStyleCnt="0"/>
      <dgm:spPr/>
    </dgm:pt>
    <dgm:pt modelId="{CFBF1F5E-7019-468A-933D-6759720235A5}" type="pres">
      <dgm:prSet presAssocID="{D0D11B5D-F749-49B0-AAD7-EF3ECE7EBD3A}" presName="textRect" presStyleLbl="revTx" presStyleIdx="1" presStyleCnt="3">
        <dgm:presLayoutVars>
          <dgm:chMax val="1"/>
          <dgm:chPref val="1"/>
        </dgm:presLayoutVars>
      </dgm:prSet>
      <dgm:spPr/>
    </dgm:pt>
    <dgm:pt modelId="{2ED18A11-8185-4ECF-81A1-D9202B45C273}" type="pres">
      <dgm:prSet presAssocID="{12DF50B8-A0BB-4051-A9BD-25E0D663CB84}" presName="sibTrans" presStyleCnt="0"/>
      <dgm:spPr/>
    </dgm:pt>
    <dgm:pt modelId="{0E134E58-2F72-4C32-BBDE-B845B9E5E337}" type="pres">
      <dgm:prSet presAssocID="{686BE101-FBA7-4CB5-92DF-2620F5B86555}" presName="compNode" presStyleCnt="0"/>
      <dgm:spPr/>
    </dgm:pt>
    <dgm:pt modelId="{C3D9CA24-763B-4B84-9177-58668A4EEB1B}" type="pres">
      <dgm:prSet presAssocID="{686BE101-FBA7-4CB5-92DF-2620F5B865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chlag"/>
        </a:ext>
      </dgm:extLst>
    </dgm:pt>
    <dgm:pt modelId="{88C5A184-FFE9-42C2-B56C-480F3D5E2A70}" type="pres">
      <dgm:prSet presAssocID="{686BE101-FBA7-4CB5-92DF-2620F5B86555}" presName="spaceRect" presStyleCnt="0"/>
      <dgm:spPr/>
    </dgm:pt>
    <dgm:pt modelId="{84B95DC4-9275-4D30-B1D3-E16C9CE43040}" type="pres">
      <dgm:prSet presAssocID="{686BE101-FBA7-4CB5-92DF-2620F5B86555}" presName="textRect" presStyleLbl="revTx" presStyleIdx="2" presStyleCnt="3" custScaleX="108244">
        <dgm:presLayoutVars>
          <dgm:chMax val="1"/>
          <dgm:chPref val="1"/>
        </dgm:presLayoutVars>
      </dgm:prSet>
      <dgm:spPr>
        <a:prstGeom prst="flowChartProcess">
          <a:avLst/>
        </a:prstGeom>
      </dgm:spPr>
    </dgm:pt>
  </dgm:ptLst>
  <dgm:cxnLst>
    <dgm:cxn modelId="{816E1E26-9015-4447-AE14-8C6DA25F9A32}" type="presOf" srcId="{686BE101-FBA7-4CB5-92DF-2620F5B86555}" destId="{84B95DC4-9275-4D30-B1D3-E16C9CE43040}" srcOrd="0" destOrd="0" presId="urn:microsoft.com/office/officeart/2018/2/layout/IconLabelList"/>
    <dgm:cxn modelId="{AA0C4230-CD63-44EE-9EAD-D045E85999D8}" srcId="{E7FD4718-83DB-424E-8BDC-FE6C7C8132C1}" destId="{D0D11B5D-F749-49B0-AAD7-EF3ECE7EBD3A}" srcOrd="1" destOrd="0" parTransId="{96B0C0AF-02B9-4B4F-B86E-B40A3DBA9EDC}" sibTransId="{12DF50B8-A0BB-4051-A9BD-25E0D663CB84}"/>
    <dgm:cxn modelId="{259B195D-8D83-4470-AC18-86951ED00EDB}" type="presOf" srcId="{D0D11B5D-F749-49B0-AAD7-EF3ECE7EBD3A}" destId="{CFBF1F5E-7019-468A-933D-6759720235A5}" srcOrd="0" destOrd="0" presId="urn:microsoft.com/office/officeart/2018/2/layout/IconLabelList"/>
    <dgm:cxn modelId="{F0F7AC6D-33A6-4A56-89BB-15551493B770}" srcId="{E7FD4718-83DB-424E-8BDC-FE6C7C8132C1}" destId="{686BE101-FBA7-4CB5-92DF-2620F5B86555}" srcOrd="2" destOrd="0" parTransId="{B595259E-3757-4169-978A-F54F3BF60B77}" sibTransId="{5C0477C0-4A1B-4B04-BE1F-A940056E9190}"/>
    <dgm:cxn modelId="{878F7C76-6094-47D7-865C-6B1AEF7A4F8B}" type="presOf" srcId="{998DA249-5649-46CF-9162-E9566C5EE1D1}" destId="{1D1144B4-9DBD-47AD-BC69-150A02A61E9F}" srcOrd="0" destOrd="0" presId="urn:microsoft.com/office/officeart/2018/2/layout/IconLabelList"/>
    <dgm:cxn modelId="{01FAE0C3-BF38-4BB8-82C2-D13CBCCFE42C}" type="presOf" srcId="{E7FD4718-83DB-424E-8BDC-FE6C7C8132C1}" destId="{25A4D9DA-036F-4BDF-ACCB-DC5D8D0A1C8C}" srcOrd="0" destOrd="0" presId="urn:microsoft.com/office/officeart/2018/2/layout/IconLabelList"/>
    <dgm:cxn modelId="{E37937E1-23D7-4A32-87C2-FBED4CB26A76}" srcId="{E7FD4718-83DB-424E-8BDC-FE6C7C8132C1}" destId="{998DA249-5649-46CF-9162-E9566C5EE1D1}" srcOrd="0" destOrd="0" parTransId="{7C177F29-8158-49D0-A2E5-B6D71B147FF2}" sibTransId="{A754B8E1-BB9B-49C3-A36C-E849A94FD2D3}"/>
    <dgm:cxn modelId="{0207AB09-0439-476C-BA3F-B29DEEC5B777}" type="presParOf" srcId="{25A4D9DA-036F-4BDF-ACCB-DC5D8D0A1C8C}" destId="{B55A7382-BFD7-400A-B047-302434556916}" srcOrd="0" destOrd="0" presId="urn:microsoft.com/office/officeart/2018/2/layout/IconLabelList"/>
    <dgm:cxn modelId="{26EAB4D7-2045-41D9-82C2-E8DFD724A6AF}" type="presParOf" srcId="{B55A7382-BFD7-400A-B047-302434556916}" destId="{78B8CE2D-0267-4429-AE52-757F62AE2548}" srcOrd="0" destOrd="0" presId="urn:microsoft.com/office/officeart/2018/2/layout/IconLabelList"/>
    <dgm:cxn modelId="{6FDE026B-1343-432C-9728-B28284E44CE7}" type="presParOf" srcId="{B55A7382-BFD7-400A-B047-302434556916}" destId="{E29A7DC3-6C4A-4457-A2EE-3F906E2855D9}" srcOrd="1" destOrd="0" presId="urn:microsoft.com/office/officeart/2018/2/layout/IconLabelList"/>
    <dgm:cxn modelId="{165340E9-C441-40E3-9D82-B858D8240484}" type="presParOf" srcId="{B55A7382-BFD7-400A-B047-302434556916}" destId="{1D1144B4-9DBD-47AD-BC69-150A02A61E9F}" srcOrd="2" destOrd="0" presId="urn:microsoft.com/office/officeart/2018/2/layout/IconLabelList"/>
    <dgm:cxn modelId="{E44C7B98-A596-4A1D-B6F6-B9E3B3919A94}" type="presParOf" srcId="{25A4D9DA-036F-4BDF-ACCB-DC5D8D0A1C8C}" destId="{0E4B6AAE-E3F9-474D-A6AB-C483D952B95B}" srcOrd="1" destOrd="0" presId="urn:microsoft.com/office/officeart/2018/2/layout/IconLabelList"/>
    <dgm:cxn modelId="{18143829-31EE-478F-8C41-26B601964B13}" type="presParOf" srcId="{25A4D9DA-036F-4BDF-ACCB-DC5D8D0A1C8C}" destId="{50294BE4-EA51-4003-8C3B-886B05C677B0}" srcOrd="2" destOrd="0" presId="urn:microsoft.com/office/officeart/2018/2/layout/IconLabelList"/>
    <dgm:cxn modelId="{5D2A0489-5FA1-4F33-9531-1E750FA63EE5}" type="presParOf" srcId="{50294BE4-EA51-4003-8C3B-886B05C677B0}" destId="{18B027CD-6725-4FC6-A3AC-E505905632FE}" srcOrd="0" destOrd="0" presId="urn:microsoft.com/office/officeart/2018/2/layout/IconLabelList"/>
    <dgm:cxn modelId="{7B3B330B-0647-4AB6-BA4E-5CA07FD81C8E}" type="presParOf" srcId="{50294BE4-EA51-4003-8C3B-886B05C677B0}" destId="{76024A1F-399A-45A6-A2EF-FB82D8A78AC2}" srcOrd="1" destOrd="0" presId="urn:microsoft.com/office/officeart/2018/2/layout/IconLabelList"/>
    <dgm:cxn modelId="{2475AFD4-2DE2-446B-9252-E775FD799EF2}" type="presParOf" srcId="{50294BE4-EA51-4003-8C3B-886B05C677B0}" destId="{CFBF1F5E-7019-468A-933D-6759720235A5}" srcOrd="2" destOrd="0" presId="urn:microsoft.com/office/officeart/2018/2/layout/IconLabelList"/>
    <dgm:cxn modelId="{B2801E58-F696-4B13-BDE6-13339FCEA330}" type="presParOf" srcId="{25A4D9DA-036F-4BDF-ACCB-DC5D8D0A1C8C}" destId="{2ED18A11-8185-4ECF-81A1-D9202B45C273}" srcOrd="3" destOrd="0" presId="urn:microsoft.com/office/officeart/2018/2/layout/IconLabelList"/>
    <dgm:cxn modelId="{AB01CD28-0087-4215-962C-E50EC9B69199}" type="presParOf" srcId="{25A4D9DA-036F-4BDF-ACCB-DC5D8D0A1C8C}" destId="{0E134E58-2F72-4C32-BBDE-B845B9E5E337}" srcOrd="4" destOrd="0" presId="urn:microsoft.com/office/officeart/2018/2/layout/IconLabelList"/>
    <dgm:cxn modelId="{E0BED95D-463F-4995-966F-F9184C105D00}" type="presParOf" srcId="{0E134E58-2F72-4C32-BBDE-B845B9E5E337}" destId="{C3D9CA24-763B-4B84-9177-58668A4EEB1B}" srcOrd="0" destOrd="0" presId="urn:microsoft.com/office/officeart/2018/2/layout/IconLabelList"/>
    <dgm:cxn modelId="{FEE08907-E52C-4E08-8082-69E5219D4063}" type="presParOf" srcId="{0E134E58-2F72-4C32-BBDE-B845B9E5E337}" destId="{88C5A184-FFE9-42C2-B56C-480F3D5E2A70}" srcOrd="1" destOrd="0" presId="urn:microsoft.com/office/officeart/2018/2/layout/IconLabelList"/>
    <dgm:cxn modelId="{D9E78610-1008-47F3-A03E-366234172533}" type="presParOf" srcId="{0E134E58-2F72-4C32-BBDE-B845B9E5E337}" destId="{84B95DC4-9275-4D30-B1D3-E16C9CE4304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4319D-9526-4929-8470-A729DE4A7E4F}"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de-AT"/>
        </a:p>
      </dgm:t>
    </dgm:pt>
    <dgm:pt modelId="{7EDD9EA1-948D-4845-8E77-5F6A9856F474}">
      <dgm:prSet phldrT="[Text]"/>
      <dgm:spPr>
        <a:solidFill>
          <a:srgbClr val="569838"/>
        </a:solidFill>
      </dgm:spPr>
      <dgm:t>
        <a:bodyPr/>
        <a:lstStyle/>
        <a:p>
          <a:r>
            <a:rPr lang="en-GB" b="1" u="none" noProof="0" dirty="0"/>
            <a:t>Modul 1:  </a:t>
          </a:r>
          <a:br>
            <a:rPr lang="en-GB" b="1" u="none" noProof="0" dirty="0"/>
          </a:br>
          <a:r>
            <a:rPr lang="en-GB" b="0" u="none" noProof="0" dirty="0"/>
            <a:t>Nachhaltigkeit im Bereich der darstellenden Künste </a:t>
          </a:r>
        </a:p>
      </dgm:t>
    </dgm:pt>
    <dgm:pt modelId="{3B0B7854-BB56-4852-B24F-3D4DF672BB0D}" type="parTrans" cxnId="{414CB28C-B562-4D1D-BD4F-BAF1CAC24441}">
      <dgm:prSet/>
      <dgm:spPr/>
      <dgm:t>
        <a:bodyPr/>
        <a:lstStyle/>
        <a:p>
          <a:endParaRPr lang="de-AT"/>
        </a:p>
      </dgm:t>
    </dgm:pt>
    <dgm:pt modelId="{B56B374B-48A2-4959-8F23-D974BAE0D4F1}" type="sibTrans" cxnId="{414CB28C-B562-4D1D-BD4F-BAF1CAC24441}">
      <dgm:prSet/>
      <dgm:spPr/>
      <dgm:t>
        <a:bodyPr/>
        <a:lstStyle/>
        <a:p>
          <a:endParaRPr lang="de-AT"/>
        </a:p>
      </dgm:t>
    </dgm:pt>
    <dgm:pt modelId="{7AACD464-9DE5-48AF-B78D-01FB8E1046C9}">
      <dgm:prSet phldrT="[Text]"/>
      <dgm:spPr>
        <a:solidFill>
          <a:srgbClr val="569838"/>
        </a:solidFill>
      </dgm:spPr>
      <dgm:t>
        <a:bodyPr/>
        <a:lstStyle/>
        <a:p>
          <a:r>
            <a:rPr lang="en-GB" b="1" u="none" noProof="0" dirty="0"/>
            <a:t>Modul 2: </a:t>
          </a:r>
          <a:br>
            <a:rPr lang="en-GB" b="1" u="none" noProof="0" dirty="0"/>
          </a:br>
          <a:r>
            <a:rPr lang="en-GB" b="0" u="none" noProof="0" dirty="0"/>
            <a:t>Schaffung nachhaltiger Produktionen und Betrieb nachhaltiger Veranstaltungsorte für darstellende Künste</a:t>
          </a:r>
        </a:p>
      </dgm:t>
    </dgm:pt>
    <dgm:pt modelId="{2ECA43A8-72B4-4982-8AE2-F92BE8FFB615}" type="parTrans" cxnId="{09CEFCF1-B773-4D03-97D6-908A28947925}">
      <dgm:prSet/>
      <dgm:spPr/>
      <dgm:t>
        <a:bodyPr/>
        <a:lstStyle/>
        <a:p>
          <a:endParaRPr lang="de-AT"/>
        </a:p>
      </dgm:t>
    </dgm:pt>
    <dgm:pt modelId="{94FED0D1-7914-47EF-89A2-555363294DE1}" type="sibTrans" cxnId="{09CEFCF1-B773-4D03-97D6-908A28947925}">
      <dgm:prSet/>
      <dgm:spPr/>
      <dgm:t>
        <a:bodyPr/>
        <a:lstStyle/>
        <a:p>
          <a:endParaRPr lang="de-AT"/>
        </a:p>
      </dgm:t>
    </dgm:pt>
    <dgm:pt modelId="{B65F39DB-4C48-41AF-8DDA-214CAFB8E025}">
      <dgm:prSet phldrT="[Text]"/>
      <dgm:spPr>
        <a:solidFill>
          <a:srgbClr val="569838"/>
        </a:solidFill>
      </dgm:spPr>
      <dgm:t>
        <a:bodyPr/>
        <a:lstStyle/>
        <a:p>
          <a:r>
            <a:rPr lang="en-GB" b="1" u="none" noProof="0" dirty="0"/>
            <a:t>Modul 3: </a:t>
          </a:r>
          <a:br>
            <a:rPr lang="en-GB" b="1" u="none" noProof="0" dirty="0"/>
          </a:br>
          <a:r>
            <a:rPr lang="en-GB" b="0" u="none" noProof="0" dirty="0"/>
            <a:t>Digitalisierung des Bereichs der darstellenden Künste</a:t>
          </a:r>
        </a:p>
      </dgm:t>
    </dgm:pt>
    <dgm:pt modelId="{FDA0FB9D-2CF2-474E-8328-4A6EEBB27418}" type="parTrans" cxnId="{A5057045-DBAC-414F-8061-60CD3593E760}">
      <dgm:prSet/>
      <dgm:spPr/>
      <dgm:t>
        <a:bodyPr/>
        <a:lstStyle/>
        <a:p>
          <a:endParaRPr lang="de-AT"/>
        </a:p>
      </dgm:t>
    </dgm:pt>
    <dgm:pt modelId="{2B949863-3F98-4131-9473-8E51284975C0}" type="sibTrans" cxnId="{A5057045-DBAC-414F-8061-60CD3593E760}">
      <dgm:prSet/>
      <dgm:spPr/>
      <dgm:t>
        <a:bodyPr/>
        <a:lstStyle/>
        <a:p>
          <a:endParaRPr lang="de-AT"/>
        </a:p>
      </dgm:t>
    </dgm:pt>
    <dgm:pt modelId="{DE8A739D-EAEF-4E8A-8B4C-B5073DC23B86}">
      <dgm:prSet phldrT="[Text]"/>
      <dgm:spPr>
        <a:solidFill>
          <a:srgbClr val="569838"/>
        </a:solidFill>
      </dgm:spPr>
      <dgm:t>
        <a:bodyPr/>
        <a:lstStyle/>
        <a:p>
          <a:r>
            <a:rPr lang="en-GB" b="1" u="none" noProof="0" dirty="0"/>
            <a:t>Modul 4: </a:t>
          </a:r>
          <a:br>
            <a:rPr lang="en-GB" b="1" u="none" noProof="0" dirty="0"/>
          </a:br>
          <a:r>
            <a:rPr lang="en-GB" b="0" u="none" noProof="0" dirty="0"/>
            <a:t>Grundlegende unternehmerische Fähigkeiten für den Bereich der darstellenden Künste </a:t>
          </a:r>
        </a:p>
      </dgm:t>
    </dgm:pt>
    <dgm:pt modelId="{C283D9C2-AEDC-4F2A-ADC6-D612D82D5C6A}" type="parTrans" cxnId="{94B616F6-5562-495C-A827-3A9AE046AD1A}">
      <dgm:prSet/>
      <dgm:spPr/>
      <dgm:t>
        <a:bodyPr/>
        <a:lstStyle/>
        <a:p>
          <a:endParaRPr lang="de-AT"/>
        </a:p>
      </dgm:t>
    </dgm:pt>
    <dgm:pt modelId="{19DE3847-FC65-409A-B9D9-4226FB885CFF}" type="sibTrans" cxnId="{94B616F6-5562-495C-A827-3A9AE046AD1A}">
      <dgm:prSet/>
      <dgm:spPr/>
      <dgm:t>
        <a:bodyPr/>
        <a:lstStyle/>
        <a:p>
          <a:endParaRPr lang="de-AT"/>
        </a:p>
      </dgm:t>
    </dgm:pt>
    <dgm:pt modelId="{4A3AA8AB-42F2-42E9-88E9-9F777DBD7B06}">
      <dgm:prSet phldrT="[Text]"/>
      <dgm:spPr>
        <a:solidFill>
          <a:srgbClr val="569838"/>
        </a:solidFill>
      </dgm:spPr>
      <dgm:t>
        <a:bodyPr/>
        <a:lstStyle/>
        <a:p>
          <a:r>
            <a:rPr lang="en-GB" b="1" u="none" noProof="0" dirty="0"/>
            <a:t>Modul 5: </a:t>
          </a:r>
          <a:br>
            <a:rPr lang="en-GB" b="1" u="none" noProof="0" dirty="0"/>
          </a:br>
          <a:r>
            <a:rPr lang="en-GB" b="0" u="none" noProof="0" dirty="0"/>
            <a:t>Grundlegende Fähigkeiten im Personalmanagement und Resilienz für den Bereich der darstellenden Künste</a:t>
          </a:r>
        </a:p>
      </dgm:t>
    </dgm:pt>
    <dgm:pt modelId="{E63DEC74-554D-4A4D-A36B-96F09241DCA9}" type="parTrans" cxnId="{FB85A0D5-FCED-4E71-87ED-001942BC2015}">
      <dgm:prSet/>
      <dgm:spPr/>
      <dgm:t>
        <a:bodyPr/>
        <a:lstStyle/>
        <a:p>
          <a:endParaRPr lang="de-AT"/>
        </a:p>
      </dgm:t>
    </dgm:pt>
    <dgm:pt modelId="{F7C509BC-59B2-4E31-B476-11EB6F777CCC}" type="sibTrans" cxnId="{FB85A0D5-FCED-4E71-87ED-001942BC2015}">
      <dgm:prSet/>
      <dgm:spPr/>
      <dgm:t>
        <a:bodyPr/>
        <a:lstStyle/>
        <a:p>
          <a:endParaRPr lang="de-AT"/>
        </a:p>
      </dgm:t>
    </dgm:pt>
    <dgm:pt modelId="{B3F7E5D8-3D07-4C6A-A272-833FDB9A9BC2}" type="pres">
      <dgm:prSet presAssocID="{B214319D-9526-4929-8470-A729DE4A7E4F}" presName="linear" presStyleCnt="0">
        <dgm:presLayoutVars>
          <dgm:dir/>
          <dgm:resizeHandles val="exact"/>
        </dgm:presLayoutVars>
      </dgm:prSet>
      <dgm:spPr/>
    </dgm:pt>
    <dgm:pt modelId="{A6913854-1C57-4AF6-9FF0-0EB1C3A7872D}" type="pres">
      <dgm:prSet presAssocID="{7EDD9EA1-948D-4845-8E77-5F6A9856F474}" presName="comp" presStyleCnt="0"/>
      <dgm:spPr/>
    </dgm:pt>
    <dgm:pt modelId="{58A21865-1B5A-49D8-9774-5F4AD69CAE08}" type="pres">
      <dgm:prSet presAssocID="{7EDD9EA1-948D-4845-8E77-5F6A9856F474}" presName="box" presStyleLbl="node1" presStyleIdx="0" presStyleCnt="5" custLinFactNeighborX="342" custLinFactNeighborY="-747"/>
      <dgm:spPr/>
    </dgm:pt>
    <dgm:pt modelId="{D14CF00F-3390-4762-AA35-A0F8B39C9ED0}" type="pres">
      <dgm:prSet presAssocID="{7EDD9EA1-948D-4845-8E77-5F6A9856F474}"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323FC5B-DFB7-45D1-BAAF-31718B23789E}" type="pres">
      <dgm:prSet presAssocID="{7EDD9EA1-948D-4845-8E77-5F6A9856F474}" presName="text" presStyleLbl="node1" presStyleIdx="0" presStyleCnt="5">
        <dgm:presLayoutVars>
          <dgm:bulletEnabled val="1"/>
        </dgm:presLayoutVars>
      </dgm:prSet>
      <dgm:spPr/>
    </dgm:pt>
    <dgm:pt modelId="{0CF8CC36-6384-4EB2-AFB8-010A9D5EFCC3}" type="pres">
      <dgm:prSet presAssocID="{B56B374B-48A2-4959-8F23-D974BAE0D4F1}" presName="spacer" presStyleCnt="0"/>
      <dgm:spPr/>
    </dgm:pt>
    <dgm:pt modelId="{D79E8C0F-3423-4E00-9B0E-40BD26FFF8E7}" type="pres">
      <dgm:prSet presAssocID="{7AACD464-9DE5-48AF-B78D-01FB8E1046C9}" presName="comp" presStyleCnt="0"/>
      <dgm:spPr/>
    </dgm:pt>
    <dgm:pt modelId="{A51F2D42-3A05-4E89-9D5E-43D39A2EFA5E}" type="pres">
      <dgm:prSet presAssocID="{7AACD464-9DE5-48AF-B78D-01FB8E1046C9}" presName="box" presStyleLbl="node1" presStyleIdx="1" presStyleCnt="5"/>
      <dgm:spPr/>
    </dgm:pt>
    <dgm:pt modelId="{4F9F3A41-0D39-4B6F-A6EE-107A802888D0}" type="pres">
      <dgm:prSet presAssocID="{7AACD464-9DE5-48AF-B78D-01FB8E1046C9}" presName="img"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B025B656-AFA7-41C8-B9B6-9FBFC26439F8}" type="pres">
      <dgm:prSet presAssocID="{7AACD464-9DE5-48AF-B78D-01FB8E1046C9}" presName="text" presStyleLbl="node1" presStyleIdx="1" presStyleCnt="5">
        <dgm:presLayoutVars>
          <dgm:bulletEnabled val="1"/>
        </dgm:presLayoutVars>
      </dgm:prSet>
      <dgm:spPr/>
    </dgm:pt>
    <dgm:pt modelId="{9D76A517-57A1-4C7C-A8DC-B60B683FA554}" type="pres">
      <dgm:prSet presAssocID="{94FED0D1-7914-47EF-89A2-555363294DE1}" presName="spacer" presStyleCnt="0"/>
      <dgm:spPr/>
    </dgm:pt>
    <dgm:pt modelId="{C548F3DC-6E9D-4647-BBB5-1C131C886CA2}" type="pres">
      <dgm:prSet presAssocID="{B65F39DB-4C48-41AF-8DDA-214CAFB8E025}" presName="comp" presStyleCnt="0"/>
      <dgm:spPr/>
    </dgm:pt>
    <dgm:pt modelId="{8B70B3D1-AE8A-4195-91D7-6C3C62AE8F4D}" type="pres">
      <dgm:prSet presAssocID="{B65F39DB-4C48-41AF-8DDA-214CAFB8E025}" presName="box" presStyleLbl="node1" presStyleIdx="2" presStyleCnt="5"/>
      <dgm:spPr/>
    </dgm:pt>
    <dgm:pt modelId="{7456D02E-7E81-4C77-B09F-509B6260DEA0}" type="pres">
      <dgm:prSet presAssocID="{B65F39DB-4C48-41AF-8DDA-214CAFB8E025}" presName="img"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AE5F67C-1407-402A-9C9F-4D07127FD9F0}" type="pres">
      <dgm:prSet presAssocID="{B65F39DB-4C48-41AF-8DDA-214CAFB8E025}" presName="text" presStyleLbl="node1" presStyleIdx="2" presStyleCnt="5">
        <dgm:presLayoutVars>
          <dgm:bulletEnabled val="1"/>
        </dgm:presLayoutVars>
      </dgm:prSet>
      <dgm:spPr/>
    </dgm:pt>
    <dgm:pt modelId="{AF268E29-E738-4B5F-95C9-E4275E81158A}" type="pres">
      <dgm:prSet presAssocID="{2B949863-3F98-4131-9473-8E51284975C0}" presName="spacer" presStyleCnt="0"/>
      <dgm:spPr/>
    </dgm:pt>
    <dgm:pt modelId="{F0E3D483-5B93-4283-8BF7-6FA6C875876B}" type="pres">
      <dgm:prSet presAssocID="{DE8A739D-EAEF-4E8A-8B4C-B5073DC23B86}" presName="comp" presStyleCnt="0"/>
      <dgm:spPr/>
    </dgm:pt>
    <dgm:pt modelId="{04E8D4B9-7D4E-4D18-8694-1FA133A15584}" type="pres">
      <dgm:prSet presAssocID="{DE8A739D-EAEF-4E8A-8B4C-B5073DC23B86}" presName="box" presStyleLbl="node1" presStyleIdx="3" presStyleCnt="5"/>
      <dgm:spPr/>
    </dgm:pt>
    <dgm:pt modelId="{58F2C426-1D75-43FF-A3AB-B0B6D2BA0802}" type="pres">
      <dgm:prSet presAssocID="{DE8A739D-EAEF-4E8A-8B4C-B5073DC23B86}" presName="img"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945FE71-018D-461E-A2CC-3D5B8B02EE84}" type="pres">
      <dgm:prSet presAssocID="{DE8A739D-EAEF-4E8A-8B4C-B5073DC23B86}" presName="text" presStyleLbl="node1" presStyleIdx="3" presStyleCnt="5">
        <dgm:presLayoutVars>
          <dgm:bulletEnabled val="1"/>
        </dgm:presLayoutVars>
      </dgm:prSet>
      <dgm:spPr/>
    </dgm:pt>
    <dgm:pt modelId="{AEBE9E26-989D-44CE-8DEC-97C402B17DEF}" type="pres">
      <dgm:prSet presAssocID="{19DE3847-FC65-409A-B9D9-4226FB885CFF}" presName="spacer" presStyleCnt="0"/>
      <dgm:spPr/>
    </dgm:pt>
    <dgm:pt modelId="{39A8750E-636D-4392-8FFD-F652CCDEC085}" type="pres">
      <dgm:prSet presAssocID="{4A3AA8AB-42F2-42E9-88E9-9F777DBD7B06}" presName="comp" presStyleCnt="0"/>
      <dgm:spPr/>
    </dgm:pt>
    <dgm:pt modelId="{4042E25F-B481-499C-A374-D9389AF5171B}" type="pres">
      <dgm:prSet presAssocID="{4A3AA8AB-42F2-42E9-88E9-9F777DBD7B06}" presName="box" presStyleLbl="node1" presStyleIdx="4" presStyleCnt="5"/>
      <dgm:spPr/>
    </dgm:pt>
    <dgm:pt modelId="{E856BD99-8AC7-4F27-AB2D-0D68F88833D1}" type="pres">
      <dgm:prSet presAssocID="{4A3AA8AB-42F2-42E9-88E9-9F777DBD7B06}"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0882742E-DE02-4EC1-8D3B-EA9391A90956}" type="pres">
      <dgm:prSet presAssocID="{4A3AA8AB-42F2-42E9-88E9-9F777DBD7B06}" presName="text" presStyleLbl="node1" presStyleIdx="4" presStyleCnt="5">
        <dgm:presLayoutVars>
          <dgm:bulletEnabled val="1"/>
        </dgm:presLayoutVars>
      </dgm:prSet>
      <dgm:spPr/>
    </dgm:pt>
  </dgm:ptLst>
  <dgm:cxnLst>
    <dgm:cxn modelId="{E0D0C70B-F140-41DC-8818-2272FD88472A}" type="presOf" srcId="{B214319D-9526-4929-8470-A729DE4A7E4F}" destId="{B3F7E5D8-3D07-4C6A-A272-833FDB9A9BC2}" srcOrd="0" destOrd="0" presId="urn:microsoft.com/office/officeart/2005/8/layout/vList4"/>
    <dgm:cxn modelId="{A1F9470F-FE76-4053-A0EA-2EDEE0A7B996}" type="presOf" srcId="{7EDD9EA1-948D-4845-8E77-5F6A9856F474}" destId="{58A21865-1B5A-49D8-9774-5F4AD69CAE08}" srcOrd="0" destOrd="0" presId="urn:microsoft.com/office/officeart/2005/8/layout/vList4"/>
    <dgm:cxn modelId="{A5057045-DBAC-414F-8061-60CD3593E760}" srcId="{B214319D-9526-4929-8470-A729DE4A7E4F}" destId="{B65F39DB-4C48-41AF-8DDA-214CAFB8E025}" srcOrd="2" destOrd="0" parTransId="{FDA0FB9D-2CF2-474E-8328-4A6EEBB27418}" sibTransId="{2B949863-3F98-4131-9473-8E51284975C0}"/>
    <dgm:cxn modelId="{66E2DE6C-6827-4904-9B70-7D8753007C44}" type="presOf" srcId="{7EDD9EA1-948D-4845-8E77-5F6A9856F474}" destId="{8323FC5B-DFB7-45D1-BAAF-31718B23789E}" srcOrd="1" destOrd="0" presId="urn:microsoft.com/office/officeart/2005/8/layout/vList4"/>
    <dgm:cxn modelId="{0FF4FF6D-EFAB-4DD5-8D4F-19469CACBD3C}" type="presOf" srcId="{4A3AA8AB-42F2-42E9-88E9-9F777DBD7B06}" destId="{0882742E-DE02-4EC1-8D3B-EA9391A90956}" srcOrd="1" destOrd="0" presId="urn:microsoft.com/office/officeart/2005/8/layout/vList4"/>
    <dgm:cxn modelId="{47350059-98F8-446E-93A1-0CE2295B9A20}" type="presOf" srcId="{4A3AA8AB-42F2-42E9-88E9-9F777DBD7B06}" destId="{4042E25F-B481-499C-A374-D9389AF5171B}" srcOrd="0" destOrd="0" presId="urn:microsoft.com/office/officeart/2005/8/layout/vList4"/>
    <dgm:cxn modelId="{EAD0BF7F-A420-4911-97CD-D349AAFFF1E3}" type="presOf" srcId="{7AACD464-9DE5-48AF-B78D-01FB8E1046C9}" destId="{A51F2D42-3A05-4E89-9D5E-43D39A2EFA5E}" srcOrd="0" destOrd="0" presId="urn:microsoft.com/office/officeart/2005/8/layout/vList4"/>
    <dgm:cxn modelId="{5DDFAB87-FEC2-4449-A7B3-DAE6B8C7CD95}" type="presOf" srcId="{7AACD464-9DE5-48AF-B78D-01FB8E1046C9}" destId="{B025B656-AFA7-41C8-B9B6-9FBFC26439F8}" srcOrd="1" destOrd="0" presId="urn:microsoft.com/office/officeart/2005/8/layout/vList4"/>
    <dgm:cxn modelId="{414CB28C-B562-4D1D-BD4F-BAF1CAC24441}" srcId="{B214319D-9526-4929-8470-A729DE4A7E4F}" destId="{7EDD9EA1-948D-4845-8E77-5F6A9856F474}" srcOrd="0" destOrd="0" parTransId="{3B0B7854-BB56-4852-B24F-3D4DF672BB0D}" sibTransId="{B56B374B-48A2-4959-8F23-D974BAE0D4F1}"/>
    <dgm:cxn modelId="{39993191-7DAE-4C7C-A4B6-EDBF5A512C5D}" type="presOf" srcId="{B65F39DB-4C48-41AF-8DDA-214CAFB8E025}" destId="{9AE5F67C-1407-402A-9C9F-4D07127FD9F0}" srcOrd="1" destOrd="0" presId="urn:microsoft.com/office/officeart/2005/8/layout/vList4"/>
    <dgm:cxn modelId="{8DE3BCA9-DCAA-4C00-AF74-174E3219C051}" type="presOf" srcId="{B65F39DB-4C48-41AF-8DDA-214CAFB8E025}" destId="{8B70B3D1-AE8A-4195-91D7-6C3C62AE8F4D}" srcOrd="0" destOrd="0" presId="urn:microsoft.com/office/officeart/2005/8/layout/vList4"/>
    <dgm:cxn modelId="{FB85A0D5-FCED-4E71-87ED-001942BC2015}" srcId="{B214319D-9526-4929-8470-A729DE4A7E4F}" destId="{4A3AA8AB-42F2-42E9-88E9-9F777DBD7B06}" srcOrd="4" destOrd="0" parTransId="{E63DEC74-554D-4A4D-A36B-96F09241DCA9}" sibTransId="{F7C509BC-59B2-4E31-B476-11EB6F777CCC}"/>
    <dgm:cxn modelId="{2C9286DC-3790-433A-B5A5-3A6A7504676B}" type="presOf" srcId="{DE8A739D-EAEF-4E8A-8B4C-B5073DC23B86}" destId="{04E8D4B9-7D4E-4D18-8694-1FA133A15584}" srcOrd="0" destOrd="0" presId="urn:microsoft.com/office/officeart/2005/8/layout/vList4"/>
    <dgm:cxn modelId="{C2640ADD-0091-458B-99A3-C1BA936D5644}" type="presOf" srcId="{DE8A739D-EAEF-4E8A-8B4C-B5073DC23B86}" destId="{1945FE71-018D-461E-A2CC-3D5B8B02EE84}" srcOrd="1" destOrd="0" presId="urn:microsoft.com/office/officeart/2005/8/layout/vList4"/>
    <dgm:cxn modelId="{09CEFCF1-B773-4D03-97D6-908A28947925}" srcId="{B214319D-9526-4929-8470-A729DE4A7E4F}" destId="{7AACD464-9DE5-48AF-B78D-01FB8E1046C9}" srcOrd="1" destOrd="0" parTransId="{2ECA43A8-72B4-4982-8AE2-F92BE8FFB615}" sibTransId="{94FED0D1-7914-47EF-89A2-555363294DE1}"/>
    <dgm:cxn modelId="{94B616F6-5562-495C-A827-3A9AE046AD1A}" srcId="{B214319D-9526-4929-8470-A729DE4A7E4F}" destId="{DE8A739D-EAEF-4E8A-8B4C-B5073DC23B86}" srcOrd="3" destOrd="0" parTransId="{C283D9C2-AEDC-4F2A-ADC6-D612D82D5C6A}" sibTransId="{19DE3847-FC65-409A-B9D9-4226FB885CFF}"/>
    <dgm:cxn modelId="{032344CB-897F-4C18-A499-30A986AF584E}" type="presParOf" srcId="{B3F7E5D8-3D07-4C6A-A272-833FDB9A9BC2}" destId="{A6913854-1C57-4AF6-9FF0-0EB1C3A7872D}" srcOrd="0" destOrd="0" presId="urn:microsoft.com/office/officeart/2005/8/layout/vList4"/>
    <dgm:cxn modelId="{E16B0B7F-C455-4988-86BD-E283AD3ABFF8}" type="presParOf" srcId="{A6913854-1C57-4AF6-9FF0-0EB1C3A7872D}" destId="{58A21865-1B5A-49D8-9774-5F4AD69CAE08}" srcOrd="0" destOrd="0" presId="urn:microsoft.com/office/officeart/2005/8/layout/vList4"/>
    <dgm:cxn modelId="{3D1D0EDD-E1DA-4E81-ACBB-7FBDAEE3B77B}" type="presParOf" srcId="{A6913854-1C57-4AF6-9FF0-0EB1C3A7872D}" destId="{D14CF00F-3390-4762-AA35-A0F8B39C9ED0}" srcOrd="1" destOrd="0" presId="urn:microsoft.com/office/officeart/2005/8/layout/vList4"/>
    <dgm:cxn modelId="{A8736177-6C98-4EF4-BF3D-D11B6045A33C}" type="presParOf" srcId="{A6913854-1C57-4AF6-9FF0-0EB1C3A7872D}" destId="{8323FC5B-DFB7-45D1-BAAF-31718B23789E}" srcOrd="2" destOrd="0" presId="urn:microsoft.com/office/officeart/2005/8/layout/vList4"/>
    <dgm:cxn modelId="{6CE33D19-68FB-4537-A05D-A3DAAE0F1861}" type="presParOf" srcId="{B3F7E5D8-3D07-4C6A-A272-833FDB9A9BC2}" destId="{0CF8CC36-6384-4EB2-AFB8-010A9D5EFCC3}" srcOrd="1" destOrd="0" presId="urn:microsoft.com/office/officeart/2005/8/layout/vList4"/>
    <dgm:cxn modelId="{5D285C35-778D-4AC2-AA8F-A607BFE2981C}" type="presParOf" srcId="{B3F7E5D8-3D07-4C6A-A272-833FDB9A9BC2}" destId="{D79E8C0F-3423-4E00-9B0E-40BD26FFF8E7}" srcOrd="2" destOrd="0" presId="urn:microsoft.com/office/officeart/2005/8/layout/vList4"/>
    <dgm:cxn modelId="{D75EA83A-5EBF-495A-AB6C-847E08A9F19D}" type="presParOf" srcId="{D79E8C0F-3423-4E00-9B0E-40BD26FFF8E7}" destId="{A51F2D42-3A05-4E89-9D5E-43D39A2EFA5E}" srcOrd="0" destOrd="0" presId="urn:microsoft.com/office/officeart/2005/8/layout/vList4"/>
    <dgm:cxn modelId="{4F64CC85-E781-4918-BBF2-8FAC63651A2B}" type="presParOf" srcId="{D79E8C0F-3423-4E00-9B0E-40BD26FFF8E7}" destId="{4F9F3A41-0D39-4B6F-A6EE-107A802888D0}" srcOrd="1" destOrd="0" presId="urn:microsoft.com/office/officeart/2005/8/layout/vList4"/>
    <dgm:cxn modelId="{7F8BD5D4-D416-43C6-9E1E-BC9011A40649}" type="presParOf" srcId="{D79E8C0F-3423-4E00-9B0E-40BD26FFF8E7}" destId="{B025B656-AFA7-41C8-B9B6-9FBFC26439F8}" srcOrd="2" destOrd="0" presId="urn:microsoft.com/office/officeart/2005/8/layout/vList4"/>
    <dgm:cxn modelId="{695F1C19-1AFE-4D43-A13D-6EF6CC780577}" type="presParOf" srcId="{B3F7E5D8-3D07-4C6A-A272-833FDB9A9BC2}" destId="{9D76A517-57A1-4C7C-A8DC-B60B683FA554}" srcOrd="3" destOrd="0" presId="urn:microsoft.com/office/officeart/2005/8/layout/vList4"/>
    <dgm:cxn modelId="{E2AC76F6-9B9E-4BD5-996F-1DCC3219019E}" type="presParOf" srcId="{B3F7E5D8-3D07-4C6A-A272-833FDB9A9BC2}" destId="{C548F3DC-6E9D-4647-BBB5-1C131C886CA2}" srcOrd="4" destOrd="0" presId="urn:microsoft.com/office/officeart/2005/8/layout/vList4"/>
    <dgm:cxn modelId="{5AEDC1D3-3A55-4C22-A074-33820804D1E8}" type="presParOf" srcId="{C548F3DC-6E9D-4647-BBB5-1C131C886CA2}" destId="{8B70B3D1-AE8A-4195-91D7-6C3C62AE8F4D}" srcOrd="0" destOrd="0" presId="urn:microsoft.com/office/officeart/2005/8/layout/vList4"/>
    <dgm:cxn modelId="{9912736A-14DE-41B1-8F78-67C1EACFE91E}" type="presParOf" srcId="{C548F3DC-6E9D-4647-BBB5-1C131C886CA2}" destId="{7456D02E-7E81-4C77-B09F-509B6260DEA0}" srcOrd="1" destOrd="0" presId="urn:microsoft.com/office/officeart/2005/8/layout/vList4"/>
    <dgm:cxn modelId="{9D6C3B89-4A44-43AF-8700-E373A1D71B91}" type="presParOf" srcId="{C548F3DC-6E9D-4647-BBB5-1C131C886CA2}" destId="{9AE5F67C-1407-402A-9C9F-4D07127FD9F0}" srcOrd="2" destOrd="0" presId="urn:microsoft.com/office/officeart/2005/8/layout/vList4"/>
    <dgm:cxn modelId="{D7910DB1-7790-4814-B74C-B6DD26A0E236}" type="presParOf" srcId="{B3F7E5D8-3D07-4C6A-A272-833FDB9A9BC2}" destId="{AF268E29-E738-4B5F-95C9-E4275E81158A}" srcOrd="5" destOrd="0" presId="urn:microsoft.com/office/officeart/2005/8/layout/vList4"/>
    <dgm:cxn modelId="{F374D65D-B2DA-454B-B32B-6F3C3F5F346B}" type="presParOf" srcId="{B3F7E5D8-3D07-4C6A-A272-833FDB9A9BC2}" destId="{F0E3D483-5B93-4283-8BF7-6FA6C875876B}" srcOrd="6" destOrd="0" presId="urn:microsoft.com/office/officeart/2005/8/layout/vList4"/>
    <dgm:cxn modelId="{A23274BE-17B6-41A6-BBED-8F08F519C31A}" type="presParOf" srcId="{F0E3D483-5B93-4283-8BF7-6FA6C875876B}" destId="{04E8D4B9-7D4E-4D18-8694-1FA133A15584}" srcOrd="0" destOrd="0" presId="urn:microsoft.com/office/officeart/2005/8/layout/vList4"/>
    <dgm:cxn modelId="{785E2B1F-374D-4E15-BC15-BC90DA4A8077}" type="presParOf" srcId="{F0E3D483-5B93-4283-8BF7-6FA6C875876B}" destId="{58F2C426-1D75-43FF-A3AB-B0B6D2BA0802}" srcOrd="1" destOrd="0" presId="urn:microsoft.com/office/officeart/2005/8/layout/vList4"/>
    <dgm:cxn modelId="{8F98B9FF-D038-4DE3-A92B-D4EF6A540DDF}" type="presParOf" srcId="{F0E3D483-5B93-4283-8BF7-6FA6C875876B}" destId="{1945FE71-018D-461E-A2CC-3D5B8B02EE84}" srcOrd="2" destOrd="0" presId="urn:microsoft.com/office/officeart/2005/8/layout/vList4"/>
    <dgm:cxn modelId="{5E320094-0B0B-4BEA-AB40-078848C2B297}" type="presParOf" srcId="{B3F7E5D8-3D07-4C6A-A272-833FDB9A9BC2}" destId="{AEBE9E26-989D-44CE-8DEC-97C402B17DEF}" srcOrd="7" destOrd="0" presId="urn:microsoft.com/office/officeart/2005/8/layout/vList4"/>
    <dgm:cxn modelId="{E3346B98-A8E1-4F6F-99EE-4EF024DA2E49}" type="presParOf" srcId="{B3F7E5D8-3D07-4C6A-A272-833FDB9A9BC2}" destId="{39A8750E-636D-4392-8FFD-F652CCDEC085}" srcOrd="8" destOrd="0" presId="urn:microsoft.com/office/officeart/2005/8/layout/vList4"/>
    <dgm:cxn modelId="{7EB08F6F-63A1-4E31-9193-5758D15883FA}" type="presParOf" srcId="{39A8750E-636D-4392-8FFD-F652CCDEC085}" destId="{4042E25F-B481-499C-A374-D9389AF5171B}" srcOrd="0" destOrd="0" presId="urn:microsoft.com/office/officeart/2005/8/layout/vList4"/>
    <dgm:cxn modelId="{F35E40B9-1E4D-4CB1-B6E0-DC22885D92E6}" type="presParOf" srcId="{39A8750E-636D-4392-8FFD-F652CCDEC085}" destId="{E856BD99-8AC7-4F27-AB2D-0D68F88833D1}" srcOrd="1" destOrd="0" presId="urn:microsoft.com/office/officeart/2005/8/layout/vList4"/>
    <dgm:cxn modelId="{BA678AAC-D60A-4A40-90F8-B455C9178BA9}" type="presParOf" srcId="{39A8750E-636D-4392-8FFD-F652CCDEC085}" destId="{0882742E-DE02-4EC1-8D3B-EA9391A9095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D6D4B8-7863-46C5-ADD0-9F0B19FC5F1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AT"/>
        </a:p>
      </dgm:t>
    </dgm:pt>
    <dgm:pt modelId="{9DEBBD21-8F7D-4C79-8732-D95059D9872F}">
      <dgm:prSet phldrT="[Text]" custT="1"/>
      <dgm:spPr>
        <a:solidFill>
          <a:srgbClr val="3F6031"/>
        </a:solidFill>
      </dgm:spPr>
      <dgm:t>
        <a:bodyPr/>
        <a:lstStyle/>
        <a:p>
          <a:r>
            <a:rPr lang="en-GB" sz="3200" b="1" noProof="0" dirty="0"/>
            <a:t>Module</a:t>
          </a:r>
        </a:p>
        <a:p>
          <a:r>
            <a:rPr lang="en-GB" sz="2000" noProof="0" dirty="0"/>
            <a:t>5 Schlüsselmodule</a:t>
          </a:r>
        </a:p>
      </dgm:t>
    </dgm:pt>
    <dgm:pt modelId="{76EC4E57-F29C-4D26-BE2E-9B8CF9214954}" type="parTrans" cxnId="{9AC4D555-9588-4C64-A975-B4F18653B93D}">
      <dgm:prSet/>
      <dgm:spPr/>
      <dgm:t>
        <a:bodyPr/>
        <a:lstStyle/>
        <a:p>
          <a:endParaRPr lang="de-AT"/>
        </a:p>
      </dgm:t>
    </dgm:pt>
    <dgm:pt modelId="{FB458C4A-04B4-4F6C-9B20-24451F8F3FBF}" type="sibTrans" cxnId="{9AC4D555-9588-4C64-A975-B4F18653B93D}">
      <dgm:prSet/>
      <dgm:spPr/>
      <dgm:t>
        <a:bodyPr/>
        <a:lstStyle/>
        <a:p>
          <a:endParaRPr lang="de-AT"/>
        </a:p>
      </dgm:t>
    </dgm:pt>
    <dgm:pt modelId="{0F231B10-B826-4892-9CBD-DC613CC2E53E}">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2800" b="1" kern="1200" noProof="0" dirty="0">
              <a:solidFill>
                <a:prstClr val="white"/>
              </a:solidFill>
              <a:latin typeface="Aptos" panose="02110004020202020204"/>
              <a:ea typeface="+mn-ea"/>
              <a:cs typeface="+mn-cs"/>
            </a:rPr>
            <a:t>Einheiten</a:t>
          </a:r>
        </a:p>
        <a:p>
          <a:pPr marL="0" lvl="0" algn="ctr" defTabSz="711200">
            <a:lnSpc>
              <a:spcPct val="90000"/>
            </a:lnSpc>
            <a:spcBef>
              <a:spcPct val="0"/>
            </a:spcBef>
            <a:spcAft>
              <a:spcPct val="35000"/>
            </a:spcAft>
            <a:buNone/>
          </a:pPr>
          <a:r>
            <a:rPr lang="en-GB" sz="1400" kern="1200" noProof="0" dirty="0"/>
            <a:t> </a:t>
          </a:r>
          <a:r>
            <a:rPr lang="en-GB" sz="1600" kern="1200" noProof="0" dirty="0"/>
            <a:t>Bausteine der Lektionen, die so organisiert sind, dass sie miteinander verbunden sind und gemeinsam das Thema der Lektion darstellen. </a:t>
          </a:r>
          <a:endParaRPr lang="en-GB" sz="1400" kern="1200" noProof="0" dirty="0"/>
        </a:p>
      </dgm:t>
    </dgm:pt>
    <dgm:pt modelId="{24C458B0-9D19-4690-A439-52387551381A}" type="parTrans" cxnId="{22E6EFBA-E4F9-457E-868D-80564E97A8D2}">
      <dgm:prSet/>
      <dgm:spPr/>
      <dgm:t>
        <a:bodyPr/>
        <a:lstStyle/>
        <a:p>
          <a:endParaRPr lang="de-AT"/>
        </a:p>
      </dgm:t>
    </dgm:pt>
    <dgm:pt modelId="{C154CA20-9374-49C1-9BFE-825CEE2A1EEA}" type="sibTrans" cxnId="{22E6EFBA-E4F9-457E-868D-80564E97A8D2}">
      <dgm:prSet/>
      <dgm:spPr/>
      <dgm:t>
        <a:bodyPr/>
        <a:lstStyle/>
        <a:p>
          <a:endParaRPr lang="de-AT"/>
        </a:p>
      </dgm:t>
    </dgm:pt>
    <dgm:pt modelId="{E5A5FFD1-93E3-4790-B1BC-B2E8000E9F8F}">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2400" b="1" kern="1200" noProof="0" dirty="0">
              <a:solidFill>
                <a:prstClr val="white"/>
              </a:solidFill>
              <a:latin typeface="Aptos" panose="02110004020202020204"/>
              <a:ea typeface="+mn-ea"/>
              <a:cs typeface="+mn-cs"/>
            </a:rPr>
            <a:t>Komponenten</a:t>
          </a:r>
        </a:p>
        <a:p>
          <a:pPr marL="0" lvl="0" algn="ctr" defTabSz="711200">
            <a:lnSpc>
              <a:spcPct val="90000"/>
            </a:lnSpc>
            <a:spcBef>
              <a:spcPct val="0"/>
            </a:spcBef>
            <a:spcAft>
              <a:spcPct val="35000"/>
            </a:spcAft>
            <a:buNone/>
          </a:pPr>
          <a:r>
            <a:rPr lang="en-GB" sz="1400" kern="1200" noProof="0" dirty="0"/>
            <a:t> </a:t>
          </a:r>
          <a:r>
            <a:rPr lang="en-GB" sz="1600" kern="1200" noProof="0" dirty="0"/>
            <a:t>Bausteine von Lektionen, die so organisiert sind, dass sie miteinander verbunden sind und gemeinsam das Thema der Lektion darstellen </a:t>
          </a:r>
        </a:p>
      </dgm:t>
    </dgm:pt>
    <dgm:pt modelId="{96B4036A-F484-418B-8DC1-B680C1036A4A}" type="parTrans" cxnId="{DAF8CCA1-318C-4411-8FA4-B65EC19094CA}">
      <dgm:prSet/>
      <dgm:spPr/>
      <dgm:t>
        <a:bodyPr/>
        <a:lstStyle/>
        <a:p>
          <a:endParaRPr lang="de-AT"/>
        </a:p>
      </dgm:t>
    </dgm:pt>
    <dgm:pt modelId="{26D96EC6-87FA-4B2B-99F9-AA57848B32C3}" type="sibTrans" cxnId="{DAF8CCA1-318C-4411-8FA4-B65EC19094CA}">
      <dgm:prSet/>
      <dgm:spPr/>
      <dgm:t>
        <a:bodyPr/>
        <a:lstStyle/>
        <a:p>
          <a:endParaRPr lang="de-AT"/>
        </a:p>
      </dgm:t>
    </dgm:pt>
    <dgm:pt modelId="{446F78AC-48F9-4404-A846-C810FCA0C7E8}">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3200" b="1" kern="1200" noProof="0" dirty="0">
              <a:solidFill>
                <a:prstClr val="white"/>
              </a:solidFill>
              <a:latin typeface="Aptos" panose="02110004020202020204"/>
              <a:ea typeface="+mn-ea"/>
              <a:cs typeface="+mn-cs"/>
            </a:rPr>
            <a:t>Unterrichtseinheiten</a:t>
          </a:r>
        </a:p>
        <a:p>
          <a:pPr marL="0" lvl="0" algn="ctr" defTabSz="711200">
            <a:lnSpc>
              <a:spcPct val="90000"/>
            </a:lnSpc>
            <a:spcBef>
              <a:spcPct val="0"/>
            </a:spcBef>
            <a:spcAft>
              <a:spcPct val="35000"/>
            </a:spcAft>
            <a:buNone/>
          </a:pPr>
          <a:r>
            <a:rPr lang="en-GB" sz="1800" kern="1200" noProof="0" dirty="0"/>
            <a:t>Jedes Modul umfasst </a:t>
          </a:r>
          <a:br>
            <a:rPr lang="en-GB" sz="1800" kern="1200" noProof="0" dirty="0"/>
          </a:br>
          <a:r>
            <a:rPr lang="en-GB" sz="1800" kern="1200" noProof="0" dirty="0"/>
            <a:t>7 – 8 Lektionen zu bestimmten Themen </a:t>
          </a:r>
        </a:p>
      </dgm:t>
    </dgm:pt>
    <dgm:pt modelId="{5972B013-A00F-40FE-BCA6-C12769B22FB4}" type="sibTrans" cxnId="{0BA70B80-7FED-46B3-8514-B1B6A340E556}">
      <dgm:prSet/>
      <dgm:spPr/>
      <dgm:t>
        <a:bodyPr/>
        <a:lstStyle/>
        <a:p>
          <a:endParaRPr lang="de-AT"/>
        </a:p>
      </dgm:t>
    </dgm:pt>
    <dgm:pt modelId="{1B619F68-80BC-4EFF-B4C6-DF9905AC37B4}" type="parTrans" cxnId="{0BA70B80-7FED-46B3-8514-B1B6A340E556}">
      <dgm:prSet/>
      <dgm:spPr/>
      <dgm:t>
        <a:bodyPr/>
        <a:lstStyle/>
        <a:p>
          <a:endParaRPr lang="de-AT"/>
        </a:p>
      </dgm:t>
    </dgm:pt>
    <dgm:pt modelId="{F820BAF9-F0D1-4046-9A92-30DE60B8C0C2}" type="pres">
      <dgm:prSet presAssocID="{9AD6D4B8-7863-46C5-ADD0-9F0B19FC5F1F}" presName="CompostProcess" presStyleCnt="0">
        <dgm:presLayoutVars>
          <dgm:dir/>
          <dgm:resizeHandles val="exact"/>
        </dgm:presLayoutVars>
      </dgm:prSet>
      <dgm:spPr/>
    </dgm:pt>
    <dgm:pt modelId="{EF215A76-F20A-4DDC-8613-C0D917A2DDBF}" type="pres">
      <dgm:prSet presAssocID="{9AD6D4B8-7863-46C5-ADD0-9F0B19FC5F1F}" presName="arrow" presStyleLbl="bgShp" presStyleIdx="0" presStyleCnt="1"/>
      <dgm:spPr>
        <a:solidFill>
          <a:srgbClr val="EAF1DD"/>
        </a:solidFill>
      </dgm:spPr>
    </dgm:pt>
    <dgm:pt modelId="{CD73996D-BABF-429F-B00C-22301CEF24A7}" type="pres">
      <dgm:prSet presAssocID="{9AD6D4B8-7863-46C5-ADD0-9F0B19FC5F1F}" presName="linearProcess" presStyleCnt="0"/>
      <dgm:spPr/>
    </dgm:pt>
    <dgm:pt modelId="{C556FA26-6E66-42A5-BCA7-58EBF9619A6F}" type="pres">
      <dgm:prSet presAssocID="{9DEBBD21-8F7D-4C79-8732-D95059D9872F}" presName="textNode" presStyleLbl="node1" presStyleIdx="0" presStyleCnt="4">
        <dgm:presLayoutVars>
          <dgm:bulletEnabled val="1"/>
        </dgm:presLayoutVars>
      </dgm:prSet>
      <dgm:spPr/>
    </dgm:pt>
    <dgm:pt modelId="{0CBB6AE0-C9DC-4A88-AD79-49888F399F8D}" type="pres">
      <dgm:prSet presAssocID="{FB458C4A-04B4-4F6C-9B20-24451F8F3FBF}" presName="sibTrans" presStyleCnt="0"/>
      <dgm:spPr/>
    </dgm:pt>
    <dgm:pt modelId="{643D8843-5DEE-455E-95E9-B0E05275A6E8}" type="pres">
      <dgm:prSet presAssocID="{446F78AC-48F9-4404-A846-C810FCA0C7E8}" presName="textNode" presStyleLbl="node1" presStyleIdx="1" presStyleCnt="4">
        <dgm:presLayoutVars>
          <dgm:bulletEnabled val="1"/>
        </dgm:presLayoutVars>
      </dgm:prSet>
      <dgm:spPr/>
    </dgm:pt>
    <dgm:pt modelId="{984C3513-6A84-487B-8D25-3BDBEDD3004E}" type="pres">
      <dgm:prSet presAssocID="{5972B013-A00F-40FE-BCA6-C12769B22FB4}" presName="sibTrans" presStyleCnt="0"/>
      <dgm:spPr/>
    </dgm:pt>
    <dgm:pt modelId="{34589B4E-9DCE-4CEC-9CDB-2CC24CE4655B}" type="pres">
      <dgm:prSet presAssocID="{0F231B10-B826-4892-9CBD-DC613CC2E53E}" presName="textNode" presStyleLbl="node1" presStyleIdx="2" presStyleCnt="4">
        <dgm:presLayoutVars>
          <dgm:bulletEnabled val="1"/>
        </dgm:presLayoutVars>
      </dgm:prSet>
      <dgm:spPr/>
    </dgm:pt>
    <dgm:pt modelId="{DB3FB9BB-5E2D-4232-8C49-49A965DDF6AF}" type="pres">
      <dgm:prSet presAssocID="{C154CA20-9374-49C1-9BFE-825CEE2A1EEA}" presName="sibTrans" presStyleCnt="0"/>
      <dgm:spPr/>
    </dgm:pt>
    <dgm:pt modelId="{0B1735EB-66B4-4B6E-9BBC-5D8A8FA3E00E}" type="pres">
      <dgm:prSet presAssocID="{E5A5FFD1-93E3-4790-B1BC-B2E8000E9F8F}" presName="textNode" presStyleLbl="node1" presStyleIdx="3" presStyleCnt="4">
        <dgm:presLayoutVars>
          <dgm:bulletEnabled val="1"/>
        </dgm:presLayoutVars>
      </dgm:prSet>
      <dgm:spPr/>
    </dgm:pt>
  </dgm:ptLst>
  <dgm:cxnLst>
    <dgm:cxn modelId="{203D6725-B748-496F-932F-F2B249013766}" type="presOf" srcId="{446F78AC-48F9-4404-A846-C810FCA0C7E8}" destId="{643D8843-5DEE-455E-95E9-B0E05275A6E8}" srcOrd="0" destOrd="0" presId="urn:microsoft.com/office/officeart/2005/8/layout/hProcess9"/>
    <dgm:cxn modelId="{C3D95840-5C2C-41C5-B9C9-B55D014B0C7C}" type="presOf" srcId="{0F231B10-B826-4892-9CBD-DC613CC2E53E}" destId="{34589B4E-9DCE-4CEC-9CDB-2CC24CE4655B}" srcOrd="0" destOrd="0" presId="urn:microsoft.com/office/officeart/2005/8/layout/hProcess9"/>
    <dgm:cxn modelId="{D866B948-EF52-4F61-A899-8E8CB44EF228}" type="presOf" srcId="{E5A5FFD1-93E3-4790-B1BC-B2E8000E9F8F}" destId="{0B1735EB-66B4-4B6E-9BBC-5D8A8FA3E00E}" srcOrd="0" destOrd="0" presId="urn:microsoft.com/office/officeart/2005/8/layout/hProcess9"/>
    <dgm:cxn modelId="{B937076B-102D-44AA-B9C7-6CFD561640B5}" type="presOf" srcId="{9DEBBD21-8F7D-4C79-8732-D95059D9872F}" destId="{C556FA26-6E66-42A5-BCA7-58EBF9619A6F}" srcOrd="0" destOrd="0" presId="urn:microsoft.com/office/officeart/2005/8/layout/hProcess9"/>
    <dgm:cxn modelId="{9AC4D555-9588-4C64-A975-B4F18653B93D}" srcId="{9AD6D4B8-7863-46C5-ADD0-9F0B19FC5F1F}" destId="{9DEBBD21-8F7D-4C79-8732-D95059D9872F}" srcOrd="0" destOrd="0" parTransId="{76EC4E57-F29C-4D26-BE2E-9B8CF9214954}" sibTransId="{FB458C4A-04B4-4F6C-9B20-24451F8F3FBF}"/>
    <dgm:cxn modelId="{0BA70B80-7FED-46B3-8514-B1B6A340E556}" srcId="{9AD6D4B8-7863-46C5-ADD0-9F0B19FC5F1F}" destId="{446F78AC-48F9-4404-A846-C810FCA0C7E8}" srcOrd="1" destOrd="0" parTransId="{1B619F68-80BC-4EFF-B4C6-DF9905AC37B4}" sibTransId="{5972B013-A00F-40FE-BCA6-C12769B22FB4}"/>
    <dgm:cxn modelId="{E3B97182-A4A8-4C2C-A570-0549852CF4DC}" type="presOf" srcId="{9AD6D4B8-7863-46C5-ADD0-9F0B19FC5F1F}" destId="{F820BAF9-F0D1-4046-9A92-30DE60B8C0C2}" srcOrd="0" destOrd="0" presId="urn:microsoft.com/office/officeart/2005/8/layout/hProcess9"/>
    <dgm:cxn modelId="{DAF8CCA1-318C-4411-8FA4-B65EC19094CA}" srcId="{9AD6D4B8-7863-46C5-ADD0-9F0B19FC5F1F}" destId="{E5A5FFD1-93E3-4790-B1BC-B2E8000E9F8F}" srcOrd="3" destOrd="0" parTransId="{96B4036A-F484-418B-8DC1-B680C1036A4A}" sibTransId="{26D96EC6-87FA-4B2B-99F9-AA57848B32C3}"/>
    <dgm:cxn modelId="{22E6EFBA-E4F9-457E-868D-80564E97A8D2}" srcId="{9AD6D4B8-7863-46C5-ADD0-9F0B19FC5F1F}" destId="{0F231B10-B826-4892-9CBD-DC613CC2E53E}" srcOrd="2" destOrd="0" parTransId="{24C458B0-9D19-4690-A439-52387551381A}" sibTransId="{C154CA20-9374-49C1-9BFE-825CEE2A1EEA}"/>
    <dgm:cxn modelId="{846970CE-B67D-451D-BAE9-4170AE1DC7C3}" type="presParOf" srcId="{F820BAF9-F0D1-4046-9A92-30DE60B8C0C2}" destId="{EF215A76-F20A-4DDC-8613-C0D917A2DDBF}" srcOrd="0" destOrd="0" presId="urn:microsoft.com/office/officeart/2005/8/layout/hProcess9"/>
    <dgm:cxn modelId="{963B909B-9D72-49BD-8378-964451BE8627}" type="presParOf" srcId="{F820BAF9-F0D1-4046-9A92-30DE60B8C0C2}" destId="{CD73996D-BABF-429F-B00C-22301CEF24A7}" srcOrd="1" destOrd="0" presId="urn:microsoft.com/office/officeart/2005/8/layout/hProcess9"/>
    <dgm:cxn modelId="{AE404823-5DF2-4922-A8AF-AA4FA99B03A2}" type="presParOf" srcId="{CD73996D-BABF-429F-B00C-22301CEF24A7}" destId="{C556FA26-6E66-42A5-BCA7-58EBF9619A6F}" srcOrd="0" destOrd="0" presId="urn:microsoft.com/office/officeart/2005/8/layout/hProcess9"/>
    <dgm:cxn modelId="{C0C20169-54BF-4D27-9E59-B80D473897CB}" type="presParOf" srcId="{CD73996D-BABF-429F-B00C-22301CEF24A7}" destId="{0CBB6AE0-C9DC-4A88-AD79-49888F399F8D}" srcOrd="1" destOrd="0" presId="urn:microsoft.com/office/officeart/2005/8/layout/hProcess9"/>
    <dgm:cxn modelId="{58C67682-C184-48FE-807A-DFC6C3E9C84C}" type="presParOf" srcId="{CD73996D-BABF-429F-B00C-22301CEF24A7}" destId="{643D8843-5DEE-455E-95E9-B0E05275A6E8}" srcOrd="2" destOrd="0" presId="urn:microsoft.com/office/officeart/2005/8/layout/hProcess9"/>
    <dgm:cxn modelId="{5589D0F6-56C6-4A1F-B89E-C4DCA83AFB81}" type="presParOf" srcId="{CD73996D-BABF-429F-B00C-22301CEF24A7}" destId="{984C3513-6A84-487B-8D25-3BDBEDD3004E}" srcOrd="3" destOrd="0" presId="urn:microsoft.com/office/officeart/2005/8/layout/hProcess9"/>
    <dgm:cxn modelId="{B40DDAE9-6B71-45E9-8164-65291D1F1CB6}" type="presParOf" srcId="{CD73996D-BABF-429F-B00C-22301CEF24A7}" destId="{34589B4E-9DCE-4CEC-9CDB-2CC24CE4655B}" srcOrd="4" destOrd="0" presId="urn:microsoft.com/office/officeart/2005/8/layout/hProcess9"/>
    <dgm:cxn modelId="{AE4AB275-E6DA-4123-922A-4B0A5376BD10}" type="presParOf" srcId="{CD73996D-BABF-429F-B00C-22301CEF24A7}" destId="{DB3FB9BB-5E2D-4232-8C49-49A965DDF6AF}" srcOrd="5" destOrd="0" presId="urn:microsoft.com/office/officeart/2005/8/layout/hProcess9"/>
    <dgm:cxn modelId="{29FAD906-4D9C-48DC-8B85-5986F68B3C11}" type="presParOf" srcId="{CD73996D-BABF-429F-B00C-22301CEF24A7}" destId="{0B1735EB-66B4-4B6E-9BBC-5D8A8FA3E00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363786-6939-4E7E-BD07-9C008CF51DBE}" type="doc">
      <dgm:prSet loTypeId="urn:microsoft.com/office/officeart/2005/8/layout/cycle2" loCatId="cycle" qsTypeId="urn:microsoft.com/office/officeart/2005/8/quickstyle/simple2" qsCatId="simple" csTypeId="urn:microsoft.com/office/officeart/2005/8/colors/accent3_2" csCatId="accent3" phldr="1"/>
      <dgm:spPr/>
      <dgm:t>
        <a:bodyPr/>
        <a:lstStyle/>
        <a:p>
          <a:endParaRPr lang="de-AT"/>
        </a:p>
      </dgm:t>
    </dgm:pt>
    <dgm:pt modelId="{82837B32-3157-4136-AC99-0224F44511E0}">
      <dgm:prSet phldrT="[Text]" custT="1"/>
      <dgm:spPr/>
      <dgm:t>
        <a:bodyPr/>
        <a:lstStyle/>
        <a:p>
          <a:r>
            <a:rPr lang="en-GB" sz="1600" noProof="0" dirty="0">
              <a:solidFill>
                <a:schemeClr val="tx1"/>
              </a:solidFill>
            </a:rPr>
            <a:t>Einladung  &amp; Partner</a:t>
          </a:r>
        </a:p>
      </dgm:t>
    </dgm:pt>
    <dgm:pt modelId="{6E7B13F2-1A1D-41B8-A442-0391F550AA7A}" type="parTrans" cxnId="{4334D2EB-9272-46DA-A8A1-656A8776440E}">
      <dgm:prSet/>
      <dgm:spPr/>
      <dgm:t>
        <a:bodyPr/>
        <a:lstStyle/>
        <a:p>
          <a:endParaRPr lang="de-AT"/>
        </a:p>
      </dgm:t>
    </dgm:pt>
    <dgm:pt modelId="{1413F651-6EE6-431D-9FBF-C867DC2B10B8}" type="sibTrans" cxnId="{4334D2EB-9272-46DA-A8A1-656A8776440E}">
      <dgm:prSet/>
      <dgm:spPr/>
      <dgm:t>
        <a:bodyPr/>
        <a:lstStyle/>
        <a:p>
          <a:endParaRPr lang="en-GB" noProof="0" dirty="0"/>
        </a:p>
      </dgm:t>
    </dgm:pt>
    <dgm:pt modelId="{B11E88BF-A7AD-4FBF-BFAE-0324DA341E37}">
      <dgm:prSet phldrT="[Text]" custT="1"/>
      <dgm:spPr/>
      <dgm:t>
        <a:bodyPr/>
        <a:lstStyle/>
        <a:p>
          <a:r>
            <a:rPr lang="en-GB" sz="1600" noProof="0" dirty="0">
              <a:solidFill>
                <a:schemeClr val="tx1"/>
              </a:solidFill>
            </a:rPr>
            <a:t>Budget &amp;  Zeitplan</a:t>
          </a:r>
        </a:p>
      </dgm:t>
    </dgm:pt>
    <dgm:pt modelId="{FCC09AC0-8496-41CC-B0E1-099FDD74534F}" type="parTrans" cxnId="{CC339759-7EF2-40F9-9174-A6752A0DEBFA}">
      <dgm:prSet/>
      <dgm:spPr/>
      <dgm:t>
        <a:bodyPr/>
        <a:lstStyle/>
        <a:p>
          <a:endParaRPr lang="de-AT"/>
        </a:p>
      </dgm:t>
    </dgm:pt>
    <dgm:pt modelId="{16207343-41F9-41F9-9BF0-36FD545E4CED}" type="sibTrans" cxnId="{CC339759-7EF2-40F9-9174-A6752A0DEBFA}">
      <dgm:prSet/>
      <dgm:spPr/>
      <dgm:t>
        <a:bodyPr/>
        <a:lstStyle/>
        <a:p>
          <a:endParaRPr lang="en-GB" noProof="0" dirty="0"/>
        </a:p>
      </dgm:t>
    </dgm:pt>
    <dgm:pt modelId="{05B55A87-DB42-4766-B54C-AC0E25FDADE7}">
      <dgm:prSet phldrT="[Text]" custT="1"/>
      <dgm:spPr/>
      <dgm:t>
        <a:bodyPr/>
        <a:lstStyle/>
        <a:p>
          <a:r>
            <a:rPr lang="en-GB" sz="1600" noProof="0" dirty="0">
              <a:solidFill>
                <a:schemeClr val="tx1"/>
              </a:solidFill>
            </a:rPr>
            <a:t>Konzept &amp; </a:t>
          </a:r>
          <a:r>
            <a:rPr lang="en-GB" sz="1200" noProof="0" dirty="0">
              <a:solidFill>
                <a:schemeClr val="tx1"/>
              </a:solidFill>
            </a:rPr>
            <a:t>Entwicklung</a:t>
          </a:r>
          <a:endParaRPr lang="en-GB" sz="1600" noProof="0" dirty="0">
            <a:solidFill>
              <a:schemeClr val="tx1"/>
            </a:solidFill>
          </a:endParaRPr>
        </a:p>
      </dgm:t>
    </dgm:pt>
    <dgm:pt modelId="{99E31A41-4E57-4A7A-A037-EFC73A6BB3D6}" type="parTrans" cxnId="{A82631DF-EECB-45BC-85E9-6D35D30D2387}">
      <dgm:prSet/>
      <dgm:spPr/>
      <dgm:t>
        <a:bodyPr/>
        <a:lstStyle/>
        <a:p>
          <a:endParaRPr lang="de-AT"/>
        </a:p>
      </dgm:t>
    </dgm:pt>
    <dgm:pt modelId="{B615F417-13E1-4B59-885D-DEF2135CBF08}" type="sibTrans" cxnId="{A82631DF-EECB-45BC-85E9-6D35D30D2387}">
      <dgm:prSet/>
      <dgm:spPr/>
      <dgm:t>
        <a:bodyPr/>
        <a:lstStyle/>
        <a:p>
          <a:endParaRPr lang="en-GB" noProof="0" dirty="0"/>
        </a:p>
      </dgm:t>
    </dgm:pt>
    <dgm:pt modelId="{2A1BFE50-C7C9-4490-BC0E-D5AE179E919D}">
      <dgm:prSet phldrT="[Text]" custT="1"/>
      <dgm:spPr/>
      <dgm:t>
        <a:bodyPr/>
        <a:lstStyle/>
        <a:p>
          <a:r>
            <a:rPr lang="en-GB" sz="1600" noProof="0" dirty="0">
              <a:solidFill>
                <a:schemeClr val="tx1"/>
              </a:solidFill>
            </a:rPr>
            <a:t>Endgültiges Modell</a:t>
          </a:r>
        </a:p>
      </dgm:t>
    </dgm:pt>
    <dgm:pt modelId="{4A85C891-FB32-4261-9FA4-BE3C60CF26CB}" type="parTrans" cxnId="{0F13036D-171C-4A80-857C-050D2CC072FF}">
      <dgm:prSet/>
      <dgm:spPr/>
      <dgm:t>
        <a:bodyPr/>
        <a:lstStyle/>
        <a:p>
          <a:endParaRPr lang="de-AT"/>
        </a:p>
      </dgm:t>
    </dgm:pt>
    <dgm:pt modelId="{7F109339-EF0E-4551-90D4-17250B5B8BCD}" type="sibTrans" cxnId="{0F13036D-171C-4A80-857C-050D2CC072FF}">
      <dgm:prSet/>
      <dgm:spPr/>
      <dgm:t>
        <a:bodyPr/>
        <a:lstStyle/>
        <a:p>
          <a:endParaRPr lang="en-GB" noProof="0" dirty="0"/>
        </a:p>
      </dgm:t>
    </dgm:pt>
    <dgm:pt modelId="{2E972BF0-23ED-45FD-9687-11A1CAA2C0C9}">
      <dgm:prSet phldrT="[Text]" custT="1"/>
      <dgm:spPr/>
      <dgm:t>
        <a:bodyPr/>
        <a:lstStyle/>
        <a:p>
          <a:r>
            <a:rPr lang="en-GB" sz="1200" noProof="0" dirty="0">
              <a:solidFill>
                <a:schemeClr val="tx1"/>
              </a:solidFill>
            </a:rPr>
            <a:t>Beschaffung </a:t>
          </a:r>
          <a:r>
            <a:rPr lang="en-GB" sz="1600" noProof="0" dirty="0">
              <a:solidFill>
                <a:schemeClr val="tx1"/>
              </a:solidFill>
            </a:rPr>
            <a:t>&amp; Herstellung</a:t>
          </a:r>
        </a:p>
      </dgm:t>
    </dgm:pt>
    <dgm:pt modelId="{37569492-E141-4111-90AC-E3C70575D402}" type="parTrans" cxnId="{D143E681-ED99-4313-8016-7A975C28A055}">
      <dgm:prSet/>
      <dgm:spPr/>
      <dgm:t>
        <a:bodyPr/>
        <a:lstStyle/>
        <a:p>
          <a:endParaRPr lang="de-AT"/>
        </a:p>
      </dgm:t>
    </dgm:pt>
    <dgm:pt modelId="{91486FC1-C557-47E0-BFCD-950D999C71DE}" type="sibTrans" cxnId="{D143E681-ED99-4313-8016-7A975C28A055}">
      <dgm:prSet/>
      <dgm:spPr/>
      <dgm:t>
        <a:bodyPr/>
        <a:lstStyle/>
        <a:p>
          <a:endParaRPr lang="en-GB" noProof="0" dirty="0"/>
        </a:p>
      </dgm:t>
    </dgm:pt>
    <dgm:pt modelId="{C96F68D8-A22E-4F91-9BBA-2DEFF945611B}">
      <dgm:prSet phldrT="[Text]" custT="1"/>
      <dgm:spPr>
        <a:noFill/>
        <a:ln>
          <a:noFill/>
        </a:ln>
      </dgm:spPr>
      <dgm:t>
        <a:bodyPr/>
        <a:lstStyle/>
        <a:p>
          <a:r>
            <a:rPr lang="en-GB" sz="2000" noProof="0" dirty="0">
              <a:solidFill>
                <a:schemeClr val="accent3">
                  <a:lumMod val="75000"/>
                </a:schemeClr>
              </a:solidFill>
            </a:rPr>
            <a:t>WIEDERVERWENDUNG / RECYCLING</a:t>
          </a:r>
        </a:p>
      </dgm:t>
    </dgm:pt>
    <dgm:pt modelId="{6D46596F-D7CF-4511-B5E2-070E5FFD70B3}" type="parTrans" cxnId="{6A4D1130-D58E-4BF2-B2E2-A480BC4253A4}">
      <dgm:prSet/>
      <dgm:spPr/>
      <dgm:t>
        <a:bodyPr/>
        <a:lstStyle/>
        <a:p>
          <a:endParaRPr lang="de-AT"/>
        </a:p>
      </dgm:t>
    </dgm:pt>
    <dgm:pt modelId="{29E3392B-7586-4C46-AA16-E433C6E8C40A}" type="sibTrans" cxnId="{6A4D1130-D58E-4BF2-B2E2-A480BC4253A4}">
      <dgm:prSet/>
      <dgm:spPr/>
      <dgm:t>
        <a:bodyPr/>
        <a:lstStyle/>
        <a:p>
          <a:endParaRPr lang="en-GB" noProof="0" dirty="0"/>
        </a:p>
      </dgm:t>
    </dgm:pt>
    <dgm:pt modelId="{9C594303-73E7-486B-B110-E87977BB977A}">
      <dgm:prSet phldrT="[Text]" custT="1"/>
      <dgm:spPr/>
      <dgm:t>
        <a:bodyPr/>
        <a:lstStyle/>
        <a:p>
          <a:r>
            <a:rPr lang="en-GB" sz="1600" noProof="0" dirty="0">
              <a:solidFill>
                <a:schemeClr val="tx1"/>
              </a:solidFill>
            </a:rPr>
            <a:t>Probe</a:t>
          </a:r>
        </a:p>
      </dgm:t>
    </dgm:pt>
    <dgm:pt modelId="{AAC3A292-4F6F-4FAE-B251-CDBC7DAD9B23}" type="parTrans" cxnId="{25B0E14C-DC82-4299-9659-6B3F39DD2BF6}">
      <dgm:prSet/>
      <dgm:spPr/>
      <dgm:t>
        <a:bodyPr/>
        <a:lstStyle/>
        <a:p>
          <a:endParaRPr lang="de-AT"/>
        </a:p>
      </dgm:t>
    </dgm:pt>
    <dgm:pt modelId="{08AADB19-B77E-4B45-8692-7D0AFD2FBD8F}" type="sibTrans" cxnId="{25B0E14C-DC82-4299-9659-6B3F39DD2BF6}">
      <dgm:prSet/>
      <dgm:spPr/>
      <dgm:t>
        <a:bodyPr/>
        <a:lstStyle/>
        <a:p>
          <a:endParaRPr lang="en-GB" noProof="0" dirty="0"/>
        </a:p>
      </dgm:t>
    </dgm:pt>
    <dgm:pt modelId="{77E4FE8F-CCAE-41DE-8138-99A4780B2820}">
      <dgm:prSet phldrT="[Text]" custT="1"/>
      <dgm:spPr>
        <a:solidFill>
          <a:srgbClr val="FFC000"/>
        </a:solidFill>
      </dgm:spPr>
      <dgm:t>
        <a:bodyPr/>
        <a:lstStyle/>
        <a:p>
          <a:r>
            <a:rPr lang="en-GB" sz="2000" b="1" noProof="0" dirty="0">
              <a:solidFill>
                <a:schemeClr val="tx1"/>
              </a:solidFill>
            </a:rPr>
            <a:t>Die Show</a:t>
          </a:r>
        </a:p>
      </dgm:t>
    </dgm:pt>
    <dgm:pt modelId="{DCB7527F-A974-49E2-BB89-7281DDB58C2E}" type="parTrans" cxnId="{52338350-04A4-4892-A101-524C662AB17D}">
      <dgm:prSet/>
      <dgm:spPr/>
      <dgm:t>
        <a:bodyPr/>
        <a:lstStyle/>
        <a:p>
          <a:endParaRPr lang="de-AT"/>
        </a:p>
      </dgm:t>
    </dgm:pt>
    <dgm:pt modelId="{4DD616DA-E5DF-4CD1-A0BD-152551260A5E}" type="sibTrans" cxnId="{52338350-04A4-4892-A101-524C662AB17D}">
      <dgm:prSet/>
      <dgm:spPr/>
      <dgm:t>
        <a:bodyPr/>
        <a:lstStyle/>
        <a:p>
          <a:endParaRPr lang="en-GB" noProof="0" dirty="0"/>
        </a:p>
      </dgm:t>
    </dgm:pt>
    <dgm:pt modelId="{6F8EB343-4CCB-4D9B-9854-EEE4F26B4647}">
      <dgm:prSet phldrT="[Text]" custT="1"/>
      <dgm:spPr/>
      <dgm:t>
        <a:bodyPr/>
        <a:lstStyle/>
        <a:p>
          <a:r>
            <a:rPr lang="en-GB" sz="1600" noProof="0" dirty="0">
              <a:solidFill>
                <a:schemeClr val="tx1"/>
              </a:solidFill>
            </a:rPr>
            <a:t>Abbau</a:t>
          </a:r>
        </a:p>
      </dgm:t>
    </dgm:pt>
    <dgm:pt modelId="{8DBE464B-B964-47E5-B0BF-D34B182770D1}" type="parTrans" cxnId="{DEAA5C7D-1429-4D60-B13F-9C37D4FB1908}">
      <dgm:prSet/>
      <dgm:spPr/>
      <dgm:t>
        <a:bodyPr/>
        <a:lstStyle/>
        <a:p>
          <a:endParaRPr lang="de-AT"/>
        </a:p>
      </dgm:t>
    </dgm:pt>
    <dgm:pt modelId="{E608655E-0B05-452B-B65B-411C32509B4E}" type="sibTrans" cxnId="{DEAA5C7D-1429-4D60-B13F-9C37D4FB1908}">
      <dgm:prSet/>
      <dgm:spPr/>
      <dgm:t>
        <a:bodyPr/>
        <a:lstStyle/>
        <a:p>
          <a:endParaRPr lang="en-GB" noProof="0" dirty="0"/>
        </a:p>
      </dgm:t>
    </dgm:pt>
    <dgm:pt modelId="{D171D961-650C-43B7-9390-08DD5FB0FE12}">
      <dgm:prSet phldrT="[Text]" custT="1"/>
      <dgm:spPr>
        <a:noFill/>
        <a:ln>
          <a:solidFill>
            <a:schemeClr val="accent3">
              <a:lumMod val="75000"/>
            </a:schemeClr>
          </a:solidFill>
          <a:prstDash val="dash"/>
        </a:ln>
      </dgm:spPr>
      <dgm:t>
        <a:bodyPr/>
        <a:lstStyle/>
        <a:p>
          <a:r>
            <a:rPr lang="en-GB" sz="1600" noProof="0" dirty="0">
              <a:solidFill>
                <a:schemeClr val="tx1"/>
              </a:solidFill>
            </a:rPr>
            <a:t>Tour?</a:t>
          </a:r>
        </a:p>
      </dgm:t>
    </dgm:pt>
    <dgm:pt modelId="{5007B7CB-D445-4FC5-881C-10C15FEF0FFC}" type="parTrans" cxnId="{1787F055-C8B2-4005-9C0B-FE732984B660}">
      <dgm:prSet/>
      <dgm:spPr/>
      <dgm:t>
        <a:bodyPr/>
        <a:lstStyle/>
        <a:p>
          <a:endParaRPr lang="de-AT"/>
        </a:p>
      </dgm:t>
    </dgm:pt>
    <dgm:pt modelId="{554314E7-8772-460E-889F-1B5AAE39B770}" type="sibTrans" cxnId="{1787F055-C8B2-4005-9C0B-FE732984B660}">
      <dgm:prSet/>
      <dgm:spPr/>
      <dgm:t>
        <a:bodyPr/>
        <a:lstStyle/>
        <a:p>
          <a:endParaRPr lang="en-GB" noProof="0" dirty="0"/>
        </a:p>
      </dgm:t>
    </dgm:pt>
    <dgm:pt modelId="{527D92FE-D1F5-4825-8A1F-46A6BFA0AFE9}">
      <dgm:prSet phldrT="[Text]" custT="1"/>
      <dgm:spPr/>
      <dgm:t>
        <a:bodyPr/>
        <a:lstStyle/>
        <a:p>
          <a:r>
            <a:rPr lang="en-GB" sz="1600" noProof="0" dirty="0">
              <a:solidFill>
                <a:schemeClr val="tx1"/>
              </a:solidFill>
            </a:rPr>
            <a:t>Entsorgung</a:t>
          </a:r>
        </a:p>
      </dgm:t>
    </dgm:pt>
    <dgm:pt modelId="{2B1B2B03-9FF3-4A7B-9EA1-8471A9D78BC8}" type="parTrans" cxnId="{9544D7AB-C6CD-47C0-A945-DC0450D7952F}">
      <dgm:prSet/>
      <dgm:spPr/>
      <dgm:t>
        <a:bodyPr/>
        <a:lstStyle/>
        <a:p>
          <a:endParaRPr lang="de-AT"/>
        </a:p>
      </dgm:t>
    </dgm:pt>
    <dgm:pt modelId="{3980ACEA-B536-45DD-BCF8-C3E63CDA3B2B}" type="sibTrans" cxnId="{9544D7AB-C6CD-47C0-A945-DC0450D7952F}">
      <dgm:prSet/>
      <dgm:spPr/>
      <dgm:t>
        <a:bodyPr/>
        <a:lstStyle/>
        <a:p>
          <a:endParaRPr lang="en-GB" noProof="0" dirty="0"/>
        </a:p>
      </dgm:t>
    </dgm:pt>
    <dgm:pt modelId="{9DF97E06-6B0A-4A69-870E-F3EDFB3BE4F5}">
      <dgm:prSet phldrT="[Text]" custT="1"/>
      <dgm:spPr/>
      <dgm:t>
        <a:bodyPr/>
        <a:lstStyle/>
        <a:p>
          <a:r>
            <a:rPr lang="en-GB" sz="1600" noProof="0" dirty="0">
              <a:solidFill>
                <a:schemeClr val="tx1"/>
              </a:solidFill>
            </a:rPr>
            <a:t>Bewertung</a:t>
          </a:r>
        </a:p>
      </dgm:t>
    </dgm:pt>
    <dgm:pt modelId="{1B1C2D73-33B0-4B6A-8AF3-624C365F1C7C}" type="parTrans" cxnId="{A6F55FFD-F101-4DC4-A5C8-A1EEBB31E402}">
      <dgm:prSet/>
      <dgm:spPr/>
      <dgm:t>
        <a:bodyPr/>
        <a:lstStyle/>
        <a:p>
          <a:endParaRPr lang="de-AT"/>
        </a:p>
      </dgm:t>
    </dgm:pt>
    <dgm:pt modelId="{19922B54-0F79-446B-A77C-1804089D13C6}" type="sibTrans" cxnId="{A6F55FFD-F101-4DC4-A5C8-A1EEBB31E402}">
      <dgm:prSet/>
      <dgm:spPr/>
      <dgm:t>
        <a:bodyPr/>
        <a:lstStyle/>
        <a:p>
          <a:endParaRPr lang="en-GB" noProof="0" dirty="0"/>
        </a:p>
      </dgm:t>
    </dgm:pt>
    <dgm:pt modelId="{2A7219F2-7DC2-4C00-A475-46B6ECF0295F}" type="pres">
      <dgm:prSet presAssocID="{6A363786-6939-4E7E-BD07-9C008CF51DBE}" presName="cycle" presStyleCnt="0">
        <dgm:presLayoutVars>
          <dgm:dir/>
          <dgm:resizeHandles val="exact"/>
        </dgm:presLayoutVars>
      </dgm:prSet>
      <dgm:spPr/>
    </dgm:pt>
    <dgm:pt modelId="{DF6CE285-CB00-444A-944A-AD2935D518D9}" type="pres">
      <dgm:prSet presAssocID="{82837B32-3157-4136-AC99-0224F44511E0}" presName="node" presStyleLbl="node1" presStyleIdx="0" presStyleCnt="12">
        <dgm:presLayoutVars>
          <dgm:bulletEnabled val="1"/>
        </dgm:presLayoutVars>
      </dgm:prSet>
      <dgm:spPr/>
    </dgm:pt>
    <dgm:pt modelId="{ACCF682E-5A5A-4A3B-9D2D-9416B771AC67}" type="pres">
      <dgm:prSet presAssocID="{1413F651-6EE6-431D-9FBF-C867DC2B10B8}" presName="sibTrans" presStyleLbl="sibTrans2D1" presStyleIdx="0" presStyleCnt="12"/>
      <dgm:spPr/>
    </dgm:pt>
    <dgm:pt modelId="{EE9CF42E-DE34-4376-B08C-13B01E4164B7}" type="pres">
      <dgm:prSet presAssocID="{1413F651-6EE6-431D-9FBF-C867DC2B10B8}" presName="connectorText" presStyleLbl="sibTrans2D1" presStyleIdx="0" presStyleCnt="12"/>
      <dgm:spPr/>
    </dgm:pt>
    <dgm:pt modelId="{9949CB77-4FC3-4C93-B4A5-87DD84FEFAD0}" type="pres">
      <dgm:prSet presAssocID="{B11E88BF-A7AD-4FBF-BFAE-0324DA341E37}" presName="node" presStyleLbl="node1" presStyleIdx="1" presStyleCnt="12">
        <dgm:presLayoutVars>
          <dgm:bulletEnabled val="1"/>
        </dgm:presLayoutVars>
      </dgm:prSet>
      <dgm:spPr/>
    </dgm:pt>
    <dgm:pt modelId="{582D77D1-95D7-4974-B3C6-BCC04F9EFD91}" type="pres">
      <dgm:prSet presAssocID="{16207343-41F9-41F9-9BF0-36FD545E4CED}" presName="sibTrans" presStyleLbl="sibTrans2D1" presStyleIdx="1" presStyleCnt="12"/>
      <dgm:spPr/>
    </dgm:pt>
    <dgm:pt modelId="{E25EFF11-3413-489D-92F4-70B54C6B325B}" type="pres">
      <dgm:prSet presAssocID="{16207343-41F9-41F9-9BF0-36FD545E4CED}" presName="connectorText" presStyleLbl="sibTrans2D1" presStyleIdx="1" presStyleCnt="12"/>
      <dgm:spPr/>
    </dgm:pt>
    <dgm:pt modelId="{52DDA4F9-FD51-43C7-82CB-B3196A0061B3}" type="pres">
      <dgm:prSet presAssocID="{05B55A87-DB42-4766-B54C-AC0E25FDADE7}" presName="node" presStyleLbl="node1" presStyleIdx="2" presStyleCnt="12">
        <dgm:presLayoutVars>
          <dgm:bulletEnabled val="1"/>
        </dgm:presLayoutVars>
      </dgm:prSet>
      <dgm:spPr/>
    </dgm:pt>
    <dgm:pt modelId="{B02C2384-9A54-4AD0-8DF1-D8C80C459A76}" type="pres">
      <dgm:prSet presAssocID="{B615F417-13E1-4B59-885D-DEF2135CBF08}" presName="sibTrans" presStyleLbl="sibTrans2D1" presStyleIdx="2" presStyleCnt="12"/>
      <dgm:spPr/>
    </dgm:pt>
    <dgm:pt modelId="{9805AE62-37D0-4865-BE8E-5E35E11486C9}" type="pres">
      <dgm:prSet presAssocID="{B615F417-13E1-4B59-885D-DEF2135CBF08}" presName="connectorText" presStyleLbl="sibTrans2D1" presStyleIdx="2" presStyleCnt="12"/>
      <dgm:spPr/>
    </dgm:pt>
    <dgm:pt modelId="{6862B1D1-34CC-4684-8E4D-D394735D27DF}" type="pres">
      <dgm:prSet presAssocID="{2A1BFE50-C7C9-4490-BC0E-D5AE179E919D}" presName="node" presStyleLbl="node1" presStyleIdx="3" presStyleCnt="12">
        <dgm:presLayoutVars>
          <dgm:bulletEnabled val="1"/>
        </dgm:presLayoutVars>
      </dgm:prSet>
      <dgm:spPr/>
    </dgm:pt>
    <dgm:pt modelId="{0C79727D-A85A-4194-9C8A-927A19B4F459}" type="pres">
      <dgm:prSet presAssocID="{7F109339-EF0E-4551-90D4-17250B5B8BCD}" presName="sibTrans" presStyleLbl="sibTrans2D1" presStyleIdx="3" presStyleCnt="12"/>
      <dgm:spPr/>
    </dgm:pt>
    <dgm:pt modelId="{92423A45-1ACC-4D12-8999-60FCD3900110}" type="pres">
      <dgm:prSet presAssocID="{7F109339-EF0E-4551-90D4-17250B5B8BCD}" presName="connectorText" presStyleLbl="sibTrans2D1" presStyleIdx="3" presStyleCnt="12"/>
      <dgm:spPr/>
    </dgm:pt>
    <dgm:pt modelId="{735AC2E5-47CE-4F1B-A109-F490CD006BA1}" type="pres">
      <dgm:prSet presAssocID="{2E972BF0-23ED-45FD-9687-11A1CAA2C0C9}" presName="node" presStyleLbl="node1" presStyleIdx="4" presStyleCnt="12">
        <dgm:presLayoutVars>
          <dgm:bulletEnabled val="1"/>
        </dgm:presLayoutVars>
      </dgm:prSet>
      <dgm:spPr/>
    </dgm:pt>
    <dgm:pt modelId="{17EBE05B-E361-47F3-B642-2819CBDF3BAD}" type="pres">
      <dgm:prSet presAssocID="{91486FC1-C557-47E0-BFCD-950D999C71DE}" presName="sibTrans" presStyleLbl="sibTrans2D1" presStyleIdx="4" presStyleCnt="12"/>
      <dgm:spPr/>
    </dgm:pt>
    <dgm:pt modelId="{48D8119D-7533-4A8D-A095-040422A1F003}" type="pres">
      <dgm:prSet presAssocID="{91486FC1-C557-47E0-BFCD-950D999C71DE}" presName="connectorText" presStyleLbl="sibTrans2D1" presStyleIdx="4" presStyleCnt="12"/>
      <dgm:spPr/>
    </dgm:pt>
    <dgm:pt modelId="{E0B94CCC-ED16-4435-AF37-6D80586BDF8C}" type="pres">
      <dgm:prSet presAssocID="{9C594303-73E7-486B-B110-E87977BB977A}" presName="node" presStyleLbl="node1" presStyleIdx="5" presStyleCnt="12">
        <dgm:presLayoutVars>
          <dgm:bulletEnabled val="1"/>
        </dgm:presLayoutVars>
      </dgm:prSet>
      <dgm:spPr/>
    </dgm:pt>
    <dgm:pt modelId="{A70E4166-EED4-4ED1-B707-CB1B86B1C014}" type="pres">
      <dgm:prSet presAssocID="{08AADB19-B77E-4B45-8692-7D0AFD2FBD8F}" presName="sibTrans" presStyleLbl="sibTrans2D1" presStyleIdx="5" presStyleCnt="12"/>
      <dgm:spPr/>
    </dgm:pt>
    <dgm:pt modelId="{FEEF33D8-1F26-4CA4-97A3-EBB6325B7ED6}" type="pres">
      <dgm:prSet presAssocID="{08AADB19-B77E-4B45-8692-7D0AFD2FBD8F}" presName="connectorText" presStyleLbl="sibTrans2D1" presStyleIdx="5" presStyleCnt="12"/>
      <dgm:spPr/>
    </dgm:pt>
    <dgm:pt modelId="{89E13AD7-BB6E-46E3-B3E1-7EC3B5F67F20}" type="pres">
      <dgm:prSet presAssocID="{77E4FE8F-CCAE-41DE-8138-99A4780B2820}" presName="node" presStyleLbl="node1" presStyleIdx="6" presStyleCnt="12">
        <dgm:presLayoutVars>
          <dgm:bulletEnabled val="1"/>
        </dgm:presLayoutVars>
      </dgm:prSet>
      <dgm:spPr/>
    </dgm:pt>
    <dgm:pt modelId="{1D98A944-1D98-4E59-B2AD-199BA86509C3}" type="pres">
      <dgm:prSet presAssocID="{4DD616DA-E5DF-4CD1-A0BD-152551260A5E}" presName="sibTrans" presStyleLbl="sibTrans2D1" presStyleIdx="6" presStyleCnt="12"/>
      <dgm:spPr/>
    </dgm:pt>
    <dgm:pt modelId="{263A6468-8E78-4811-B6BF-64D839503A46}" type="pres">
      <dgm:prSet presAssocID="{4DD616DA-E5DF-4CD1-A0BD-152551260A5E}" presName="connectorText" presStyleLbl="sibTrans2D1" presStyleIdx="6" presStyleCnt="12"/>
      <dgm:spPr/>
    </dgm:pt>
    <dgm:pt modelId="{59FF4D52-0D71-4F8F-A782-9AAB0CAB6901}" type="pres">
      <dgm:prSet presAssocID="{6F8EB343-4CCB-4D9B-9854-EEE4F26B4647}" presName="node" presStyleLbl="node1" presStyleIdx="7" presStyleCnt="12">
        <dgm:presLayoutVars>
          <dgm:bulletEnabled val="1"/>
        </dgm:presLayoutVars>
      </dgm:prSet>
      <dgm:spPr/>
    </dgm:pt>
    <dgm:pt modelId="{35FC00C8-9E68-4545-B479-082BEE844B7B}" type="pres">
      <dgm:prSet presAssocID="{E608655E-0B05-452B-B65B-411C32509B4E}" presName="sibTrans" presStyleLbl="sibTrans2D1" presStyleIdx="7" presStyleCnt="12"/>
      <dgm:spPr/>
    </dgm:pt>
    <dgm:pt modelId="{CBE053F2-3067-4295-B4DA-9F4EC6C1E611}" type="pres">
      <dgm:prSet presAssocID="{E608655E-0B05-452B-B65B-411C32509B4E}" presName="connectorText" presStyleLbl="sibTrans2D1" presStyleIdx="7" presStyleCnt="12"/>
      <dgm:spPr/>
    </dgm:pt>
    <dgm:pt modelId="{B819B13A-5BA8-46B9-BD6B-79E8229710B0}" type="pres">
      <dgm:prSet presAssocID="{D171D961-650C-43B7-9390-08DD5FB0FE12}" presName="node" presStyleLbl="node1" presStyleIdx="8" presStyleCnt="12">
        <dgm:presLayoutVars>
          <dgm:bulletEnabled val="1"/>
        </dgm:presLayoutVars>
      </dgm:prSet>
      <dgm:spPr/>
    </dgm:pt>
    <dgm:pt modelId="{D655E471-CD6A-4DB6-A52A-3221CF6EBA45}" type="pres">
      <dgm:prSet presAssocID="{554314E7-8772-460E-889F-1B5AAE39B770}" presName="sibTrans" presStyleLbl="sibTrans2D1" presStyleIdx="8" presStyleCnt="12"/>
      <dgm:spPr/>
    </dgm:pt>
    <dgm:pt modelId="{BFDC06A0-CB59-490C-A547-5A2315B35B54}" type="pres">
      <dgm:prSet presAssocID="{554314E7-8772-460E-889F-1B5AAE39B770}" presName="connectorText" presStyleLbl="sibTrans2D1" presStyleIdx="8" presStyleCnt="12"/>
      <dgm:spPr/>
    </dgm:pt>
    <dgm:pt modelId="{D2B726C4-491B-4C3B-A95A-AB09BC9C4292}" type="pres">
      <dgm:prSet presAssocID="{527D92FE-D1F5-4825-8A1F-46A6BFA0AFE9}" presName="node" presStyleLbl="node1" presStyleIdx="9" presStyleCnt="12">
        <dgm:presLayoutVars>
          <dgm:bulletEnabled val="1"/>
        </dgm:presLayoutVars>
      </dgm:prSet>
      <dgm:spPr/>
    </dgm:pt>
    <dgm:pt modelId="{7920ABF7-BB9B-4534-8846-F8E569C82C23}" type="pres">
      <dgm:prSet presAssocID="{3980ACEA-B536-45DD-BCF8-C3E63CDA3B2B}" presName="sibTrans" presStyleLbl="sibTrans2D1" presStyleIdx="9" presStyleCnt="12"/>
      <dgm:spPr/>
    </dgm:pt>
    <dgm:pt modelId="{EB22527E-F4D7-404D-A5C4-0DFAA0389464}" type="pres">
      <dgm:prSet presAssocID="{3980ACEA-B536-45DD-BCF8-C3E63CDA3B2B}" presName="connectorText" presStyleLbl="sibTrans2D1" presStyleIdx="9" presStyleCnt="12"/>
      <dgm:spPr/>
    </dgm:pt>
    <dgm:pt modelId="{5D7B2ABE-0136-47BF-8788-1C0FA6D47051}" type="pres">
      <dgm:prSet presAssocID="{9DF97E06-6B0A-4A69-870E-F3EDFB3BE4F5}" presName="node" presStyleLbl="node1" presStyleIdx="10" presStyleCnt="12">
        <dgm:presLayoutVars>
          <dgm:bulletEnabled val="1"/>
        </dgm:presLayoutVars>
      </dgm:prSet>
      <dgm:spPr/>
    </dgm:pt>
    <dgm:pt modelId="{1C9E651C-14E4-4AE1-9BDD-8182E060785A}" type="pres">
      <dgm:prSet presAssocID="{19922B54-0F79-446B-A77C-1804089D13C6}" presName="sibTrans" presStyleLbl="sibTrans2D1" presStyleIdx="10" presStyleCnt="12"/>
      <dgm:spPr/>
    </dgm:pt>
    <dgm:pt modelId="{5469AAA2-F5FF-4FC2-A3C8-CDCFA7379C0A}" type="pres">
      <dgm:prSet presAssocID="{19922B54-0F79-446B-A77C-1804089D13C6}" presName="connectorText" presStyleLbl="sibTrans2D1" presStyleIdx="10" presStyleCnt="12"/>
      <dgm:spPr/>
    </dgm:pt>
    <dgm:pt modelId="{DB2B0EA5-C39F-4188-970F-1F920D028697}" type="pres">
      <dgm:prSet presAssocID="{C96F68D8-A22E-4F91-9BBA-2DEFF945611B}" presName="node" presStyleLbl="node1" presStyleIdx="11" presStyleCnt="12">
        <dgm:presLayoutVars>
          <dgm:bulletEnabled val="1"/>
        </dgm:presLayoutVars>
      </dgm:prSet>
      <dgm:spPr/>
    </dgm:pt>
    <dgm:pt modelId="{1DF4AA0E-30E2-4B62-ABD0-9B374E8C9AB7}" type="pres">
      <dgm:prSet presAssocID="{29E3392B-7586-4C46-AA16-E433C6E8C40A}" presName="sibTrans" presStyleLbl="sibTrans2D1" presStyleIdx="11" presStyleCnt="12"/>
      <dgm:spPr/>
    </dgm:pt>
    <dgm:pt modelId="{97E947C8-7F60-46D7-8289-0BDB36E72E74}" type="pres">
      <dgm:prSet presAssocID="{29E3392B-7586-4C46-AA16-E433C6E8C40A}" presName="connectorText" presStyleLbl="sibTrans2D1" presStyleIdx="11" presStyleCnt="12"/>
      <dgm:spPr/>
    </dgm:pt>
  </dgm:ptLst>
  <dgm:cxnLst>
    <dgm:cxn modelId="{C4CC2316-DB0A-4B36-BC21-08BCB532ADB8}" type="presOf" srcId="{6A363786-6939-4E7E-BD07-9C008CF51DBE}" destId="{2A7219F2-7DC2-4C00-A475-46B6ECF0295F}" srcOrd="0" destOrd="0" presId="urn:microsoft.com/office/officeart/2005/8/layout/cycle2"/>
    <dgm:cxn modelId="{AEBCA81D-431E-4A9F-B074-7CFE178EA004}" type="presOf" srcId="{77E4FE8F-CCAE-41DE-8138-99A4780B2820}" destId="{89E13AD7-BB6E-46E3-B3E1-7EC3B5F67F20}" srcOrd="0" destOrd="0" presId="urn:microsoft.com/office/officeart/2005/8/layout/cycle2"/>
    <dgm:cxn modelId="{EF0CFE1D-4F64-41E1-B92E-2B3587A6E77D}" type="presOf" srcId="{29E3392B-7586-4C46-AA16-E433C6E8C40A}" destId="{1DF4AA0E-30E2-4B62-ABD0-9B374E8C9AB7}" srcOrd="0" destOrd="0" presId="urn:microsoft.com/office/officeart/2005/8/layout/cycle2"/>
    <dgm:cxn modelId="{66DF1D24-76B0-4746-BDD7-45BEC13C60F6}" type="presOf" srcId="{E608655E-0B05-452B-B65B-411C32509B4E}" destId="{CBE053F2-3067-4295-B4DA-9F4EC6C1E611}" srcOrd="1" destOrd="0" presId="urn:microsoft.com/office/officeart/2005/8/layout/cycle2"/>
    <dgm:cxn modelId="{67DE1B2E-4FB0-4983-BB00-4B7BAA4DA143}" type="presOf" srcId="{B615F417-13E1-4B59-885D-DEF2135CBF08}" destId="{B02C2384-9A54-4AD0-8DF1-D8C80C459A76}" srcOrd="0" destOrd="0" presId="urn:microsoft.com/office/officeart/2005/8/layout/cycle2"/>
    <dgm:cxn modelId="{6A4D1130-D58E-4BF2-B2E2-A480BC4253A4}" srcId="{6A363786-6939-4E7E-BD07-9C008CF51DBE}" destId="{C96F68D8-A22E-4F91-9BBA-2DEFF945611B}" srcOrd="11" destOrd="0" parTransId="{6D46596F-D7CF-4511-B5E2-070E5FFD70B3}" sibTransId="{29E3392B-7586-4C46-AA16-E433C6E8C40A}"/>
    <dgm:cxn modelId="{69564D3C-2FE2-4494-877D-A3EDFD57D89F}" type="presOf" srcId="{B615F417-13E1-4B59-885D-DEF2135CBF08}" destId="{9805AE62-37D0-4865-BE8E-5E35E11486C9}" srcOrd="1" destOrd="0" presId="urn:microsoft.com/office/officeart/2005/8/layout/cycle2"/>
    <dgm:cxn modelId="{A69B8A3E-70AD-4956-A14B-2C64F769346B}" type="presOf" srcId="{C96F68D8-A22E-4F91-9BBA-2DEFF945611B}" destId="{DB2B0EA5-C39F-4188-970F-1F920D028697}" srcOrd="0" destOrd="0" presId="urn:microsoft.com/office/officeart/2005/8/layout/cycle2"/>
    <dgm:cxn modelId="{C9BBFB5D-83F9-4935-837D-3439075B03FC}" type="presOf" srcId="{3980ACEA-B536-45DD-BCF8-C3E63CDA3B2B}" destId="{EB22527E-F4D7-404D-A5C4-0DFAA0389464}" srcOrd="1" destOrd="0" presId="urn:microsoft.com/office/officeart/2005/8/layout/cycle2"/>
    <dgm:cxn modelId="{51EA3D5E-E156-439C-8428-E449B4463EB6}" type="presOf" srcId="{7F109339-EF0E-4551-90D4-17250B5B8BCD}" destId="{0C79727D-A85A-4194-9C8A-927A19B4F459}" srcOrd="0" destOrd="0" presId="urn:microsoft.com/office/officeart/2005/8/layout/cycle2"/>
    <dgm:cxn modelId="{E9575641-1F09-40E3-8B3D-8389B89A17C4}" type="presOf" srcId="{4DD616DA-E5DF-4CD1-A0BD-152551260A5E}" destId="{1D98A944-1D98-4E59-B2AD-199BA86509C3}" srcOrd="0" destOrd="0" presId="urn:microsoft.com/office/officeart/2005/8/layout/cycle2"/>
    <dgm:cxn modelId="{25B0E14C-DC82-4299-9659-6B3F39DD2BF6}" srcId="{6A363786-6939-4E7E-BD07-9C008CF51DBE}" destId="{9C594303-73E7-486B-B110-E87977BB977A}" srcOrd="5" destOrd="0" parTransId="{AAC3A292-4F6F-4FAE-B251-CDBC7DAD9B23}" sibTransId="{08AADB19-B77E-4B45-8692-7D0AFD2FBD8F}"/>
    <dgm:cxn modelId="{0F13036D-171C-4A80-857C-050D2CC072FF}" srcId="{6A363786-6939-4E7E-BD07-9C008CF51DBE}" destId="{2A1BFE50-C7C9-4490-BC0E-D5AE179E919D}" srcOrd="3" destOrd="0" parTransId="{4A85C891-FB32-4261-9FA4-BE3C60CF26CB}" sibTransId="{7F109339-EF0E-4551-90D4-17250B5B8BCD}"/>
    <dgm:cxn modelId="{F3C5A76F-8681-4789-824E-DC9B4B103F47}" type="presOf" srcId="{9C594303-73E7-486B-B110-E87977BB977A}" destId="{E0B94CCC-ED16-4435-AF37-6D80586BDF8C}" srcOrd="0" destOrd="0" presId="urn:microsoft.com/office/officeart/2005/8/layout/cycle2"/>
    <dgm:cxn modelId="{52338350-04A4-4892-A101-524C662AB17D}" srcId="{6A363786-6939-4E7E-BD07-9C008CF51DBE}" destId="{77E4FE8F-CCAE-41DE-8138-99A4780B2820}" srcOrd="6" destOrd="0" parTransId="{DCB7527F-A974-49E2-BB89-7281DDB58C2E}" sibTransId="{4DD616DA-E5DF-4CD1-A0BD-152551260A5E}"/>
    <dgm:cxn modelId="{14033452-1367-4163-9C36-E8414645D38E}" type="presOf" srcId="{B11E88BF-A7AD-4FBF-BFAE-0324DA341E37}" destId="{9949CB77-4FC3-4C93-B4A5-87DD84FEFAD0}" srcOrd="0" destOrd="0" presId="urn:microsoft.com/office/officeart/2005/8/layout/cycle2"/>
    <dgm:cxn modelId="{562B9675-6A31-49CC-9B2E-8C3CDAC0D04E}" type="presOf" srcId="{91486FC1-C557-47E0-BFCD-950D999C71DE}" destId="{17EBE05B-E361-47F3-B642-2819CBDF3BAD}" srcOrd="0" destOrd="0" presId="urn:microsoft.com/office/officeart/2005/8/layout/cycle2"/>
    <dgm:cxn modelId="{77659875-FB39-4740-ABBC-1837EDDF245E}" type="presOf" srcId="{4DD616DA-E5DF-4CD1-A0BD-152551260A5E}" destId="{263A6468-8E78-4811-B6BF-64D839503A46}" srcOrd="1" destOrd="0" presId="urn:microsoft.com/office/officeart/2005/8/layout/cycle2"/>
    <dgm:cxn modelId="{1787F055-C8B2-4005-9C0B-FE732984B660}" srcId="{6A363786-6939-4E7E-BD07-9C008CF51DBE}" destId="{D171D961-650C-43B7-9390-08DD5FB0FE12}" srcOrd="8" destOrd="0" parTransId="{5007B7CB-D445-4FC5-881C-10C15FEF0FFC}" sibTransId="{554314E7-8772-460E-889F-1B5AAE39B770}"/>
    <dgm:cxn modelId="{0BFAC276-94B4-4366-942A-25C84AADF748}" type="presOf" srcId="{19922B54-0F79-446B-A77C-1804089D13C6}" destId="{1C9E651C-14E4-4AE1-9BDD-8182E060785A}" srcOrd="0" destOrd="0" presId="urn:microsoft.com/office/officeart/2005/8/layout/cycle2"/>
    <dgm:cxn modelId="{CC339759-7EF2-40F9-9174-A6752A0DEBFA}" srcId="{6A363786-6939-4E7E-BD07-9C008CF51DBE}" destId="{B11E88BF-A7AD-4FBF-BFAE-0324DA341E37}" srcOrd="1" destOrd="0" parTransId="{FCC09AC0-8496-41CC-B0E1-099FDD74534F}" sibTransId="{16207343-41F9-41F9-9BF0-36FD545E4CED}"/>
    <dgm:cxn modelId="{DEAA5C7D-1429-4D60-B13F-9C37D4FB1908}" srcId="{6A363786-6939-4E7E-BD07-9C008CF51DBE}" destId="{6F8EB343-4CCB-4D9B-9854-EEE4F26B4647}" srcOrd="7" destOrd="0" parTransId="{8DBE464B-B964-47E5-B0BF-D34B182770D1}" sibTransId="{E608655E-0B05-452B-B65B-411C32509B4E}"/>
    <dgm:cxn modelId="{D143E681-ED99-4313-8016-7A975C28A055}" srcId="{6A363786-6939-4E7E-BD07-9C008CF51DBE}" destId="{2E972BF0-23ED-45FD-9687-11A1CAA2C0C9}" srcOrd="4" destOrd="0" parTransId="{37569492-E141-4111-90AC-E3C70575D402}" sibTransId="{91486FC1-C557-47E0-BFCD-950D999C71DE}"/>
    <dgm:cxn modelId="{87CBA484-13EE-4C6E-9CD3-93A914493D7A}" type="presOf" srcId="{1413F651-6EE6-431D-9FBF-C867DC2B10B8}" destId="{EE9CF42E-DE34-4376-B08C-13B01E4164B7}" srcOrd="1" destOrd="0" presId="urn:microsoft.com/office/officeart/2005/8/layout/cycle2"/>
    <dgm:cxn modelId="{311E5D85-A608-4D93-8312-6B318EA97D33}" type="presOf" srcId="{6F8EB343-4CCB-4D9B-9854-EEE4F26B4647}" destId="{59FF4D52-0D71-4F8F-A782-9AAB0CAB6901}" srcOrd="0" destOrd="0" presId="urn:microsoft.com/office/officeart/2005/8/layout/cycle2"/>
    <dgm:cxn modelId="{888A4A86-7CC0-43B1-9057-441787DB6AC2}" type="presOf" srcId="{3980ACEA-B536-45DD-BCF8-C3E63CDA3B2B}" destId="{7920ABF7-BB9B-4534-8846-F8E569C82C23}" srcOrd="0" destOrd="0" presId="urn:microsoft.com/office/officeart/2005/8/layout/cycle2"/>
    <dgm:cxn modelId="{184C7688-E2D4-44A9-B85A-12D4410A915D}" type="presOf" srcId="{2E972BF0-23ED-45FD-9687-11A1CAA2C0C9}" destId="{735AC2E5-47CE-4F1B-A109-F490CD006BA1}" srcOrd="0" destOrd="0" presId="urn:microsoft.com/office/officeart/2005/8/layout/cycle2"/>
    <dgm:cxn modelId="{AE17068A-04A0-458F-BC3C-F78285004638}" type="presOf" srcId="{1413F651-6EE6-431D-9FBF-C867DC2B10B8}" destId="{ACCF682E-5A5A-4A3B-9D2D-9416B771AC67}" srcOrd="0" destOrd="0" presId="urn:microsoft.com/office/officeart/2005/8/layout/cycle2"/>
    <dgm:cxn modelId="{9B0C1F8A-CD71-4880-BB79-FE136CFE2E4B}" type="presOf" srcId="{D171D961-650C-43B7-9390-08DD5FB0FE12}" destId="{B819B13A-5BA8-46B9-BD6B-79E8229710B0}" srcOrd="0" destOrd="0" presId="urn:microsoft.com/office/officeart/2005/8/layout/cycle2"/>
    <dgm:cxn modelId="{1F24FB8C-0E53-4BCA-8047-D07061949C54}" type="presOf" srcId="{82837B32-3157-4136-AC99-0224F44511E0}" destId="{DF6CE285-CB00-444A-944A-AD2935D518D9}" srcOrd="0" destOrd="0" presId="urn:microsoft.com/office/officeart/2005/8/layout/cycle2"/>
    <dgm:cxn modelId="{A207018D-FD93-4A1E-9591-BDDCBD960208}" type="presOf" srcId="{9DF97E06-6B0A-4A69-870E-F3EDFB3BE4F5}" destId="{5D7B2ABE-0136-47BF-8788-1C0FA6D47051}" srcOrd="0" destOrd="0" presId="urn:microsoft.com/office/officeart/2005/8/layout/cycle2"/>
    <dgm:cxn modelId="{A78AB790-2E2E-4648-81CD-2BC338DF5058}" type="presOf" srcId="{554314E7-8772-460E-889F-1B5AAE39B770}" destId="{D655E471-CD6A-4DB6-A52A-3221CF6EBA45}" srcOrd="0" destOrd="0" presId="urn:microsoft.com/office/officeart/2005/8/layout/cycle2"/>
    <dgm:cxn modelId="{0918E79F-D078-44C8-8750-2F5BD2676AF2}" type="presOf" srcId="{16207343-41F9-41F9-9BF0-36FD545E4CED}" destId="{582D77D1-95D7-4974-B3C6-BCC04F9EFD91}" srcOrd="0" destOrd="0" presId="urn:microsoft.com/office/officeart/2005/8/layout/cycle2"/>
    <dgm:cxn modelId="{9544D7AB-C6CD-47C0-A945-DC0450D7952F}" srcId="{6A363786-6939-4E7E-BD07-9C008CF51DBE}" destId="{527D92FE-D1F5-4825-8A1F-46A6BFA0AFE9}" srcOrd="9" destOrd="0" parTransId="{2B1B2B03-9FF3-4A7B-9EA1-8471A9D78BC8}" sibTransId="{3980ACEA-B536-45DD-BCF8-C3E63CDA3B2B}"/>
    <dgm:cxn modelId="{FEE8BCAF-23AB-493B-9816-E887D4C6B20C}" type="presOf" srcId="{2A1BFE50-C7C9-4490-BC0E-D5AE179E919D}" destId="{6862B1D1-34CC-4684-8E4D-D394735D27DF}" srcOrd="0" destOrd="0" presId="urn:microsoft.com/office/officeart/2005/8/layout/cycle2"/>
    <dgm:cxn modelId="{A35BC2B2-F1EA-444D-BA60-002D021F507D}" type="presOf" srcId="{E608655E-0B05-452B-B65B-411C32509B4E}" destId="{35FC00C8-9E68-4545-B479-082BEE844B7B}" srcOrd="0" destOrd="0" presId="urn:microsoft.com/office/officeart/2005/8/layout/cycle2"/>
    <dgm:cxn modelId="{B8C70DB9-6391-4E41-99F6-63C9D9030130}" type="presOf" srcId="{08AADB19-B77E-4B45-8692-7D0AFD2FBD8F}" destId="{A70E4166-EED4-4ED1-B707-CB1B86B1C014}" srcOrd="0" destOrd="0" presId="urn:microsoft.com/office/officeart/2005/8/layout/cycle2"/>
    <dgm:cxn modelId="{AD9327BC-1A29-4636-B242-A29E3C13C619}" type="presOf" srcId="{554314E7-8772-460E-889F-1B5AAE39B770}" destId="{BFDC06A0-CB59-490C-A547-5A2315B35B54}" srcOrd="1" destOrd="0" presId="urn:microsoft.com/office/officeart/2005/8/layout/cycle2"/>
    <dgm:cxn modelId="{264B71C0-8F77-4AA9-80C6-4F67EAF98F49}" type="presOf" srcId="{29E3392B-7586-4C46-AA16-E433C6E8C40A}" destId="{97E947C8-7F60-46D7-8289-0BDB36E72E74}" srcOrd="1" destOrd="0" presId="urn:microsoft.com/office/officeart/2005/8/layout/cycle2"/>
    <dgm:cxn modelId="{C094CDC5-750D-48D2-B66F-84B2FC7B2B76}" type="presOf" srcId="{7F109339-EF0E-4551-90D4-17250B5B8BCD}" destId="{92423A45-1ACC-4D12-8999-60FCD3900110}" srcOrd="1" destOrd="0" presId="urn:microsoft.com/office/officeart/2005/8/layout/cycle2"/>
    <dgm:cxn modelId="{A3930FC6-3DD0-411E-BD77-036A91A334C7}" type="presOf" srcId="{91486FC1-C557-47E0-BFCD-950D999C71DE}" destId="{48D8119D-7533-4A8D-A095-040422A1F003}" srcOrd="1" destOrd="0" presId="urn:microsoft.com/office/officeart/2005/8/layout/cycle2"/>
    <dgm:cxn modelId="{31F59AD4-D813-41E0-B007-7E4085416F13}" type="presOf" srcId="{08AADB19-B77E-4B45-8692-7D0AFD2FBD8F}" destId="{FEEF33D8-1F26-4CA4-97A3-EBB6325B7ED6}" srcOrd="1" destOrd="0" presId="urn:microsoft.com/office/officeart/2005/8/layout/cycle2"/>
    <dgm:cxn modelId="{A38076DC-4FF7-4921-ABAD-28DC613A1A4A}" type="presOf" srcId="{16207343-41F9-41F9-9BF0-36FD545E4CED}" destId="{E25EFF11-3413-489D-92F4-70B54C6B325B}" srcOrd="1" destOrd="0" presId="urn:microsoft.com/office/officeart/2005/8/layout/cycle2"/>
    <dgm:cxn modelId="{C037DBDD-36A8-4996-A8D7-6FDBF150F4B0}" type="presOf" srcId="{19922B54-0F79-446B-A77C-1804089D13C6}" destId="{5469AAA2-F5FF-4FC2-A3C8-CDCFA7379C0A}" srcOrd="1" destOrd="0" presId="urn:microsoft.com/office/officeart/2005/8/layout/cycle2"/>
    <dgm:cxn modelId="{A82631DF-EECB-45BC-85E9-6D35D30D2387}" srcId="{6A363786-6939-4E7E-BD07-9C008CF51DBE}" destId="{05B55A87-DB42-4766-B54C-AC0E25FDADE7}" srcOrd="2" destOrd="0" parTransId="{99E31A41-4E57-4A7A-A037-EFC73A6BB3D6}" sibTransId="{B615F417-13E1-4B59-885D-DEF2135CBF08}"/>
    <dgm:cxn modelId="{4334D2EB-9272-46DA-A8A1-656A8776440E}" srcId="{6A363786-6939-4E7E-BD07-9C008CF51DBE}" destId="{82837B32-3157-4136-AC99-0224F44511E0}" srcOrd="0" destOrd="0" parTransId="{6E7B13F2-1A1D-41B8-A442-0391F550AA7A}" sibTransId="{1413F651-6EE6-431D-9FBF-C867DC2B10B8}"/>
    <dgm:cxn modelId="{EEFB31F0-15E8-49A0-AFF6-96108D3B581A}" type="presOf" srcId="{05B55A87-DB42-4766-B54C-AC0E25FDADE7}" destId="{52DDA4F9-FD51-43C7-82CB-B3196A0061B3}" srcOrd="0" destOrd="0" presId="urn:microsoft.com/office/officeart/2005/8/layout/cycle2"/>
    <dgm:cxn modelId="{659D64F3-BA21-4A68-A4F2-9906A5D797F3}" type="presOf" srcId="{527D92FE-D1F5-4825-8A1F-46A6BFA0AFE9}" destId="{D2B726C4-491B-4C3B-A95A-AB09BC9C4292}" srcOrd="0" destOrd="0" presId="urn:microsoft.com/office/officeart/2005/8/layout/cycle2"/>
    <dgm:cxn modelId="{A6F55FFD-F101-4DC4-A5C8-A1EEBB31E402}" srcId="{6A363786-6939-4E7E-BD07-9C008CF51DBE}" destId="{9DF97E06-6B0A-4A69-870E-F3EDFB3BE4F5}" srcOrd="10" destOrd="0" parTransId="{1B1C2D73-33B0-4B6A-8AF3-624C365F1C7C}" sibTransId="{19922B54-0F79-446B-A77C-1804089D13C6}"/>
    <dgm:cxn modelId="{B63A7422-02A0-4BB8-AAC5-F8EC5CDC1BAD}" type="presParOf" srcId="{2A7219F2-7DC2-4C00-A475-46B6ECF0295F}" destId="{DF6CE285-CB00-444A-944A-AD2935D518D9}" srcOrd="0" destOrd="0" presId="urn:microsoft.com/office/officeart/2005/8/layout/cycle2"/>
    <dgm:cxn modelId="{5FDE76CC-701A-43A3-96B6-24E6A732CD50}" type="presParOf" srcId="{2A7219F2-7DC2-4C00-A475-46B6ECF0295F}" destId="{ACCF682E-5A5A-4A3B-9D2D-9416B771AC67}" srcOrd="1" destOrd="0" presId="urn:microsoft.com/office/officeart/2005/8/layout/cycle2"/>
    <dgm:cxn modelId="{48217B3F-F79C-4049-A1C4-A0A736EC30F2}" type="presParOf" srcId="{ACCF682E-5A5A-4A3B-9D2D-9416B771AC67}" destId="{EE9CF42E-DE34-4376-B08C-13B01E4164B7}" srcOrd="0" destOrd="0" presId="urn:microsoft.com/office/officeart/2005/8/layout/cycle2"/>
    <dgm:cxn modelId="{46723125-9C7D-4D2B-9D6F-3384F2808AA9}" type="presParOf" srcId="{2A7219F2-7DC2-4C00-A475-46B6ECF0295F}" destId="{9949CB77-4FC3-4C93-B4A5-87DD84FEFAD0}" srcOrd="2" destOrd="0" presId="urn:microsoft.com/office/officeart/2005/8/layout/cycle2"/>
    <dgm:cxn modelId="{B1D954D5-5440-4930-80DB-7A91CC1EC02D}" type="presParOf" srcId="{2A7219F2-7DC2-4C00-A475-46B6ECF0295F}" destId="{582D77D1-95D7-4974-B3C6-BCC04F9EFD91}" srcOrd="3" destOrd="0" presId="urn:microsoft.com/office/officeart/2005/8/layout/cycle2"/>
    <dgm:cxn modelId="{8D2F2BB9-19DB-49E3-977B-D3BD7794C354}" type="presParOf" srcId="{582D77D1-95D7-4974-B3C6-BCC04F9EFD91}" destId="{E25EFF11-3413-489D-92F4-70B54C6B325B}" srcOrd="0" destOrd="0" presId="urn:microsoft.com/office/officeart/2005/8/layout/cycle2"/>
    <dgm:cxn modelId="{25BA8443-EC35-46C7-918A-1803D61B0A7F}" type="presParOf" srcId="{2A7219F2-7DC2-4C00-A475-46B6ECF0295F}" destId="{52DDA4F9-FD51-43C7-82CB-B3196A0061B3}" srcOrd="4" destOrd="0" presId="urn:microsoft.com/office/officeart/2005/8/layout/cycle2"/>
    <dgm:cxn modelId="{F9079907-5227-4541-8325-07D26F509EED}" type="presParOf" srcId="{2A7219F2-7DC2-4C00-A475-46B6ECF0295F}" destId="{B02C2384-9A54-4AD0-8DF1-D8C80C459A76}" srcOrd="5" destOrd="0" presId="urn:microsoft.com/office/officeart/2005/8/layout/cycle2"/>
    <dgm:cxn modelId="{B036F750-94AB-45D6-ACFA-AAEB0AA036F6}" type="presParOf" srcId="{B02C2384-9A54-4AD0-8DF1-D8C80C459A76}" destId="{9805AE62-37D0-4865-BE8E-5E35E11486C9}" srcOrd="0" destOrd="0" presId="urn:microsoft.com/office/officeart/2005/8/layout/cycle2"/>
    <dgm:cxn modelId="{73E588BC-9D82-47F4-BE2E-C106CB791105}" type="presParOf" srcId="{2A7219F2-7DC2-4C00-A475-46B6ECF0295F}" destId="{6862B1D1-34CC-4684-8E4D-D394735D27DF}" srcOrd="6" destOrd="0" presId="urn:microsoft.com/office/officeart/2005/8/layout/cycle2"/>
    <dgm:cxn modelId="{DB5C5B8D-BDCD-4CEF-B53F-09A0CBD2BA1D}" type="presParOf" srcId="{2A7219F2-7DC2-4C00-A475-46B6ECF0295F}" destId="{0C79727D-A85A-4194-9C8A-927A19B4F459}" srcOrd="7" destOrd="0" presId="urn:microsoft.com/office/officeart/2005/8/layout/cycle2"/>
    <dgm:cxn modelId="{B8278D9F-4F8E-4E31-8B44-1852015838DA}" type="presParOf" srcId="{0C79727D-A85A-4194-9C8A-927A19B4F459}" destId="{92423A45-1ACC-4D12-8999-60FCD3900110}" srcOrd="0" destOrd="0" presId="urn:microsoft.com/office/officeart/2005/8/layout/cycle2"/>
    <dgm:cxn modelId="{4E91954A-A4EB-4F0A-85DB-A9C4BD267775}" type="presParOf" srcId="{2A7219F2-7DC2-4C00-A475-46B6ECF0295F}" destId="{735AC2E5-47CE-4F1B-A109-F490CD006BA1}" srcOrd="8" destOrd="0" presId="urn:microsoft.com/office/officeart/2005/8/layout/cycle2"/>
    <dgm:cxn modelId="{67528761-E211-4889-A215-5C99CF9C9B46}" type="presParOf" srcId="{2A7219F2-7DC2-4C00-A475-46B6ECF0295F}" destId="{17EBE05B-E361-47F3-B642-2819CBDF3BAD}" srcOrd="9" destOrd="0" presId="urn:microsoft.com/office/officeart/2005/8/layout/cycle2"/>
    <dgm:cxn modelId="{7DBE5E77-057B-4192-9D04-FD01771101B6}" type="presParOf" srcId="{17EBE05B-E361-47F3-B642-2819CBDF3BAD}" destId="{48D8119D-7533-4A8D-A095-040422A1F003}" srcOrd="0" destOrd="0" presId="urn:microsoft.com/office/officeart/2005/8/layout/cycle2"/>
    <dgm:cxn modelId="{483B9F38-87C5-47C4-B301-4770FCC89F48}" type="presParOf" srcId="{2A7219F2-7DC2-4C00-A475-46B6ECF0295F}" destId="{E0B94CCC-ED16-4435-AF37-6D80586BDF8C}" srcOrd="10" destOrd="0" presId="urn:microsoft.com/office/officeart/2005/8/layout/cycle2"/>
    <dgm:cxn modelId="{CEB3220A-7E1A-4BB8-A885-324D80CD7983}" type="presParOf" srcId="{2A7219F2-7DC2-4C00-A475-46B6ECF0295F}" destId="{A70E4166-EED4-4ED1-B707-CB1B86B1C014}" srcOrd="11" destOrd="0" presId="urn:microsoft.com/office/officeart/2005/8/layout/cycle2"/>
    <dgm:cxn modelId="{D0C23C23-BA8B-4D6C-BF77-51E4CAF2C574}" type="presParOf" srcId="{A70E4166-EED4-4ED1-B707-CB1B86B1C014}" destId="{FEEF33D8-1F26-4CA4-97A3-EBB6325B7ED6}" srcOrd="0" destOrd="0" presId="urn:microsoft.com/office/officeart/2005/8/layout/cycle2"/>
    <dgm:cxn modelId="{E20AEE78-E29E-4EEC-85A4-121F2E51EC71}" type="presParOf" srcId="{2A7219F2-7DC2-4C00-A475-46B6ECF0295F}" destId="{89E13AD7-BB6E-46E3-B3E1-7EC3B5F67F20}" srcOrd="12" destOrd="0" presId="urn:microsoft.com/office/officeart/2005/8/layout/cycle2"/>
    <dgm:cxn modelId="{66AC6074-DB66-4C33-BC46-F4820927625C}" type="presParOf" srcId="{2A7219F2-7DC2-4C00-A475-46B6ECF0295F}" destId="{1D98A944-1D98-4E59-B2AD-199BA86509C3}" srcOrd="13" destOrd="0" presId="urn:microsoft.com/office/officeart/2005/8/layout/cycle2"/>
    <dgm:cxn modelId="{D5AF7DE8-D68B-4324-BC14-8169706CEAE6}" type="presParOf" srcId="{1D98A944-1D98-4E59-B2AD-199BA86509C3}" destId="{263A6468-8E78-4811-B6BF-64D839503A46}" srcOrd="0" destOrd="0" presId="urn:microsoft.com/office/officeart/2005/8/layout/cycle2"/>
    <dgm:cxn modelId="{EA9B3666-93E4-4BDF-B8D2-2A8EB18972D9}" type="presParOf" srcId="{2A7219F2-7DC2-4C00-A475-46B6ECF0295F}" destId="{59FF4D52-0D71-4F8F-A782-9AAB0CAB6901}" srcOrd="14" destOrd="0" presId="urn:microsoft.com/office/officeart/2005/8/layout/cycle2"/>
    <dgm:cxn modelId="{A5FD39FA-9518-4D49-A089-0D4527DEB581}" type="presParOf" srcId="{2A7219F2-7DC2-4C00-A475-46B6ECF0295F}" destId="{35FC00C8-9E68-4545-B479-082BEE844B7B}" srcOrd="15" destOrd="0" presId="urn:microsoft.com/office/officeart/2005/8/layout/cycle2"/>
    <dgm:cxn modelId="{5B5FA3B9-8BEF-4478-8DBA-D52169FF2CDC}" type="presParOf" srcId="{35FC00C8-9E68-4545-B479-082BEE844B7B}" destId="{CBE053F2-3067-4295-B4DA-9F4EC6C1E611}" srcOrd="0" destOrd="0" presId="urn:microsoft.com/office/officeart/2005/8/layout/cycle2"/>
    <dgm:cxn modelId="{37FBEA14-29A7-46AE-A1D2-00B9348C1FD4}" type="presParOf" srcId="{2A7219F2-7DC2-4C00-A475-46B6ECF0295F}" destId="{B819B13A-5BA8-46B9-BD6B-79E8229710B0}" srcOrd="16" destOrd="0" presId="urn:microsoft.com/office/officeart/2005/8/layout/cycle2"/>
    <dgm:cxn modelId="{DFBD006C-C6ED-4AD0-A98D-710C34C22B1A}" type="presParOf" srcId="{2A7219F2-7DC2-4C00-A475-46B6ECF0295F}" destId="{D655E471-CD6A-4DB6-A52A-3221CF6EBA45}" srcOrd="17" destOrd="0" presId="urn:microsoft.com/office/officeart/2005/8/layout/cycle2"/>
    <dgm:cxn modelId="{F723C368-861A-48AA-8A69-B29B916FF10D}" type="presParOf" srcId="{D655E471-CD6A-4DB6-A52A-3221CF6EBA45}" destId="{BFDC06A0-CB59-490C-A547-5A2315B35B54}" srcOrd="0" destOrd="0" presId="urn:microsoft.com/office/officeart/2005/8/layout/cycle2"/>
    <dgm:cxn modelId="{420A96B8-7535-4E6C-A278-20F3C17AAFD6}" type="presParOf" srcId="{2A7219F2-7DC2-4C00-A475-46B6ECF0295F}" destId="{D2B726C4-491B-4C3B-A95A-AB09BC9C4292}" srcOrd="18" destOrd="0" presId="urn:microsoft.com/office/officeart/2005/8/layout/cycle2"/>
    <dgm:cxn modelId="{B3DA5AFA-EBD4-46EB-A00E-D66F88941B9C}" type="presParOf" srcId="{2A7219F2-7DC2-4C00-A475-46B6ECF0295F}" destId="{7920ABF7-BB9B-4534-8846-F8E569C82C23}" srcOrd="19" destOrd="0" presId="urn:microsoft.com/office/officeart/2005/8/layout/cycle2"/>
    <dgm:cxn modelId="{58BE34B9-C6C1-46A1-AA1E-7B119942291F}" type="presParOf" srcId="{7920ABF7-BB9B-4534-8846-F8E569C82C23}" destId="{EB22527E-F4D7-404D-A5C4-0DFAA0389464}" srcOrd="0" destOrd="0" presId="urn:microsoft.com/office/officeart/2005/8/layout/cycle2"/>
    <dgm:cxn modelId="{07042C95-C5CD-4687-BCF8-44F4D0396252}" type="presParOf" srcId="{2A7219F2-7DC2-4C00-A475-46B6ECF0295F}" destId="{5D7B2ABE-0136-47BF-8788-1C0FA6D47051}" srcOrd="20" destOrd="0" presId="urn:microsoft.com/office/officeart/2005/8/layout/cycle2"/>
    <dgm:cxn modelId="{0EACDE69-4F2A-4896-B8ED-5551E7A6C92F}" type="presParOf" srcId="{2A7219F2-7DC2-4C00-A475-46B6ECF0295F}" destId="{1C9E651C-14E4-4AE1-9BDD-8182E060785A}" srcOrd="21" destOrd="0" presId="urn:microsoft.com/office/officeart/2005/8/layout/cycle2"/>
    <dgm:cxn modelId="{EC5FC297-6FF1-41E7-8ED5-EABFCCC94FDB}" type="presParOf" srcId="{1C9E651C-14E4-4AE1-9BDD-8182E060785A}" destId="{5469AAA2-F5FF-4FC2-A3C8-CDCFA7379C0A}" srcOrd="0" destOrd="0" presId="urn:microsoft.com/office/officeart/2005/8/layout/cycle2"/>
    <dgm:cxn modelId="{A4557652-2F27-4491-9648-53D887F13BFE}" type="presParOf" srcId="{2A7219F2-7DC2-4C00-A475-46B6ECF0295F}" destId="{DB2B0EA5-C39F-4188-970F-1F920D028697}" srcOrd="22" destOrd="0" presId="urn:microsoft.com/office/officeart/2005/8/layout/cycle2"/>
    <dgm:cxn modelId="{662C0F37-F00B-479E-918C-40CFFB9A626E}" type="presParOf" srcId="{2A7219F2-7DC2-4C00-A475-46B6ECF0295F}" destId="{1DF4AA0E-30E2-4B62-ABD0-9B374E8C9AB7}" srcOrd="23" destOrd="0" presId="urn:microsoft.com/office/officeart/2005/8/layout/cycle2"/>
    <dgm:cxn modelId="{71FA2875-7686-4046-BADC-94043531DAA1}" type="presParOf" srcId="{1DF4AA0E-30E2-4B62-ABD0-9B374E8C9AB7}" destId="{97E947C8-7F60-46D7-8289-0BDB36E72E74}"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E09179-C488-42EE-B6F8-E32A5E7339D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AT"/>
        </a:p>
      </dgm:t>
    </dgm:pt>
    <dgm:pt modelId="{B3B04888-2160-4E37-8A9C-76CBBAFDF120}">
      <dgm:prSet phldrT="[Text]" custT="1"/>
      <dgm:spPr>
        <a:solidFill>
          <a:srgbClr val="569938">
            <a:alpha val="50000"/>
          </a:srgbClr>
        </a:solidFill>
      </dgm:spPr>
      <dgm:t>
        <a:bodyPr/>
        <a:lstStyle/>
        <a:p>
          <a:pPr algn="l"/>
          <a:r>
            <a:rPr lang="en-GB" sz="5400" noProof="0" dirty="0"/>
            <a:t>Positive Psychologie</a:t>
          </a:r>
        </a:p>
        <a:p>
          <a:pPr algn="l"/>
          <a:r>
            <a:rPr lang="en-GB" sz="2800" noProof="0" dirty="0"/>
            <a:t>Individuelles Wohlbefinden</a:t>
          </a:r>
          <a:br>
            <a:rPr lang="en-GB" sz="2800" noProof="0" dirty="0"/>
          </a:br>
          <a:r>
            <a:rPr lang="en-GB" sz="2800" noProof="0" dirty="0" err="1"/>
            <a:t>Positive </a:t>
          </a:r>
          <a:r>
            <a:rPr lang="en-GB" sz="2800" noProof="0" dirty="0"/>
            <a:t>Emotionen</a:t>
          </a:r>
          <a:br>
            <a:rPr lang="en-GB" sz="2800" noProof="0" dirty="0"/>
          </a:br>
          <a:r>
            <a:rPr lang="en-GB" sz="2800" noProof="0" dirty="0"/>
            <a:t>Sinn</a:t>
          </a:r>
          <a:br>
            <a:rPr lang="en-GB" sz="2800" noProof="0" dirty="0"/>
          </a:br>
          <a:r>
            <a:rPr lang="en-GB" sz="2800" noProof="0" dirty="0"/>
            <a:t>Stärken und Fähigkeiten</a:t>
          </a:r>
          <a:br>
            <a:rPr lang="en-GB" sz="2800" noProof="0" dirty="0"/>
          </a:br>
          <a:r>
            <a:rPr lang="en-GB" sz="2800" noProof="0" dirty="0"/>
            <a:t>Beziehungen</a:t>
          </a:r>
          <a:br>
            <a:rPr lang="en-GB" sz="6500" noProof="0" dirty="0"/>
          </a:br>
          <a:endParaRPr lang="en-GB" sz="6500" noProof="0" dirty="0"/>
        </a:p>
      </dgm:t>
    </dgm:pt>
    <dgm:pt modelId="{1F4F09CA-F7CF-4344-BD75-7D4D8AFD1FD4}" type="parTrans" cxnId="{76E572F6-3B76-421D-AD45-E33E522DC690}">
      <dgm:prSet/>
      <dgm:spPr/>
      <dgm:t>
        <a:bodyPr/>
        <a:lstStyle/>
        <a:p>
          <a:endParaRPr lang="de-AT"/>
        </a:p>
      </dgm:t>
    </dgm:pt>
    <dgm:pt modelId="{A0A505DD-BD7F-430A-9562-1D7091214A08}" type="sibTrans" cxnId="{76E572F6-3B76-421D-AD45-E33E522DC690}">
      <dgm:prSet/>
      <dgm:spPr/>
      <dgm:t>
        <a:bodyPr/>
        <a:lstStyle/>
        <a:p>
          <a:endParaRPr lang="de-AT"/>
        </a:p>
      </dgm:t>
    </dgm:pt>
    <dgm:pt modelId="{B0055540-53E0-4246-83E7-7668E17261F7}">
      <dgm:prSet phldrT="[Text]" custT="1"/>
      <dgm:spPr>
        <a:solidFill>
          <a:srgbClr val="569938">
            <a:alpha val="50000"/>
          </a:srgbClr>
        </a:solidFill>
      </dgm:spPr>
      <dgm:t>
        <a:bodyPr/>
        <a:lstStyle/>
        <a:p>
          <a:pPr algn="l"/>
          <a:r>
            <a:rPr lang="en-GB" sz="5400" noProof="0" dirty="0"/>
            <a:t>Nachhaltigkeit</a:t>
          </a:r>
          <a:br>
            <a:rPr lang="en-GB" sz="6400" noProof="0" dirty="0"/>
          </a:br>
          <a:r>
            <a:rPr lang="en-GB" sz="2800" noProof="0" dirty="0"/>
            <a:t>Systemisches Wohlbefinden:</a:t>
          </a:r>
          <a:br>
            <a:rPr lang="en-GB" sz="2800" noProof="0" dirty="0"/>
          </a:br>
          <a:endParaRPr lang="en-GB" sz="2800" noProof="0" dirty="0"/>
        </a:p>
        <a:p>
          <a:pPr algn="l"/>
          <a:r>
            <a:rPr lang="en-GB" sz="2800" noProof="0" dirty="0"/>
            <a:t>Generationenübergreifend</a:t>
          </a:r>
          <a:br>
            <a:rPr lang="en-GB" sz="2800" noProof="0" dirty="0"/>
          </a:br>
          <a:r>
            <a:rPr lang="en-GB" sz="2800" noProof="0" dirty="0"/>
            <a:t>Gesellschaft</a:t>
          </a:r>
          <a:br>
            <a:rPr lang="en-GB" sz="2800" noProof="0" dirty="0"/>
          </a:br>
          <a:r>
            <a:rPr lang="en-GB" sz="2800" noProof="0" dirty="0"/>
            <a:t>Biosphäre</a:t>
          </a:r>
        </a:p>
      </dgm:t>
    </dgm:pt>
    <dgm:pt modelId="{0DC9AF6C-50D2-4BD4-A525-78676302C8FC}" type="parTrans" cxnId="{1E4693A1-0B93-4EE9-8A42-CFE572AD7A6B}">
      <dgm:prSet/>
      <dgm:spPr/>
      <dgm:t>
        <a:bodyPr/>
        <a:lstStyle/>
        <a:p>
          <a:endParaRPr lang="de-AT"/>
        </a:p>
      </dgm:t>
    </dgm:pt>
    <dgm:pt modelId="{D72A003D-D3A8-4C9B-A2D0-AB8A9F24F21A}" type="sibTrans" cxnId="{1E4693A1-0B93-4EE9-8A42-CFE572AD7A6B}">
      <dgm:prSet/>
      <dgm:spPr/>
      <dgm:t>
        <a:bodyPr/>
        <a:lstStyle/>
        <a:p>
          <a:endParaRPr lang="de-AT"/>
        </a:p>
      </dgm:t>
    </dgm:pt>
    <dgm:pt modelId="{01210C0A-6872-40BC-9A79-4FE2D473605C}" type="pres">
      <dgm:prSet presAssocID="{34E09179-C488-42EE-B6F8-E32A5E7339D6}" presName="Name0" presStyleCnt="0">
        <dgm:presLayoutVars>
          <dgm:dir/>
          <dgm:resizeHandles val="exact"/>
        </dgm:presLayoutVars>
      </dgm:prSet>
      <dgm:spPr/>
    </dgm:pt>
    <dgm:pt modelId="{335D4BB5-595F-448E-BF5F-241065A3A674}" type="pres">
      <dgm:prSet presAssocID="{B3B04888-2160-4E37-8A9C-76CBBAFDF120}" presName="Name5" presStyleLbl="vennNode1" presStyleIdx="0" presStyleCnt="2" custLinFactNeighborX="-13657" custLinFactNeighborY="692">
        <dgm:presLayoutVars>
          <dgm:bulletEnabled val="1"/>
        </dgm:presLayoutVars>
      </dgm:prSet>
      <dgm:spPr/>
    </dgm:pt>
    <dgm:pt modelId="{00C33A48-A9CB-45A3-AFD5-FA909A05AF6F}" type="pres">
      <dgm:prSet presAssocID="{A0A505DD-BD7F-430A-9562-1D7091214A08}" presName="space" presStyleCnt="0"/>
      <dgm:spPr/>
    </dgm:pt>
    <dgm:pt modelId="{A7E3FC26-A9D2-45D8-9FE5-98D7387F7413}" type="pres">
      <dgm:prSet presAssocID="{B0055540-53E0-4246-83E7-7668E17261F7}" presName="Name5" presStyleLbl="vennNode1" presStyleIdx="1" presStyleCnt="2">
        <dgm:presLayoutVars>
          <dgm:bulletEnabled val="1"/>
        </dgm:presLayoutVars>
      </dgm:prSet>
      <dgm:spPr/>
    </dgm:pt>
  </dgm:ptLst>
  <dgm:cxnLst>
    <dgm:cxn modelId="{EB4D7100-14F2-4555-AF16-F95AE4549928}" type="presOf" srcId="{34E09179-C488-42EE-B6F8-E32A5E7339D6}" destId="{01210C0A-6872-40BC-9A79-4FE2D473605C}" srcOrd="0" destOrd="0" presId="urn:microsoft.com/office/officeart/2005/8/layout/venn3"/>
    <dgm:cxn modelId="{C5A25775-EA3E-47A0-AF2C-9EA0BDD983F4}" type="presOf" srcId="{B3B04888-2160-4E37-8A9C-76CBBAFDF120}" destId="{335D4BB5-595F-448E-BF5F-241065A3A674}" srcOrd="0" destOrd="0" presId="urn:microsoft.com/office/officeart/2005/8/layout/venn3"/>
    <dgm:cxn modelId="{1E4693A1-0B93-4EE9-8A42-CFE572AD7A6B}" srcId="{34E09179-C488-42EE-B6F8-E32A5E7339D6}" destId="{B0055540-53E0-4246-83E7-7668E17261F7}" srcOrd="1" destOrd="0" parTransId="{0DC9AF6C-50D2-4BD4-A525-78676302C8FC}" sibTransId="{D72A003D-D3A8-4C9B-A2D0-AB8A9F24F21A}"/>
    <dgm:cxn modelId="{37B5A2B2-1089-4032-8ABE-092165D3C653}" type="presOf" srcId="{B0055540-53E0-4246-83E7-7668E17261F7}" destId="{A7E3FC26-A9D2-45D8-9FE5-98D7387F7413}" srcOrd="0" destOrd="0" presId="urn:microsoft.com/office/officeart/2005/8/layout/venn3"/>
    <dgm:cxn modelId="{76E572F6-3B76-421D-AD45-E33E522DC690}" srcId="{34E09179-C488-42EE-B6F8-E32A5E7339D6}" destId="{B3B04888-2160-4E37-8A9C-76CBBAFDF120}" srcOrd="0" destOrd="0" parTransId="{1F4F09CA-F7CF-4344-BD75-7D4D8AFD1FD4}" sibTransId="{A0A505DD-BD7F-430A-9562-1D7091214A08}"/>
    <dgm:cxn modelId="{CABC84B3-D4D6-4AE2-998F-F42EF7DC9E9F}" type="presParOf" srcId="{01210C0A-6872-40BC-9A79-4FE2D473605C}" destId="{335D4BB5-595F-448E-BF5F-241065A3A674}" srcOrd="0" destOrd="0" presId="urn:microsoft.com/office/officeart/2005/8/layout/venn3"/>
    <dgm:cxn modelId="{9AF35693-B032-4CF3-941E-CD87E04AF1A7}" type="presParOf" srcId="{01210C0A-6872-40BC-9A79-4FE2D473605C}" destId="{00C33A48-A9CB-45A3-AFD5-FA909A05AF6F}" srcOrd="1" destOrd="0" presId="urn:microsoft.com/office/officeart/2005/8/layout/venn3"/>
    <dgm:cxn modelId="{DE23A2A8-B73C-45CC-87FC-103A3CF9C889}" type="presParOf" srcId="{01210C0A-6872-40BC-9A79-4FE2D473605C}" destId="{A7E3FC26-A9D2-45D8-9FE5-98D7387F7413}"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C1F41-6AD1-4A67-96B7-6919EBD7C295}">
      <dsp:nvSpPr>
        <dsp:cNvPr id="0" name=""/>
        <dsp:cNvSpPr/>
      </dsp:nvSpPr>
      <dsp:spPr>
        <a:xfrm>
          <a:off x="2502279" y="2440"/>
          <a:ext cx="2789612" cy="1813248"/>
        </a:xfrm>
        <a:prstGeom prst="roundRect">
          <a:avLst/>
        </a:prstGeom>
        <a:solidFill>
          <a:srgbClr val="3F60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noProof="0" dirty="0"/>
            <a:t>Behandelt ökologische, digitale und wirtschaftliche Herausforderungen</a:t>
          </a:r>
        </a:p>
      </dsp:txBody>
      <dsp:txXfrm>
        <a:off x="2590794" y="90955"/>
        <a:ext cx="2612582" cy="1636218"/>
      </dsp:txXfrm>
    </dsp:sp>
    <dsp:sp modelId="{7EFF963D-EC13-462C-8B5B-424AA1715221}">
      <dsp:nvSpPr>
        <dsp:cNvPr id="0" name=""/>
        <dsp:cNvSpPr/>
      </dsp:nvSpPr>
      <dsp:spPr>
        <a:xfrm>
          <a:off x="1479562" y="909064"/>
          <a:ext cx="4835046" cy="4835046"/>
        </a:xfrm>
        <a:custGeom>
          <a:avLst/>
          <a:gdLst/>
          <a:ahLst/>
          <a:cxnLst/>
          <a:rect l="0" t="0" r="0" b="0"/>
          <a:pathLst>
            <a:path>
              <a:moveTo>
                <a:pt x="3832578" y="457411"/>
              </a:moveTo>
              <a:arcTo wR="2417523" hR="2417523" stAng="18349589" swAng="364579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AA4A3-F9A7-433F-9815-770CAA043239}">
      <dsp:nvSpPr>
        <dsp:cNvPr id="0" name=""/>
        <dsp:cNvSpPr/>
      </dsp:nvSpPr>
      <dsp:spPr>
        <a:xfrm>
          <a:off x="4595915" y="3628725"/>
          <a:ext cx="2789612" cy="1813248"/>
        </a:xfrm>
        <a:prstGeom prst="roundRect">
          <a:avLst/>
        </a:prstGeom>
        <a:solidFill>
          <a:srgbClr val="56993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noProof="0" dirty="0"/>
            <a:t>Schließt Theorie und Praxis.</a:t>
          </a:r>
        </a:p>
      </dsp:txBody>
      <dsp:txXfrm>
        <a:off x="4684430" y="3717240"/>
        <a:ext cx="2612582" cy="1636218"/>
      </dsp:txXfrm>
    </dsp:sp>
    <dsp:sp modelId="{88681366-CE21-4801-9D87-EC9BF1300D74}">
      <dsp:nvSpPr>
        <dsp:cNvPr id="0" name=""/>
        <dsp:cNvSpPr/>
      </dsp:nvSpPr>
      <dsp:spPr>
        <a:xfrm>
          <a:off x="1479562" y="909064"/>
          <a:ext cx="4835046" cy="4835046"/>
        </a:xfrm>
        <a:custGeom>
          <a:avLst/>
          <a:gdLst/>
          <a:ahLst/>
          <a:cxnLst/>
          <a:rect l="0" t="0" r="0" b="0"/>
          <a:pathLst>
            <a:path>
              <a:moveTo>
                <a:pt x="3567271" y="4544140"/>
              </a:moveTo>
              <a:arcTo wR="2417523" hR="2417523" stAng="3696137" swAng="340772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059486-6455-41AC-B60B-271C2BECB35D}">
      <dsp:nvSpPr>
        <dsp:cNvPr id="0" name=""/>
        <dsp:cNvSpPr/>
      </dsp:nvSpPr>
      <dsp:spPr>
        <a:xfrm>
          <a:off x="408642" y="3628725"/>
          <a:ext cx="2789612" cy="1813248"/>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noProof="0" dirty="0"/>
            <a:t>Fördert Innovation und Resilienz.</a:t>
          </a:r>
        </a:p>
      </dsp:txBody>
      <dsp:txXfrm>
        <a:off x="497157" y="3717240"/>
        <a:ext cx="2612582" cy="1636218"/>
      </dsp:txXfrm>
    </dsp:sp>
    <dsp:sp modelId="{BF6DD38B-2383-49D0-B9D8-40906D6D44C5}">
      <dsp:nvSpPr>
        <dsp:cNvPr id="0" name=""/>
        <dsp:cNvSpPr/>
      </dsp:nvSpPr>
      <dsp:spPr>
        <a:xfrm>
          <a:off x="1479562" y="909064"/>
          <a:ext cx="4835046" cy="4835046"/>
        </a:xfrm>
        <a:custGeom>
          <a:avLst/>
          <a:gdLst/>
          <a:ahLst/>
          <a:cxnLst/>
          <a:rect l="0" t="0" r="0" b="0"/>
          <a:pathLst>
            <a:path>
              <a:moveTo>
                <a:pt x="15972" y="2694958"/>
              </a:moveTo>
              <a:arcTo wR="2417523" hR="2417523" stAng="10404612" swAng="364579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8CE2D-0267-4429-AE52-757F62AE2548}">
      <dsp:nvSpPr>
        <dsp:cNvPr id="0" name=""/>
        <dsp:cNvSpPr/>
      </dsp:nvSpPr>
      <dsp:spPr>
        <a:xfrm>
          <a:off x="2036971" y="1475495"/>
          <a:ext cx="2180133" cy="2180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D1144B4-9DBD-47AD-BC69-150A02A61E9F}">
      <dsp:nvSpPr>
        <dsp:cNvPr id="0" name=""/>
        <dsp:cNvSpPr/>
      </dsp:nvSpPr>
      <dsp:spPr>
        <a:xfrm>
          <a:off x="704667" y="4271158"/>
          <a:ext cx="4844740"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noProof="0" dirty="0"/>
            <a:t>Entworfen als berufsorientierter offener Online-Kurs (VOOC).</a:t>
          </a:r>
        </a:p>
      </dsp:txBody>
      <dsp:txXfrm>
        <a:off x="704667" y="4271158"/>
        <a:ext cx="4844740" cy="1302539"/>
      </dsp:txXfrm>
    </dsp:sp>
    <dsp:sp modelId="{18B027CD-6725-4FC6-A3AC-E505905632FE}">
      <dsp:nvSpPr>
        <dsp:cNvPr id="0" name=""/>
        <dsp:cNvSpPr/>
      </dsp:nvSpPr>
      <dsp:spPr>
        <a:xfrm>
          <a:off x="7729542" y="1475495"/>
          <a:ext cx="2180133" cy="2180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FBF1F5E-7019-468A-933D-6759720235A5}">
      <dsp:nvSpPr>
        <dsp:cNvPr id="0" name=""/>
        <dsp:cNvSpPr/>
      </dsp:nvSpPr>
      <dsp:spPr>
        <a:xfrm>
          <a:off x="6397238" y="4271158"/>
          <a:ext cx="4844740"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noProof="0" dirty="0" err="1">
              <a:latin typeface="Calibri"/>
              <a:ea typeface="+mn-ea"/>
              <a:cs typeface="+mn-cs"/>
            </a:rPr>
            <a:t>Ausgerichtet</a:t>
          </a:r>
          <a:r>
            <a:rPr lang="en-GB" sz="2800" kern="1200" noProof="0" dirty="0">
              <a:latin typeface="Calibri"/>
              <a:ea typeface="+mn-ea"/>
              <a:cs typeface="+mn-cs"/>
            </a:rPr>
            <a:t> an </a:t>
          </a:r>
          <a:r>
            <a:rPr lang="en-GB" sz="2800" kern="1200" noProof="0" dirty="0" err="1">
              <a:latin typeface="Calibri"/>
              <a:ea typeface="+mn-ea"/>
              <a:cs typeface="+mn-cs"/>
            </a:rPr>
            <a:t>europäischen</a:t>
          </a:r>
          <a:r>
            <a:rPr lang="en-GB" sz="2800" kern="1200" noProof="0" dirty="0">
              <a:latin typeface="Calibri"/>
              <a:ea typeface="+mn-ea"/>
              <a:cs typeface="+mn-cs"/>
            </a:rPr>
            <a:t> </a:t>
          </a:r>
          <a:r>
            <a:rPr lang="en-GB" sz="2800" kern="1200" noProof="0" dirty="0" err="1">
              <a:latin typeface="Calibri"/>
              <a:ea typeface="+mn-ea"/>
              <a:cs typeface="+mn-cs"/>
            </a:rPr>
            <a:t>Rahmenwerken</a:t>
          </a:r>
          <a:r>
            <a:rPr lang="en-GB" sz="2800" kern="1200" noProof="0" dirty="0">
              <a:latin typeface="Calibri"/>
              <a:ea typeface="+mn-ea"/>
              <a:cs typeface="+mn-cs"/>
            </a:rPr>
            <a:t> und Micro-Credentials.</a:t>
          </a:r>
        </a:p>
      </dsp:txBody>
      <dsp:txXfrm>
        <a:off x="6397238" y="4271158"/>
        <a:ext cx="4844740" cy="1302539"/>
      </dsp:txXfrm>
    </dsp:sp>
    <dsp:sp modelId="{C3D9CA24-763B-4B84-9177-58668A4EEB1B}">
      <dsp:nvSpPr>
        <dsp:cNvPr id="0" name=""/>
        <dsp:cNvSpPr/>
      </dsp:nvSpPr>
      <dsp:spPr>
        <a:xfrm>
          <a:off x="13621812" y="1475495"/>
          <a:ext cx="2180133" cy="2180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4B95DC4-9275-4D30-B1D3-E16C9CE43040}">
      <dsp:nvSpPr>
        <dsp:cNvPr id="0" name=""/>
        <dsp:cNvSpPr/>
      </dsp:nvSpPr>
      <dsp:spPr>
        <a:xfrm>
          <a:off x="12089808" y="4271158"/>
          <a:ext cx="5244141" cy="1302539"/>
        </a:xfrm>
        <a:prstGeom prst="flowChartProcess">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noProof="0" dirty="0"/>
            <a:t>Fünf Module zu den Themen Nachhaltigkeit, Digitalisierung, Unternehmertum und Resilienz.</a:t>
          </a:r>
        </a:p>
      </dsp:txBody>
      <dsp:txXfrm>
        <a:off x="12089808" y="4271158"/>
        <a:ext cx="5244141" cy="1302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21865-1B5A-49D8-9774-5F4AD69CAE08}">
      <dsp:nvSpPr>
        <dsp:cNvPr id="0" name=""/>
        <dsp:cNvSpPr/>
      </dsp:nvSpPr>
      <dsp:spPr>
        <a:xfrm>
          <a:off x="0" y="0"/>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 1:  </a:t>
          </a:r>
          <a:br>
            <a:rPr lang="en-GB" sz="3500" b="1" u="none" kern="1200" noProof="0" dirty="0"/>
          </a:br>
          <a:r>
            <a:rPr lang="en-GB" sz="3500" b="0" u="none" kern="1200" noProof="0" dirty="0"/>
            <a:t>Nachhaltigkeit im Bereich der darstellenden Künste </a:t>
          </a:r>
        </a:p>
      </dsp:txBody>
      <dsp:txXfrm>
        <a:off x="3216209" y="0"/>
        <a:ext cx="11994899" cy="1739880"/>
      </dsp:txXfrm>
    </dsp:sp>
    <dsp:sp modelId="{D14CF00F-3390-4762-AA35-A0F8B39C9ED0}">
      <dsp:nvSpPr>
        <dsp:cNvPr id="0" name=""/>
        <dsp:cNvSpPr/>
      </dsp:nvSpPr>
      <dsp:spPr>
        <a:xfrm>
          <a:off x="173988" y="173988"/>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F2D42-3A05-4E89-9D5E-43D39A2EFA5E}">
      <dsp:nvSpPr>
        <dsp:cNvPr id="0" name=""/>
        <dsp:cNvSpPr/>
      </dsp:nvSpPr>
      <dsp:spPr>
        <a:xfrm>
          <a:off x="0" y="1913868"/>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 2: </a:t>
          </a:r>
          <a:br>
            <a:rPr lang="en-GB" sz="3500" b="1" u="none" kern="1200" noProof="0" dirty="0"/>
          </a:br>
          <a:r>
            <a:rPr lang="en-GB" sz="3500" b="0" u="none" kern="1200" noProof="0" dirty="0"/>
            <a:t>Schaffung nachhaltiger Produktionen und Betrieb nachhaltiger Veranstaltungsorte für darstellende Künste</a:t>
          </a:r>
        </a:p>
      </dsp:txBody>
      <dsp:txXfrm>
        <a:off x="3216209" y="1913868"/>
        <a:ext cx="11994899" cy="1739880"/>
      </dsp:txXfrm>
    </dsp:sp>
    <dsp:sp modelId="{4F9F3A41-0D39-4B6F-A6EE-107A802888D0}">
      <dsp:nvSpPr>
        <dsp:cNvPr id="0" name=""/>
        <dsp:cNvSpPr/>
      </dsp:nvSpPr>
      <dsp:spPr>
        <a:xfrm>
          <a:off x="173988" y="2087856"/>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0B3D1-AE8A-4195-91D7-6C3C62AE8F4D}">
      <dsp:nvSpPr>
        <dsp:cNvPr id="0" name=""/>
        <dsp:cNvSpPr/>
      </dsp:nvSpPr>
      <dsp:spPr>
        <a:xfrm>
          <a:off x="0" y="3827736"/>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 3: </a:t>
          </a:r>
          <a:br>
            <a:rPr lang="en-GB" sz="3500" b="1" u="none" kern="1200" noProof="0" dirty="0"/>
          </a:br>
          <a:r>
            <a:rPr lang="en-GB" sz="3500" b="0" u="none" kern="1200" noProof="0" dirty="0"/>
            <a:t>Digitalisierung des Bereichs der darstellenden Künste</a:t>
          </a:r>
        </a:p>
      </dsp:txBody>
      <dsp:txXfrm>
        <a:off x="3216209" y="3827736"/>
        <a:ext cx="11994899" cy="1739880"/>
      </dsp:txXfrm>
    </dsp:sp>
    <dsp:sp modelId="{7456D02E-7E81-4C77-B09F-509B6260DEA0}">
      <dsp:nvSpPr>
        <dsp:cNvPr id="0" name=""/>
        <dsp:cNvSpPr/>
      </dsp:nvSpPr>
      <dsp:spPr>
        <a:xfrm>
          <a:off x="173988" y="4001724"/>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8D4B9-7D4E-4D18-8694-1FA133A15584}">
      <dsp:nvSpPr>
        <dsp:cNvPr id="0" name=""/>
        <dsp:cNvSpPr/>
      </dsp:nvSpPr>
      <dsp:spPr>
        <a:xfrm>
          <a:off x="0" y="5741604"/>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 4: </a:t>
          </a:r>
          <a:br>
            <a:rPr lang="en-GB" sz="3500" b="1" u="none" kern="1200" noProof="0" dirty="0"/>
          </a:br>
          <a:r>
            <a:rPr lang="en-GB" sz="3500" b="0" u="none" kern="1200" noProof="0" dirty="0"/>
            <a:t>Grundlegende unternehmerische Fähigkeiten für den Bereich der darstellenden Künste </a:t>
          </a:r>
        </a:p>
      </dsp:txBody>
      <dsp:txXfrm>
        <a:off x="3216209" y="5741604"/>
        <a:ext cx="11994899" cy="1739880"/>
      </dsp:txXfrm>
    </dsp:sp>
    <dsp:sp modelId="{58F2C426-1D75-43FF-A3AB-B0B6D2BA0802}">
      <dsp:nvSpPr>
        <dsp:cNvPr id="0" name=""/>
        <dsp:cNvSpPr/>
      </dsp:nvSpPr>
      <dsp:spPr>
        <a:xfrm>
          <a:off x="173988" y="5915592"/>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2E25F-B481-499C-A374-D9389AF5171B}">
      <dsp:nvSpPr>
        <dsp:cNvPr id="0" name=""/>
        <dsp:cNvSpPr/>
      </dsp:nvSpPr>
      <dsp:spPr>
        <a:xfrm>
          <a:off x="0" y="7655472"/>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 5: </a:t>
          </a:r>
          <a:br>
            <a:rPr lang="en-GB" sz="3500" b="1" u="none" kern="1200" noProof="0" dirty="0"/>
          </a:br>
          <a:r>
            <a:rPr lang="en-GB" sz="3500" b="0" u="none" kern="1200" noProof="0" dirty="0"/>
            <a:t>Grundlegende Fähigkeiten im Personalmanagement und Resilienz für den Bereich der darstellenden Künste</a:t>
          </a:r>
        </a:p>
      </dsp:txBody>
      <dsp:txXfrm>
        <a:off x="3216209" y="7655472"/>
        <a:ext cx="11994899" cy="1739880"/>
      </dsp:txXfrm>
    </dsp:sp>
    <dsp:sp modelId="{E856BD99-8AC7-4F27-AB2D-0D68F88833D1}">
      <dsp:nvSpPr>
        <dsp:cNvPr id="0" name=""/>
        <dsp:cNvSpPr/>
      </dsp:nvSpPr>
      <dsp:spPr>
        <a:xfrm>
          <a:off x="173988" y="7829460"/>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15A76-F20A-4DDC-8613-C0D917A2DDBF}">
      <dsp:nvSpPr>
        <dsp:cNvPr id="0" name=""/>
        <dsp:cNvSpPr/>
      </dsp:nvSpPr>
      <dsp:spPr>
        <a:xfrm>
          <a:off x="1059560" y="0"/>
          <a:ext cx="12008358" cy="7429500"/>
        </a:xfrm>
        <a:prstGeom prst="rightArrow">
          <a:avLst/>
        </a:prstGeom>
        <a:solidFill>
          <a:srgbClr val="EAF1DD"/>
        </a:solidFill>
        <a:ln>
          <a:noFill/>
        </a:ln>
        <a:effectLst/>
      </dsp:spPr>
      <dsp:style>
        <a:lnRef idx="0">
          <a:scrgbClr r="0" g="0" b="0"/>
        </a:lnRef>
        <a:fillRef idx="1">
          <a:scrgbClr r="0" g="0" b="0"/>
        </a:fillRef>
        <a:effectRef idx="0">
          <a:scrgbClr r="0" g="0" b="0"/>
        </a:effectRef>
        <a:fontRef idx="minor"/>
      </dsp:style>
    </dsp:sp>
    <dsp:sp modelId="{C556FA26-6E66-42A5-BCA7-58EBF9619A6F}">
      <dsp:nvSpPr>
        <dsp:cNvPr id="0" name=""/>
        <dsp:cNvSpPr/>
      </dsp:nvSpPr>
      <dsp:spPr>
        <a:xfrm>
          <a:off x="3449" y="2228849"/>
          <a:ext cx="3161782"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t>Module</a:t>
          </a:r>
        </a:p>
        <a:p>
          <a:pPr marL="0" lvl="0" indent="0" algn="ctr" defTabSz="1422400">
            <a:lnSpc>
              <a:spcPct val="90000"/>
            </a:lnSpc>
            <a:spcBef>
              <a:spcPct val="0"/>
            </a:spcBef>
            <a:spcAft>
              <a:spcPct val="35000"/>
            </a:spcAft>
            <a:buNone/>
          </a:pPr>
          <a:r>
            <a:rPr lang="en-GB" sz="2000" kern="1200" noProof="0" dirty="0"/>
            <a:t>5 Schlüsselmodule</a:t>
          </a:r>
        </a:p>
      </dsp:txBody>
      <dsp:txXfrm>
        <a:off x="148520" y="2373920"/>
        <a:ext cx="2871640" cy="2681658"/>
      </dsp:txXfrm>
    </dsp:sp>
    <dsp:sp modelId="{643D8843-5DEE-455E-95E9-B0E05275A6E8}">
      <dsp:nvSpPr>
        <dsp:cNvPr id="0" name=""/>
        <dsp:cNvSpPr/>
      </dsp:nvSpPr>
      <dsp:spPr>
        <a:xfrm>
          <a:off x="3656382" y="2228849"/>
          <a:ext cx="3161782"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solidFill>
                <a:prstClr val="white"/>
              </a:solidFill>
              <a:latin typeface="Aptos" panose="02110004020202020204"/>
              <a:ea typeface="+mn-ea"/>
              <a:cs typeface="+mn-cs"/>
            </a:rPr>
            <a:t>Unterrichtseinheiten</a:t>
          </a:r>
        </a:p>
        <a:p>
          <a:pPr marL="0" lvl="0" algn="ctr" defTabSz="711200">
            <a:lnSpc>
              <a:spcPct val="90000"/>
            </a:lnSpc>
            <a:spcBef>
              <a:spcPct val="0"/>
            </a:spcBef>
            <a:spcAft>
              <a:spcPct val="35000"/>
            </a:spcAft>
            <a:buNone/>
          </a:pPr>
          <a:r>
            <a:rPr lang="en-GB" sz="1800" kern="1200" noProof="0" dirty="0"/>
            <a:t>Jedes Modul umfasst </a:t>
          </a:r>
          <a:br>
            <a:rPr lang="en-GB" sz="1800" kern="1200" noProof="0" dirty="0"/>
          </a:br>
          <a:r>
            <a:rPr lang="en-GB" sz="1800" kern="1200" noProof="0" dirty="0"/>
            <a:t>7 – 8 Lektionen zu bestimmten Themen </a:t>
          </a:r>
        </a:p>
      </dsp:txBody>
      <dsp:txXfrm>
        <a:off x="3801453" y="2373920"/>
        <a:ext cx="2871640" cy="2681658"/>
      </dsp:txXfrm>
    </dsp:sp>
    <dsp:sp modelId="{34589B4E-9DCE-4CEC-9CDB-2CC24CE4655B}">
      <dsp:nvSpPr>
        <dsp:cNvPr id="0" name=""/>
        <dsp:cNvSpPr/>
      </dsp:nvSpPr>
      <dsp:spPr>
        <a:xfrm>
          <a:off x="7309315" y="2228849"/>
          <a:ext cx="3161782"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422400">
            <a:lnSpc>
              <a:spcPct val="90000"/>
            </a:lnSpc>
            <a:spcBef>
              <a:spcPct val="0"/>
            </a:spcBef>
            <a:spcAft>
              <a:spcPct val="35000"/>
            </a:spcAft>
            <a:buNone/>
          </a:pPr>
          <a:r>
            <a:rPr lang="en-GB" sz="2800" b="1" kern="1200" noProof="0" dirty="0">
              <a:solidFill>
                <a:prstClr val="white"/>
              </a:solidFill>
              <a:latin typeface="Aptos" panose="02110004020202020204"/>
              <a:ea typeface="+mn-ea"/>
              <a:cs typeface="+mn-cs"/>
            </a:rPr>
            <a:t>Einheiten</a:t>
          </a:r>
        </a:p>
        <a:p>
          <a:pPr marL="0" lvl="0" algn="ctr" defTabSz="711200">
            <a:lnSpc>
              <a:spcPct val="90000"/>
            </a:lnSpc>
            <a:spcBef>
              <a:spcPct val="0"/>
            </a:spcBef>
            <a:spcAft>
              <a:spcPct val="35000"/>
            </a:spcAft>
            <a:buNone/>
          </a:pPr>
          <a:r>
            <a:rPr lang="en-GB" sz="1400" kern="1200" noProof="0" dirty="0"/>
            <a:t> </a:t>
          </a:r>
          <a:r>
            <a:rPr lang="en-GB" sz="1600" kern="1200" noProof="0" dirty="0"/>
            <a:t>Bausteine der Lektionen, die so organisiert sind, dass sie miteinander verbunden sind und gemeinsam das Thema der Lektion darstellen. </a:t>
          </a:r>
          <a:endParaRPr lang="en-GB" sz="1400" kern="1200" noProof="0" dirty="0"/>
        </a:p>
      </dsp:txBody>
      <dsp:txXfrm>
        <a:off x="7454386" y="2373920"/>
        <a:ext cx="2871640" cy="2681658"/>
      </dsp:txXfrm>
    </dsp:sp>
    <dsp:sp modelId="{0B1735EB-66B4-4B6E-9BBC-5D8A8FA3E00E}">
      <dsp:nvSpPr>
        <dsp:cNvPr id="0" name=""/>
        <dsp:cNvSpPr/>
      </dsp:nvSpPr>
      <dsp:spPr>
        <a:xfrm>
          <a:off x="10962248" y="2228849"/>
          <a:ext cx="3161782"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422400">
            <a:lnSpc>
              <a:spcPct val="90000"/>
            </a:lnSpc>
            <a:spcBef>
              <a:spcPct val="0"/>
            </a:spcBef>
            <a:spcAft>
              <a:spcPct val="35000"/>
            </a:spcAft>
            <a:buNone/>
          </a:pPr>
          <a:r>
            <a:rPr lang="en-GB" sz="2400" b="1" kern="1200" noProof="0" dirty="0">
              <a:solidFill>
                <a:prstClr val="white"/>
              </a:solidFill>
              <a:latin typeface="Aptos" panose="02110004020202020204"/>
              <a:ea typeface="+mn-ea"/>
              <a:cs typeface="+mn-cs"/>
            </a:rPr>
            <a:t>Komponenten</a:t>
          </a:r>
        </a:p>
        <a:p>
          <a:pPr marL="0" lvl="0" algn="ctr" defTabSz="711200">
            <a:lnSpc>
              <a:spcPct val="90000"/>
            </a:lnSpc>
            <a:spcBef>
              <a:spcPct val="0"/>
            </a:spcBef>
            <a:spcAft>
              <a:spcPct val="35000"/>
            </a:spcAft>
            <a:buNone/>
          </a:pPr>
          <a:r>
            <a:rPr lang="en-GB" sz="1400" kern="1200" noProof="0" dirty="0"/>
            <a:t> </a:t>
          </a:r>
          <a:r>
            <a:rPr lang="en-GB" sz="1600" kern="1200" noProof="0" dirty="0"/>
            <a:t>Bausteine von Lektionen, die so organisiert sind, dass sie miteinander verbunden sind und gemeinsam das Thema der Lektion darstellen </a:t>
          </a:r>
        </a:p>
      </dsp:txBody>
      <dsp:txXfrm>
        <a:off x="11107319" y="2373920"/>
        <a:ext cx="2871640" cy="2681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CE285-CB00-444A-944A-AD2935D518D9}">
      <dsp:nvSpPr>
        <dsp:cNvPr id="0" name=""/>
        <dsp:cNvSpPr/>
      </dsp:nvSpPr>
      <dsp:spPr>
        <a:xfrm>
          <a:off x="4364233" y="4669"/>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Einladung  &amp; Partner</a:t>
          </a:r>
        </a:p>
      </dsp:txBody>
      <dsp:txXfrm>
        <a:off x="4552569" y="193005"/>
        <a:ext cx="909370" cy="909370"/>
      </dsp:txXfrm>
    </dsp:sp>
    <dsp:sp modelId="{ACCF682E-5A5A-4A3B-9D2D-9416B771AC67}">
      <dsp:nvSpPr>
        <dsp:cNvPr id="0" name=""/>
        <dsp:cNvSpPr/>
      </dsp:nvSpPr>
      <dsp:spPr>
        <a:xfrm rot="900000">
          <a:off x="5760249" y="67845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5762005" y="751930"/>
        <a:ext cx="240468" cy="260423"/>
      </dsp:txXfrm>
    </dsp:sp>
    <dsp:sp modelId="{9949CB77-4FC3-4C93-B4A5-87DD84FEFAD0}">
      <dsp:nvSpPr>
        <dsp:cNvPr id="0" name=""/>
        <dsp:cNvSpPr/>
      </dsp:nvSpPr>
      <dsp:spPr>
        <a:xfrm>
          <a:off x="6232530" y="505278"/>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Budget &amp;  Zeitplan</a:t>
          </a:r>
        </a:p>
      </dsp:txBody>
      <dsp:txXfrm>
        <a:off x="6420866" y="693614"/>
        <a:ext cx="909370" cy="909370"/>
      </dsp:txXfrm>
    </dsp:sp>
    <dsp:sp modelId="{582D77D1-95D7-4974-B3C6-BCC04F9EFD91}">
      <dsp:nvSpPr>
        <dsp:cNvPr id="0" name=""/>
        <dsp:cNvSpPr/>
      </dsp:nvSpPr>
      <dsp:spPr>
        <a:xfrm rot="2700000">
          <a:off x="7380759" y="160824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7395851" y="1658621"/>
        <a:ext cx="240468" cy="260423"/>
      </dsp:txXfrm>
    </dsp:sp>
    <dsp:sp modelId="{52DDA4F9-FD51-43C7-82CB-B3196A0061B3}">
      <dsp:nvSpPr>
        <dsp:cNvPr id="0" name=""/>
        <dsp:cNvSpPr/>
      </dsp:nvSpPr>
      <dsp:spPr>
        <a:xfrm>
          <a:off x="7600219" y="1872967"/>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Konzept &amp; </a:t>
          </a:r>
          <a:r>
            <a:rPr lang="en-GB" sz="1200" kern="1200" noProof="0" dirty="0">
              <a:solidFill>
                <a:schemeClr val="tx1"/>
              </a:solidFill>
            </a:rPr>
            <a:t>Entwicklung</a:t>
          </a:r>
          <a:endParaRPr lang="en-GB" sz="1600" kern="1200" noProof="0" dirty="0">
            <a:solidFill>
              <a:schemeClr val="tx1"/>
            </a:solidFill>
          </a:endParaRPr>
        </a:p>
      </dsp:txBody>
      <dsp:txXfrm>
        <a:off x="7788555" y="2061303"/>
        <a:ext cx="909370" cy="909370"/>
      </dsp:txXfrm>
    </dsp:sp>
    <dsp:sp modelId="{B02C2384-9A54-4AD0-8DF1-D8C80C459A76}">
      <dsp:nvSpPr>
        <dsp:cNvPr id="0" name=""/>
        <dsp:cNvSpPr/>
      </dsp:nvSpPr>
      <dsp:spPr>
        <a:xfrm rot="4500000">
          <a:off x="8319266" y="3223726"/>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8357458" y="3260761"/>
        <a:ext cx="240468" cy="260423"/>
      </dsp:txXfrm>
    </dsp:sp>
    <dsp:sp modelId="{6862B1D1-34CC-4684-8E4D-D394735D27DF}">
      <dsp:nvSpPr>
        <dsp:cNvPr id="0" name=""/>
        <dsp:cNvSpPr/>
      </dsp:nvSpPr>
      <dsp:spPr>
        <a:xfrm>
          <a:off x="8100828" y="3741265"/>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Endgültiges Modell</a:t>
          </a:r>
        </a:p>
      </dsp:txBody>
      <dsp:txXfrm>
        <a:off x="8289164" y="3929601"/>
        <a:ext cx="909370" cy="909370"/>
      </dsp:txXfrm>
    </dsp:sp>
    <dsp:sp modelId="{0C79727D-A85A-4194-9C8A-927A19B4F459}">
      <dsp:nvSpPr>
        <dsp:cNvPr id="0" name=""/>
        <dsp:cNvSpPr/>
      </dsp:nvSpPr>
      <dsp:spPr>
        <a:xfrm rot="6300000">
          <a:off x="8324299" y="509202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8389164" y="5129059"/>
        <a:ext cx="240468" cy="260423"/>
      </dsp:txXfrm>
    </dsp:sp>
    <dsp:sp modelId="{735AC2E5-47CE-4F1B-A109-F490CD006BA1}">
      <dsp:nvSpPr>
        <dsp:cNvPr id="0" name=""/>
        <dsp:cNvSpPr/>
      </dsp:nvSpPr>
      <dsp:spPr>
        <a:xfrm>
          <a:off x="7600219" y="5609562"/>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solidFill>
                <a:schemeClr val="tx1"/>
              </a:solidFill>
            </a:rPr>
            <a:t>Beschaffung </a:t>
          </a:r>
          <a:r>
            <a:rPr lang="en-GB" sz="1600" kern="1200" noProof="0" dirty="0">
              <a:solidFill>
                <a:schemeClr val="tx1"/>
              </a:solidFill>
            </a:rPr>
            <a:t>&amp; Herstellung</a:t>
          </a:r>
        </a:p>
      </dsp:txBody>
      <dsp:txXfrm>
        <a:off x="7788555" y="5797898"/>
        <a:ext cx="909370" cy="909370"/>
      </dsp:txXfrm>
    </dsp:sp>
    <dsp:sp modelId="{17EBE05B-E361-47F3-B642-2819CBDF3BAD}">
      <dsp:nvSpPr>
        <dsp:cNvPr id="0" name=""/>
        <dsp:cNvSpPr/>
      </dsp:nvSpPr>
      <dsp:spPr>
        <a:xfrm rot="8100000">
          <a:off x="7394508" y="671253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7482473" y="6762906"/>
        <a:ext cx="240468" cy="260423"/>
      </dsp:txXfrm>
    </dsp:sp>
    <dsp:sp modelId="{E0B94CCC-ED16-4435-AF37-6D80586BDF8C}">
      <dsp:nvSpPr>
        <dsp:cNvPr id="0" name=""/>
        <dsp:cNvSpPr/>
      </dsp:nvSpPr>
      <dsp:spPr>
        <a:xfrm>
          <a:off x="6232530" y="6977251"/>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Probe</a:t>
          </a:r>
        </a:p>
      </dsp:txBody>
      <dsp:txXfrm>
        <a:off x="6420866" y="7165587"/>
        <a:ext cx="909370" cy="909370"/>
      </dsp:txXfrm>
    </dsp:sp>
    <dsp:sp modelId="{A70E4166-EED4-4ED1-B707-CB1B86B1C014}">
      <dsp:nvSpPr>
        <dsp:cNvPr id="0" name=""/>
        <dsp:cNvSpPr/>
      </dsp:nvSpPr>
      <dsp:spPr>
        <a:xfrm rot="9900000">
          <a:off x="5779031" y="7651041"/>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5880332" y="7724512"/>
        <a:ext cx="240468" cy="260423"/>
      </dsp:txXfrm>
    </dsp:sp>
    <dsp:sp modelId="{89E13AD7-BB6E-46E3-B3E1-7EC3B5F67F20}">
      <dsp:nvSpPr>
        <dsp:cNvPr id="0" name=""/>
        <dsp:cNvSpPr/>
      </dsp:nvSpPr>
      <dsp:spPr>
        <a:xfrm>
          <a:off x="4364233" y="7477860"/>
          <a:ext cx="1286042" cy="1286042"/>
        </a:xfrm>
        <a:prstGeom prst="ellips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solidFill>
                <a:schemeClr val="tx1"/>
              </a:solidFill>
            </a:rPr>
            <a:t>Die Show</a:t>
          </a:r>
        </a:p>
      </dsp:txBody>
      <dsp:txXfrm>
        <a:off x="4552569" y="7666196"/>
        <a:ext cx="909370" cy="909370"/>
      </dsp:txXfrm>
    </dsp:sp>
    <dsp:sp modelId="{1D98A944-1D98-4E59-B2AD-199BA86509C3}">
      <dsp:nvSpPr>
        <dsp:cNvPr id="0" name=""/>
        <dsp:cNvSpPr/>
      </dsp:nvSpPr>
      <dsp:spPr>
        <a:xfrm rot="11700000">
          <a:off x="3910733" y="765607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4012034" y="7756219"/>
        <a:ext cx="240468" cy="260423"/>
      </dsp:txXfrm>
    </dsp:sp>
    <dsp:sp modelId="{59FF4D52-0D71-4F8F-A782-9AAB0CAB6901}">
      <dsp:nvSpPr>
        <dsp:cNvPr id="0" name=""/>
        <dsp:cNvSpPr/>
      </dsp:nvSpPr>
      <dsp:spPr>
        <a:xfrm>
          <a:off x="2495935" y="6977251"/>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Abbau</a:t>
          </a:r>
        </a:p>
      </dsp:txBody>
      <dsp:txXfrm>
        <a:off x="2684271" y="7165587"/>
        <a:ext cx="909370" cy="909370"/>
      </dsp:txXfrm>
    </dsp:sp>
    <dsp:sp modelId="{35FC00C8-9E68-4545-B479-082BEE844B7B}">
      <dsp:nvSpPr>
        <dsp:cNvPr id="0" name=""/>
        <dsp:cNvSpPr/>
      </dsp:nvSpPr>
      <dsp:spPr>
        <a:xfrm rot="13500000">
          <a:off x="2290224" y="6726283"/>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2378189" y="6849527"/>
        <a:ext cx="240468" cy="260423"/>
      </dsp:txXfrm>
    </dsp:sp>
    <dsp:sp modelId="{B819B13A-5BA8-46B9-BD6B-79E8229710B0}">
      <dsp:nvSpPr>
        <dsp:cNvPr id="0" name=""/>
        <dsp:cNvSpPr/>
      </dsp:nvSpPr>
      <dsp:spPr>
        <a:xfrm>
          <a:off x="1128246" y="5609562"/>
          <a:ext cx="1286042" cy="1286042"/>
        </a:xfrm>
        <a:prstGeom prst="ellipse">
          <a:avLst/>
        </a:prstGeom>
        <a:noFill/>
        <a:ln w="38100" cap="flat" cmpd="sng" algn="ctr">
          <a:solidFill>
            <a:schemeClr val="accent3">
              <a:lumMod val="75000"/>
            </a:schemeClr>
          </a:solidFill>
          <a:prstDash val="dash"/>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Tour?</a:t>
          </a:r>
        </a:p>
      </dsp:txBody>
      <dsp:txXfrm>
        <a:off x="1316582" y="5797898"/>
        <a:ext cx="909370" cy="909370"/>
      </dsp:txXfrm>
    </dsp:sp>
    <dsp:sp modelId="{D655E471-CD6A-4DB6-A52A-3221CF6EBA45}">
      <dsp:nvSpPr>
        <dsp:cNvPr id="0" name=""/>
        <dsp:cNvSpPr/>
      </dsp:nvSpPr>
      <dsp:spPr>
        <a:xfrm rot="15300000">
          <a:off x="1351716" y="5110806"/>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1416581" y="5247387"/>
        <a:ext cx="240468" cy="260423"/>
      </dsp:txXfrm>
    </dsp:sp>
    <dsp:sp modelId="{D2B726C4-491B-4C3B-A95A-AB09BC9C4292}">
      <dsp:nvSpPr>
        <dsp:cNvPr id="0" name=""/>
        <dsp:cNvSpPr/>
      </dsp:nvSpPr>
      <dsp:spPr>
        <a:xfrm>
          <a:off x="627637" y="3741265"/>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Entsorgung</a:t>
          </a:r>
        </a:p>
      </dsp:txBody>
      <dsp:txXfrm>
        <a:off x="815973" y="3929601"/>
        <a:ext cx="909370" cy="909370"/>
      </dsp:txXfrm>
    </dsp:sp>
    <dsp:sp modelId="{7920ABF7-BB9B-4534-8846-F8E569C82C23}">
      <dsp:nvSpPr>
        <dsp:cNvPr id="0" name=""/>
        <dsp:cNvSpPr/>
      </dsp:nvSpPr>
      <dsp:spPr>
        <a:xfrm rot="17100000">
          <a:off x="1346684" y="3242508"/>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1384876" y="3379089"/>
        <a:ext cx="240468" cy="260423"/>
      </dsp:txXfrm>
    </dsp:sp>
    <dsp:sp modelId="{5D7B2ABE-0136-47BF-8788-1C0FA6D47051}">
      <dsp:nvSpPr>
        <dsp:cNvPr id="0" name=""/>
        <dsp:cNvSpPr/>
      </dsp:nvSpPr>
      <dsp:spPr>
        <a:xfrm>
          <a:off x="1128246" y="1872967"/>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Bewertung</a:t>
          </a:r>
        </a:p>
      </dsp:txBody>
      <dsp:txXfrm>
        <a:off x="1316582" y="2061303"/>
        <a:ext cx="909370" cy="909370"/>
      </dsp:txXfrm>
    </dsp:sp>
    <dsp:sp modelId="{1C9E651C-14E4-4AE1-9BDD-8182E060785A}">
      <dsp:nvSpPr>
        <dsp:cNvPr id="0" name=""/>
        <dsp:cNvSpPr/>
      </dsp:nvSpPr>
      <dsp:spPr>
        <a:xfrm rot="18900000">
          <a:off x="2276474" y="162199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2291566" y="1745243"/>
        <a:ext cx="240468" cy="260423"/>
      </dsp:txXfrm>
    </dsp:sp>
    <dsp:sp modelId="{DB2B0EA5-C39F-4188-970F-1F920D028697}">
      <dsp:nvSpPr>
        <dsp:cNvPr id="0" name=""/>
        <dsp:cNvSpPr/>
      </dsp:nvSpPr>
      <dsp:spPr>
        <a:xfrm>
          <a:off x="2495935" y="505278"/>
          <a:ext cx="1286042" cy="1286042"/>
        </a:xfrm>
        <a:prstGeom prst="ellipse">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accent3">
                  <a:lumMod val="75000"/>
                </a:schemeClr>
              </a:solidFill>
            </a:rPr>
            <a:t>WIEDERVERWENDUNG / RECYCLING</a:t>
          </a:r>
        </a:p>
      </dsp:txBody>
      <dsp:txXfrm>
        <a:off x="2684271" y="693614"/>
        <a:ext cx="909370" cy="909370"/>
      </dsp:txXfrm>
    </dsp:sp>
    <dsp:sp modelId="{1DF4AA0E-30E2-4B62-ABD0-9B374E8C9AB7}">
      <dsp:nvSpPr>
        <dsp:cNvPr id="0" name=""/>
        <dsp:cNvSpPr/>
      </dsp:nvSpPr>
      <dsp:spPr>
        <a:xfrm rot="20700000">
          <a:off x="3891951" y="683491"/>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3893707" y="783636"/>
        <a:ext cx="240468" cy="260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D4BB5-595F-448E-BF5F-241065A3A674}">
      <dsp:nvSpPr>
        <dsp:cNvPr id="0" name=""/>
        <dsp:cNvSpPr/>
      </dsp:nvSpPr>
      <dsp:spPr>
        <a:xfrm>
          <a:off x="0" y="116338"/>
          <a:ext cx="6706476" cy="6706476"/>
        </a:xfrm>
        <a:prstGeom prst="ellipse">
          <a:avLst/>
        </a:prstGeom>
        <a:solidFill>
          <a:srgbClr val="56993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9080" tIns="68580" rIns="369080" bIns="68580" numCol="1" spcCol="1270" anchor="ctr" anchorCtr="0">
          <a:noAutofit/>
        </a:bodyPr>
        <a:lstStyle/>
        <a:p>
          <a:pPr marL="0" lvl="0" indent="0" algn="l" defTabSz="2400300">
            <a:lnSpc>
              <a:spcPct val="90000"/>
            </a:lnSpc>
            <a:spcBef>
              <a:spcPct val="0"/>
            </a:spcBef>
            <a:spcAft>
              <a:spcPct val="35000"/>
            </a:spcAft>
            <a:buNone/>
          </a:pPr>
          <a:r>
            <a:rPr lang="en-GB" sz="5400" kern="1200" noProof="0" dirty="0"/>
            <a:t>Positive Psychologie</a:t>
          </a:r>
        </a:p>
        <a:p>
          <a:pPr marL="0" lvl="0" indent="0" algn="l" defTabSz="2400300">
            <a:lnSpc>
              <a:spcPct val="90000"/>
            </a:lnSpc>
            <a:spcBef>
              <a:spcPct val="0"/>
            </a:spcBef>
            <a:spcAft>
              <a:spcPct val="35000"/>
            </a:spcAft>
            <a:buNone/>
          </a:pPr>
          <a:r>
            <a:rPr lang="en-GB" sz="2800" kern="1200" noProof="0" dirty="0"/>
            <a:t>Individuelles Wohlbefinden</a:t>
          </a:r>
          <a:br>
            <a:rPr lang="en-GB" sz="2800" kern="1200" noProof="0" dirty="0"/>
          </a:br>
          <a:r>
            <a:rPr lang="en-GB" sz="2800" kern="1200" noProof="0" dirty="0" err="1"/>
            <a:t>Positive </a:t>
          </a:r>
          <a:r>
            <a:rPr lang="en-GB" sz="2800" kern="1200" noProof="0" dirty="0"/>
            <a:t>Emotionen</a:t>
          </a:r>
          <a:br>
            <a:rPr lang="en-GB" sz="2800" kern="1200" noProof="0" dirty="0"/>
          </a:br>
          <a:r>
            <a:rPr lang="en-GB" sz="2800" kern="1200" noProof="0" dirty="0"/>
            <a:t>Sinn</a:t>
          </a:r>
          <a:br>
            <a:rPr lang="en-GB" sz="2800" kern="1200" noProof="0" dirty="0"/>
          </a:br>
          <a:r>
            <a:rPr lang="en-GB" sz="2800" kern="1200" noProof="0" dirty="0"/>
            <a:t>Stärken und Fähigkeiten</a:t>
          </a:r>
          <a:br>
            <a:rPr lang="en-GB" sz="2800" kern="1200" noProof="0" dirty="0"/>
          </a:br>
          <a:r>
            <a:rPr lang="en-GB" sz="2800" kern="1200" noProof="0" dirty="0"/>
            <a:t>Beziehungen</a:t>
          </a:r>
          <a:br>
            <a:rPr lang="en-GB" sz="6500" kern="1200" noProof="0" dirty="0"/>
          </a:br>
          <a:endParaRPr lang="en-GB" sz="6500" kern="1200" noProof="0" dirty="0"/>
        </a:p>
      </dsp:txBody>
      <dsp:txXfrm>
        <a:off x="982141" y="1098479"/>
        <a:ext cx="4742194" cy="4742194"/>
      </dsp:txXfrm>
    </dsp:sp>
    <dsp:sp modelId="{A7E3FC26-A9D2-45D8-9FE5-98D7387F7413}">
      <dsp:nvSpPr>
        <dsp:cNvPr id="0" name=""/>
        <dsp:cNvSpPr/>
      </dsp:nvSpPr>
      <dsp:spPr>
        <a:xfrm>
          <a:off x="5374626" y="69929"/>
          <a:ext cx="6706476" cy="6706476"/>
        </a:xfrm>
        <a:prstGeom prst="ellipse">
          <a:avLst/>
        </a:prstGeom>
        <a:solidFill>
          <a:srgbClr val="56993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9080" tIns="68580" rIns="369080" bIns="68580" numCol="1" spcCol="1270" anchor="ctr" anchorCtr="0">
          <a:noAutofit/>
        </a:bodyPr>
        <a:lstStyle/>
        <a:p>
          <a:pPr marL="0" lvl="0" indent="0" algn="l" defTabSz="2400300">
            <a:lnSpc>
              <a:spcPct val="90000"/>
            </a:lnSpc>
            <a:spcBef>
              <a:spcPct val="0"/>
            </a:spcBef>
            <a:spcAft>
              <a:spcPct val="35000"/>
            </a:spcAft>
            <a:buNone/>
          </a:pPr>
          <a:r>
            <a:rPr lang="en-GB" sz="5400" kern="1200" noProof="0" dirty="0"/>
            <a:t>Nachhaltigkeit</a:t>
          </a:r>
          <a:br>
            <a:rPr lang="en-GB" sz="6400" kern="1200" noProof="0" dirty="0"/>
          </a:br>
          <a:r>
            <a:rPr lang="en-GB" sz="2800" kern="1200" noProof="0" dirty="0"/>
            <a:t>Systemisches Wohlbefinden:</a:t>
          </a:r>
          <a:br>
            <a:rPr lang="en-GB" sz="2800" kern="1200" noProof="0" dirty="0"/>
          </a:br>
          <a:endParaRPr lang="en-GB" sz="2800" kern="1200" noProof="0" dirty="0"/>
        </a:p>
        <a:p>
          <a:pPr marL="0" lvl="0" indent="0" algn="l" defTabSz="2400300">
            <a:lnSpc>
              <a:spcPct val="90000"/>
            </a:lnSpc>
            <a:spcBef>
              <a:spcPct val="0"/>
            </a:spcBef>
            <a:spcAft>
              <a:spcPct val="35000"/>
            </a:spcAft>
            <a:buNone/>
          </a:pPr>
          <a:r>
            <a:rPr lang="en-GB" sz="2800" kern="1200" noProof="0" dirty="0"/>
            <a:t>Generationenübergreifend</a:t>
          </a:r>
          <a:br>
            <a:rPr lang="en-GB" sz="2800" kern="1200" noProof="0" dirty="0"/>
          </a:br>
          <a:r>
            <a:rPr lang="en-GB" sz="2800" kern="1200" noProof="0" dirty="0"/>
            <a:t>Gesellschaft</a:t>
          </a:r>
          <a:br>
            <a:rPr lang="en-GB" sz="2800" kern="1200" noProof="0" dirty="0"/>
          </a:br>
          <a:r>
            <a:rPr lang="en-GB" sz="2800" kern="1200" noProof="0" dirty="0"/>
            <a:t>Biosphäre</a:t>
          </a:r>
        </a:p>
      </dsp:txBody>
      <dsp:txXfrm>
        <a:off x="6356767" y="1052070"/>
        <a:ext cx="4742194" cy="474219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49D27-5711-4B03-9F48-8B6BA56A95CB}" type="datetimeFigureOut">
              <a:rPr lang="el-GR" smtClean="0"/>
              <a:t>31/1/2026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Zweite Ebene</a:t>
            </a:r>
          </a:p>
          <a:p>
            <a:pPr lvl="2"/>
            <a:r>
              <a:rPr lang="el-GR"/>
              <a:t>Dritte Ebene</a:t>
            </a:r>
          </a:p>
          <a:p>
            <a:pPr lvl="3"/>
            <a:r>
              <a:rPr lang="el-GR"/>
              <a:t>Vierte Ebene</a:t>
            </a:r>
          </a:p>
          <a:p>
            <a:pPr lvl="4"/>
            <a:r>
              <a:rPr lang="el-GR"/>
              <a:t>Fünfte Ebene</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4D5D8-74C3-4A38-835E-EC8AAD529D29}" type="slidenum">
              <a:rPr lang="el-GR" smtClean="0"/>
              <a:t>‹Nr.›</a:t>
            </a:fld>
            <a:endParaRPr lang="el-GR"/>
          </a:p>
        </p:txBody>
      </p:sp>
    </p:spTree>
    <p:extLst>
      <p:ext uri="{BB962C8B-B14F-4D97-AF65-F5344CB8AC3E}">
        <p14:creationId xmlns:p14="http://schemas.microsoft.com/office/powerpoint/2010/main" val="4255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1</a:t>
            </a:fld>
            <a:endParaRPr lang="el-GR"/>
          </a:p>
        </p:txBody>
      </p:sp>
    </p:spTree>
    <p:extLst>
      <p:ext uri="{BB962C8B-B14F-4D97-AF65-F5344CB8AC3E}">
        <p14:creationId xmlns:p14="http://schemas.microsoft.com/office/powerpoint/2010/main" val="2300212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FFE43-C96C-3A20-E3BE-8DDFC92FC9C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D53E72F-B350-42DE-C3DC-5430300AC0C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37EF39D-BD8D-F785-D312-060D9FEE9ADA}"/>
              </a:ext>
            </a:extLst>
          </p:cNvPr>
          <p:cNvSpPr>
            <a:spLocks noGrp="1"/>
          </p:cNvSpPr>
          <p:nvPr>
            <p:ph type="body" idx="1"/>
          </p:nvPr>
        </p:nvSpPr>
        <p:spPr/>
        <p:txBody>
          <a:bodyPr/>
          <a:lstStyle/>
          <a:p>
            <a:r>
              <a:rPr lang="en-GB" sz="1100" noProof="0">
                <a:latin typeface="Calibri" panose="020F0502020204030204" pitchFamily="34" charset="0"/>
                <a:ea typeface="Calibri" panose="020F0502020204030204" pitchFamily="34" charset="0"/>
                <a:cs typeface="Calibri" panose="020F0502020204030204" pitchFamily="34" charset="0"/>
              </a:rPr>
              <a:t>Ein VOOC (Vocational Open Online Course) ist ein flexibles, leicht zugängliches Online-Lernprogramm, das speziell für Lernende und Fachkräfte in der beruflichen Aus- und Weiterbildung (VET) sowie im Hochschulbereich (HE) entwickelt wurde. VOOCs basieren auf dem umfassenderen Konzept der Massive Open Online Courses (MOOCs) und konzentrieren sich gezielt auf die Vermittlung von Schlüsselqualifikationen und Kompetenzen, die auf dem Arbeitsmarkt gefragt sind, insbesondere in praktischen und technischen Bereichen.</a:t>
            </a:r>
            <a:endParaRPr lang="en-GB" noProof="0"/>
          </a:p>
        </p:txBody>
      </p:sp>
      <p:sp>
        <p:nvSpPr>
          <p:cNvPr id="4" name="Θέση αριθμού διαφάνειας 3">
            <a:extLst>
              <a:ext uri="{FF2B5EF4-FFF2-40B4-BE49-F238E27FC236}">
                <a16:creationId xmlns:a16="http://schemas.microsoft.com/office/drawing/2014/main" id="{1B5AB35A-0E17-5005-921B-05BB5D3D5F65}"/>
              </a:ext>
            </a:extLst>
          </p:cNvPr>
          <p:cNvSpPr>
            <a:spLocks noGrp="1"/>
          </p:cNvSpPr>
          <p:nvPr>
            <p:ph type="sldNum" sz="quarter" idx="5"/>
          </p:nvPr>
        </p:nvSpPr>
        <p:spPr/>
        <p:txBody>
          <a:bodyPr/>
          <a:lstStyle/>
          <a:p>
            <a:fld id="{D274D5D8-74C3-4A38-835E-EC8AAD529D29}" type="slidenum">
              <a:rPr lang="el-GR" smtClean="0"/>
              <a:t>10</a:t>
            </a:fld>
            <a:endParaRPr lang="el-GR"/>
          </a:p>
        </p:txBody>
      </p:sp>
    </p:spTree>
    <p:extLst>
      <p:ext uri="{BB962C8B-B14F-4D97-AF65-F5344CB8AC3E}">
        <p14:creationId xmlns:p14="http://schemas.microsoft.com/office/powerpoint/2010/main" val="39366699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0E71-186D-61A8-7F73-B4734EE00CD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2391A82-65BB-61B1-5D3F-F55D894DEA4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F878C4F-302B-A556-1289-8563A548DBD4}"/>
              </a:ext>
            </a:extLst>
          </p:cNvPr>
          <p:cNvSpPr>
            <a:spLocks noGrp="1"/>
          </p:cNvSpPr>
          <p:nvPr>
            <p:ph type="body" idx="1"/>
          </p:nvPr>
        </p:nvSpPr>
        <p:spPr/>
        <p:txBody>
          <a:bodyPr/>
          <a:lstStyle/>
          <a:p>
            <a:r>
              <a:rPr lang="en-US" sz="1100"/>
              <a:t>Strategisches Marketing ist nicht nur etwas für große Institutionen, sondern eine Denkweise und ein Instrumentarium, das für alle Rollen und Größenordnungen relevant ist. Für Freiberufler sind Personal Branding und klare Präsentationen entscheidend. Für </a:t>
            </a:r>
            <a:r>
              <a:rPr lang="en-US" sz="1100" err="1"/>
              <a:t>Organisationen </a:t>
            </a:r>
            <a:r>
              <a:rPr lang="en-US" sz="1100"/>
              <a:t>schafft die Ausrichtung der Öffentlichkeitsarbeit auf die Mission Vertrauen und langfristige Wirkung. Strategische Entscheidungen sollten sowohl die Bedürfnisse des Publikums als auch die Grundwerte widerspiegeln.</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54F061EE-1D44-D933-30A0-3A5A79D59411}"/>
              </a:ext>
            </a:extLst>
          </p:cNvPr>
          <p:cNvSpPr>
            <a:spLocks noGrp="1"/>
          </p:cNvSpPr>
          <p:nvPr>
            <p:ph type="sldNum" sz="quarter" idx="5"/>
          </p:nvPr>
        </p:nvSpPr>
        <p:spPr/>
        <p:txBody>
          <a:bodyPr/>
          <a:lstStyle/>
          <a:p>
            <a:fld id="{D274D5D8-74C3-4A38-835E-EC8AAD529D29}" type="slidenum">
              <a:rPr lang="el-GR" smtClean="0"/>
              <a:t>100</a:t>
            </a:fld>
            <a:endParaRPr lang="el-GR"/>
          </a:p>
        </p:txBody>
      </p:sp>
    </p:spTree>
    <p:extLst>
      <p:ext uri="{BB962C8B-B14F-4D97-AF65-F5344CB8AC3E}">
        <p14:creationId xmlns:p14="http://schemas.microsoft.com/office/powerpoint/2010/main" val="25647050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98A3B-44EA-156B-1BB1-2016440082F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A927040-9961-68F9-C0E6-498FDF2CA21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F8E8467-33EE-8726-BBF3-D3046BFC0B38}"/>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Branding besteht nicht nur aus Logos und </a:t>
            </a:r>
            <a:r>
              <a:rPr lang="en-US" sz="1100" err="1">
                <a:latin typeface="Calibri" panose="020F0502020204030204" pitchFamily="34" charset="0"/>
                <a:ea typeface="Calibri" panose="020F0502020204030204" pitchFamily="34" charset="0"/>
                <a:cs typeface="Calibri" panose="020F0502020204030204" pitchFamily="34" charset="0"/>
              </a:rPr>
              <a:t>Farben</a:t>
            </a:r>
            <a:r>
              <a:rPr lang="en-US" sz="1100">
                <a:latin typeface="Calibri" panose="020F0502020204030204" pitchFamily="34" charset="0"/>
                <a:ea typeface="Calibri" panose="020F0502020204030204" pitchFamily="34" charset="0"/>
                <a:cs typeface="Calibri" panose="020F0502020204030204" pitchFamily="34" charset="0"/>
              </a:rPr>
              <a:t>. Es geht darum, wie das Publikum eine Erfahrung empfindet. Ermutigen Sie die Lernenden, darüber nachzudenken, was ihre Marke durch Tonfall, Bildsprache und </a:t>
            </a:r>
            <a:r>
              <a:rPr lang="en-US" sz="1100" err="1">
                <a:latin typeface="Calibri" panose="020F0502020204030204" pitchFamily="34" charset="0"/>
                <a:ea typeface="Calibri" panose="020F0502020204030204" pitchFamily="34" charset="0"/>
                <a:cs typeface="Calibri" panose="020F0502020204030204" pitchFamily="34" charset="0"/>
              </a:rPr>
              <a:t>Verhalten</a:t>
            </a:r>
            <a:r>
              <a:rPr lang="en-US" sz="1100">
                <a:latin typeface="Calibri" panose="020F0502020204030204" pitchFamily="34" charset="0"/>
                <a:ea typeface="Calibri" panose="020F0502020204030204" pitchFamily="34" charset="0"/>
                <a:cs typeface="Calibri" panose="020F0502020204030204" pitchFamily="34" charset="0"/>
              </a:rPr>
              <a:t> vermittelt. Ob jemand ein Plakat entwirft oder Gäste an einem Veranstaltungsort begrüßt – er prägt die Wahrnehmung der Marke. Branding verbindet Emotionen, Identität und Konsistenz.</a:t>
            </a:r>
          </a:p>
        </p:txBody>
      </p:sp>
      <p:sp>
        <p:nvSpPr>
          <p:cNvPr id="4" name="Θέση αριθμού διαφάνειας 3">
            <a:extLst>
              <a:ext uri="{FF2B5EF4-FFF2-40B4-BE49-F238E27FC236}">
                <a16:creationId xmlns:a16="http://schemas.microsoft.com/office/drawing/2014/main" id="{B3458156-1940-3FEC-5DF5-EA75E994474E}"/>
              </a:ext>
            </a:extLst>
          </p:cNvPr>
          <p:cNvSpPr>
            <a:spLocks noGrp="1"/>
          </p:cNvSpPr>
          <p:nvPr>
            <p:ph type="sldNum" sz="quarter" idx="5"/>
          </p:nvPr>
        </p:nvSpPr>
        <p:spPr/>
        <p:txBody>
          <a:bodyPr/>
          <a:lstStyle/>
          <a:p>
            <a:fld id="{D274D5D8-74C3-4A38-835E-EC8AAD529D29}" type="slidenum">
              <a:rPr lang="el-GR" smtClean="0"/>
              <a:t>101</a:t>
            </a:fld>
            <a:endParaRPr lang="el-GR"/>
          </a:p>
        </p:txBody>
      </p:sp>
    </p:spTree>
    <p:extLst>
      <p:ext uri="{BB962C8B-B14F-4D97-AF65-F5344CB8AC3E}">
        <p14:creationId xmlns:p14="http://schemas.microsoft.com/office/powerpoint/2010/main" val="6204965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8582-8F2E-D505-5864-A1CC3F9D4CA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EACE326-CF1D-D8B4-D722-AD64B3FC50B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7D85BA5-6EE2-59D1-51A2-53FAF875126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Das Engagement des Publikums geht über die bloße Anwesenheit hinaus. Helfen Sie den Lernenden dabei, darüber nachzudenken, wie ihre Rollen, ihre Kuration, ihre Gastfreundschaft oder sogar ihre Warteschlangensysteme dazu beitragen, dass sich das Publikum willkommen und verbunden fühlt.</a:t>
            </a:r>
          </a:p>
        </p:txBody>
      </p:sp>
      <p:sp>
        <p:nvSpPr>
          <p:cNvPr id="4" name="Θέση αριθμού διαφάνειας 3">
            <a:extLst>
              <a:ext uri="{FF2B5EF4-FFF2-40B4-BE49-F238E27FC236}">
                <a16:creationId xmlns:a16="http://schemas.microsoft.com/office/drawing/2014/main" id="{B1E839BF-1961-1971-3DB3-1A31EC2745B2}"/>
              </a:ext>
            </a:extLst>
          </p:cNvPr>
          <p:cNvSpPr>
            <a:spLocks noGrp="1"/>
          </p:cNvSpPr>
          <p:nvPr>
            <p:ph type="sldNum" sz="quarter" idx="5"/>
          </p:nvPr>
        </p:nvSpPr>
        <p:spPr/>
        <p:txBody>
          <a:bodyPr/>
          <a:lstStyle/>
          <a:p>
            <a:fld id="{D274D5D8-74C3-4A38-835E-EC8AAD529D29}" type="slidenum">
              <a:rPr lang="el-GR" smtClean="0"/>
              <a:t>102</a:t>
            </a:fld>
            <a:endParaRPr lang="el-GR"/>
          </a:p>
        </p:txBody>
      </p:sp>
    </p:spTree>
    <p:extLst>
      <p:ext uri="{BB962C8B-B14F-4D97-AF65-F5344CB8AC3E}">
        <p14:creationId xmlns:p14="http://schemas.microsoft.com/office/powerpoint/2010/main" val="9413541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103</a:t>
            </a:fld>
            <a:endParaRPr lang="el-GR"/>
          </a:p>
        </p:txBody>
      </p:sp>
    </p:spTree>
    <p:extLst>
      <p:ext uri="{BB962C8B-B14F-4D97-AF65-F5344CB8AC3E}">
        <p14:creationId xmlns:p14="http://schemas.microsoft.com/office/powerpoint/2010/main" val="28019115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FB49-5C2A-6E1F-5256-52CA29954BF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6EE3933-C393-AE51-F9F6-92F14119136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98CBE30-90AE-C461-CD4D-B164553A9B03}"/>
              </a:ext>
            </a:extLst>
          </p:cNvPr>
          <p:cNvSpPr>
            <a:spLocks noGrp="1"/>
          </p:cNvSpPr>
          <p:nvPr>
            <p:ph type="body" idx="1"/>
          </p:nvPr>
        </p:nvSpPr>
        <p:spPr/>
        <p:txBody>
          <a:bodyPr/>
          <a:lstStyle/>
          <a:p>
            <a:r>
              <a:rPr lang="en-US" sz="1100"/>
              <a:t>Marketing und Engagement sind funktionsübergreifend. Wenn sich alle, von Künstlern bis hin zu Technikern, für die Beziehung zum Publikum verantwortlich fühlen, wird die Arbeit kohärenter, authentischer und wirkungsvoller.</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788791A-E7D4-6E90-CC21-CE74820E8979}"/>
              </a:ext>
            </a:extLst>
          </p:cNvPr>
          <p:cNvSpPr>
            <a:spLocks noGrp="1"/>
          </p:cNvSpPr>
          <p:nvPr>
            <p:ph type="sldNum" sz="quarter" idx="5"/>
          </p:nvPr>
        </p:nvSpPr>
        <p:spPr/>
        <p:txBody>
          <a:bodyPr/>
          <a:lstStyle/>
          <a:p>
            <a:fld id="{D274D5D8-74C3-4A38-835E-EC8AAD529D29}" type="slidenum">
              <a:rPr lang="el-GR" smtClean="0"/>
              <a:t>104</a:t>
            </a:fld>
            <a:endParaRPr lang="el-GR"/>
          </a:p>
        </p:txBody>
      </p:sp>
    </p:spTree>
    <p:extLst>
      <p:ext uri="{BB962C8B-B14F-4D97-AF65-F5344CB8AC3E}">
        <p14:creationId xmlns:p14="http://schemas.microsoft.com/office/powerpoint/2010/main" val="28846644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1B334-3019-8B18-B12A-889203B3048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9E678A1-8C91-332B-7F5A-E3097CA9210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ED67F25-3FF5-57B2-D647-555ABDD58C8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Nutzen Sie diesen Moment, um das Gelernte aus Kapitel 4 zu festigen.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BE52FE1-0A26-5AB3-31DA-A2631C5FC646}"/>
              </a:ext>
            </a:extLst>
          </p:cNvPr>
          <p:cNvSpPr>
            <a:spLocks noGrp="1"/>
          </p:cNvSpPr>
          <p:nvPr>
            <p:ph type="sldNum" sz="quarter" idx="5"/>
          </p:nvPr>
        </p:nvSpPr>
        <p:spPr/>
        <p:txBody>
          <a:bodyPr/>
          <a:lstStyle/>
          <a:p>
            <a:fld id="{D274D5D8-74C3-4A38-835E-EC8AAD529D29}" type="slidenum">
              <a:rPr lang="el-GR" smtClean="0"/>
              <a:t>105</a:t>
            </a:fld>
            <a:endParaRPr lang="el-GR"/>
          </a:p>
        </p:txBody>
      </p:sp>
    </p:spTree>
    <p:extLst>
      <p:ext uri="{BB962C8B-B14F-4D97-AF65-F5344CB8AC3E}">
        <p14:creationId xmlns:p14="http://schemas.microsoft.com/office/powerpoint/2010/main" val="24215582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EFD16-9B1A-82B4-EA52-1A0EBAE9731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70DAB0A-186E-3BDC-D931-AE93BCBBFDA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1CFF551-C94A-81B6-2B10-7784C9D15598}"/>
              </a:ext>
            </a:extLst>
          </p:cNvPr>
          <p:cNvSpPr>
            <a:spLocks noGrp="1"/>
          </p:cNvSpPr>
          <p:nvPr>
            <p:ph type="body" idx="1"/>
          </p:nvPr>
        </p:nvSpPr>
        <p:spPr/>
        <p:txBody>
          <a:bodyPr/>
          <a:lstStyle/>
          <a:p>
            <a:r>
              <a:rPr lang="en-US" sz="1100"/>
              <a:t>Reflektieren Sie den gesamten Lernprozess!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3486D45-3E74-4254-6133-ED90F773DB15}"/>
              </a:ext>
            </a:extLst>
          </p:cNvPr>
          <p:cNvSpPr>
            <a:spLocks noGrp="1"/>
          </p:cNvSpPr>
          <p:nvPr>
            <p:ph type="sldNum" sz="quarter" idx="5"/>
          </p:nvPr>
        </p:nvSpPr>
        <p:spPr/>
        <p:txBody>
          <a:bodyPr/>
          <a:lstStyle/>
          <a:p>
            <a:fld id="{D274D5D8-74C3-4A38-835E-EC8AAD529D29}" type="slidenum">
              <a:rPr lang="el-GR" smtClean="0"/>
              <a:t>106</a:t>
            </a:fld>
            <a:endParaRPr lang="el-GR"/>
          </a:p>
        </p:txBody>
      </p:sp>
    </p:spTree>
    <p:extLst>
      <p:ext uri="{BB962C8B-B14F-4D97-AF65-F5344CB8AC3E}">
        <p14:creationId xmlns:p14="http://schemas.microsoft.com/office/powerpoint/2010/main" val="23424013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107</a:t>
            </a:fld>
            <a:endParaRPr lang="el-GR"/>
          </a:p>
        </p:txBody>
      </p:sp>
    </p:spTree>
    <p:extLst>
      <p:ext uri="{BB962C8B-B14F-4D97-AF65-F5344CB8AC3E}">
        <p14:creationId xmlns:p14="http://schemas.microsoft.com/office/powerpoint/2010/main" val="261496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6C97-0C9A-3094-2279-84180F7945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B07997-AD90-A0C3-7272-6127652AFED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1A23ED-89AD-8051-FF9F-FD6FD4B2F6F1}"/>
              </a:ext>
            </a:extLst>
          </p:cNvPr>
          <p:cNvSpPr>
            <a:spLocks noGrp="1"/>
          </p:cNvSpPr>
          <p:nvPr>
            <p:ph type="body" idx="1"/>
          </p:nvPr>
        </p:nvSpPr>
        <p:spPr/>
        <p:txBody>
          <a:bodyPr/>
          <a:lstStyle/>
          <a:p>
            <a:r>
              <a:rPr lang="en-US" dirty="0"/>
              <a:t>Das INSPIRE-Online</a:t>
            </a:r>
            <a:r>
              <a:rPr lang="en-US" dirty="0" err="1"/>
              <a:t>-Schulungsprogramm </a:t>
            </a:r>
            <a:r>
              <a:rPr lang="en-US" dirty="0"/>
              <a:t>ist ein </a:t>
            </a:r>
            <a:r>
              <a:rPr lang="en-US" b="1" dirty="0"/>
              <a:t>berufsbezogener offener Online-Kurs </a:t>
            </a:r>
            <a:r>
              <a:rPr lang="en-US" dirty="0"/>
              <a:t>(VOOC). </a:t>
            </a:r>
          </a:p>
          <a:p>
            <a:r>
              <a:rPr lang="en-US" dirty="0"/>
              <a:t>Es ist auf den Bereich der darstellenden Künste zugeschnitten und konzentriert sich auf Nachhaltigkeit, Digitalisierung, Unternehmertum und Resilienz. </a:t>
            </a:r>
          </a:p>
          <a:p>
            <a:endParaRPr lang="en-US" dirty="0"/>
          </a:p>
          <a:p>
            <a:r>
              <a:rPr lang="en-US" dirty="0"/>
              <a:t>Es unterstützt </a:t>
            </a:r>
            <a:r>
              <a:rPr lang="en-US" b="1" dirty="0"/>
              <a:t>Zertifizierungen und Mikro-Zertifikate, die </a:t>
            </a:r>
            <a:r>
              <a:rPr lang="en-US" dirty="0"/>
              <a:t>mit den EU-Rahmenwerken abgestimmt sind.</a:t>
            </a:r>
          </a:p>
          <a:p>
            <a:endParaRPr lang="en-US" dirty="0"/>
          </a:p>
          <a:p>
            <a:r>
              <a:rPr lang="en-US" dirty="0"/>
              <a:t>Es besteht aus </a:t>
            </a:r>
            <a:r>
              <a:rPr lang="en-US" b="1" dirty="0"/>
              <a:t>fünf Modulen </a:t>
            </a:r>
            <a:r>
              <a:rPr lang="en-US" dirty="0"/>
              <a:t>mit den folgenden Themen: </a:t>
            </a:r>
          </a:p>
          <a:p>
            <a:endParaRPr lang="de-AT" dirty="0"/>
          </a:p>
        </p:txBody>
      </p:sp>
      <p:sp>
        <p:nvSpPr>
          <p:cNvPr id="4" name="Foliennummernplatzhalter 3">
            <a:extLst>
              <a:ext uri="{FF2B5EF4-FFF2-40B4-BE49-F238E27FC236}">
                <a16:creationId xmlns:a16="http://schemas.microsoft.com/office/drawing/2014/main" id="{9138EC13-39CD-DF4C-C144-D99B6267FEF5}"/>
              </a:ext>
            </a:extLst>
          </p:cNvPr>
          <p:cNvSpPr>
            <a:spLocks noGrp="1"/>
          </p:cNvSpPr>
          <p:nvPr>
            <p:ph type="sldNum" sz="quarter" idx="5"/>
          </p:nvPr>
        </p:nvSpPr>
        <p:spPr/>
        <p:txBody>
          <a:bodyPr/>
          <a:lstStyle/>
          <a:p>
            <a:fld id="{D274D5D8-74C3-4A38-835E-EC8AAD529D29}" type="slidenum">
              <a:rPr lang="el-GR" smtClean="0"/>
              <a:t>11</a:t>
            </a:fld>
            <a:endParaRPr lang="el-GR"/>
          </a:p>
        </p:txBody>
      </p:sp>
    </p:spTree>
    <p:extLst>
      <p:ext uri="{BB962C8B-B14F-4D97-AF65-F5344CB8AC3E}">
        <p14:creationId xmlns:p14="http://schemas.microsoft.com/office/powerpoint/2010/main" val="408486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100" b="0" dirty="0">
                <a:latin typeface="Calibri" panose="020F0502020204030204" pitchFamily="34" charset="0"/>
                <a:ea typeface="Calibri" panose="020F0502020204030204" pitchFamily="34" charset="0"/>
                <a:cs typeface="Calibri" panose="020F0502020204030204" pitchFamily="34" charset="0"/>
              </a:rPr>
              <a:t>Dies </a:t>
            </a:r>
            <a:r>
              <a:rPr lang="de-AT" sz="1100" b="0" dirty="0" err="1">
                <a:latin typeface="Calibri" panose="020F0502020204030204" pitchFamily="34" charset="0"/>
                <a:ea typeface="Calibri" panose="020F0502020204030204" pitchFamily="34" charset="0"/>
                <a:cs typeface="Calibri" panose="020F0502020204030204" pitchFamily="34" charset="0"/>
              </a:rPr>
              <a:t>sind die fünf </a:t>
            </a:r>
            <a:r>
              <a:rPr lang="de-AT" sz="1100" b="0" dirty="0">
                <a:latin typeface="Calibri" panose="020F0502020204030204" pitchFamily="34" charset="0"/>
                <a:ea typeface="Calibri" panose="020F0502020204030204" pitchFamily="34" charset="0"/>
                <a:cs typeface="Calibri" panose="020F0502020204030204" pitchFamily="34" charset="0"/>
              </a:rPr>
              <a:t>Module </a:t>
            </a:r>
            <a:r>
              <a:rPr lang="de-AT" sz="1100" b="0" dirty="0" err="1">
                <a:latin typeface="Calibri" panose="020F0502020204030204" pitchFamily="34" charset="0"/>
                <a:ea typeface="Calibri" panose="020F0502020204030204" pitchFamily="34" charset="0"/>
                <a:cs typeface="Calibri" panose="020F0502020204030204" pitchFamily="34" charset="0"/>
              </a:rPr>
              <a:t>des </a:t>
            </a:r>
            <a:r>
              <a:rPr lang="de-AT" sz="1100" b="0" dirty="0">
                <a:latin typeface="Calibri" panose="020F0502020204030204" pitchFamily="34" charset="0"/>
                <a:ea typeface="Calibri" panose="020F0502020204030204" pitchFamily="34" charset="0"/>
                <a:cs typeface="Calibri" panose="020F0502020204030204" pitchFamily="34" charset="0"/>
              </a:rPr>
              <a:t>INSPIRE-Online-Schulungsprogramms: </a:t>
            </a:r>
          </a:p>
          <a:p>
            <a:pPr lvl="0"/>
            <a:endParaRPr lang="en-GB"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 1: Nachhaltigkeit im Bereich der darstellenden Künste </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 2: Schaffung nachhaltiger Produktionen und Betrieb nachhaltiger Veranstaltungsorte für darstellende Künste</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 3: Digitalisierung des Bereichs der darstellenden Künste</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 4: Grundlegende unternehmerische Fähigkeiten für den Bereich der darstellenden Künste </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 5: Grundlegende Fähigkeiten im Personalmanagement und Resilienz für den Bereich der darstellenden Künste</a:t>
            </a:r>
            <a:endParaRPr lang="de-AT" sz="1100" b="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Jedes Modul umfasst</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25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Stunden Kernunterricht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bietet</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10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Stunden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optionalen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Zusatzunterricht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Form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von projektbezogenen Aktivitäten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 zusätzlichen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Lese-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Lernmaterialien</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gesamte Kurs umfasst</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185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Stunden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wird mit</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5 ECTS-Punkten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bewertet</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de-AT" sz="1100" b="0" i="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B4634F03-915F-446A-BCF8-36FEA9111F26}" type="slidenum">
              <a:rPr lang="de-AT" smtClean="0"/>
              <a:t>12</a:t>
            </a:fld>
            <a:endParaRPr lang="de-AT"/>
          </a:p>
        </p:txBody>
      </p:sp>
    </p:spTree>
    <p:extLst>
      <p:ext uri="{BB962C8B-B14F-4D97-AF65-F5344CB8AC3E}">
        <p14:creationId xmlns:p14="http://schemas.microsoft.com/office/powerpoint/2010/main" val="204804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B64F1-6D0A-EADD-B800-BCD9D244C54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F582AE-3F3B-9085-CFA9-91FFF6E0E3D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AF2D36D-8ED2-B145-98D3-A0992610B1E6}"/>
              </a:ext>
            </a:extLst>
          </p:cNvPr>
          <p:cNvSpPr>
            <a:spLocks noGrp="1"/>
          </p:cNvSpPr>
          <p:nvPr>
            <p:ph type="body" idx="1"/>
          </p:nvPr>
        </p:nvSpPr>
        <p:spPr/>
        <p:txBody>
          <a:bodyPr/>
          <a:lstStyle/>
          <a:p>
            <a:r>
              <a:rPr lang="en-US" dirty="0"/>
              <a:t>Jedes Modul, das wir gerade vorgestellt haben, ist wie ein Minikurs, der aus</a:t>
            </a:r>
            <a:r>
              <a:rPr lang="en-US" b="1" dirty="0"/>
              <a:t> 6 bis 7 Lektionen </a:t>
            </a:r>
            <a:r>
              <a:rPr lang="en-US" dirty="0"/>
              <a:t>besteht</a:t>
            </a:r>
            <a:r>
              <a:rPr lang="en-US" b="1" dirty="0"/>
              <a:t>.</a:t>
            </a:r>
          </a:p>
          <a:p>
            <a:endParaRPr lang="en-US" dirty="0"/>
          </a:p>
          <a:p>
            <a:r>
              <a:rPr lang="en-US" b="1" dirty="0"/>
              <a:t>Jede Lektion </a:t>
            </a:r>
            <a:r>
              <a:rPr lang="en-US" dirty="0"/>
              <a:t>behandelt ein bestimmtes Thema und ist in </a:t>
            </a:r>
            <a:r>
              <a:rPr lang="en-US" b="1" dirty="0"/>
              <a:t>Einheiten</a:t>
            </a:r>
            <a:r>
              <a:rPr lang="en-US" dirty="0"/>
              <a:t> unterteilt</a:t>
            </a:r>
            <a:r>
              <a:rPr lang="en-US" b="1" dirty="0"/>
              <a:t>.</a:t>
            </a:r>
          </a:p>
          <a:p>
            <a:endParaRPr lang="en-US" dirty="0"/>
          </a:p>
          <a:p>
            <a:r>
              <a:rPr lang="en-US" b="1" dirty="0"/>
              <a:t>Die Einheiten </a:t>
            </a:r>
            <a:r>
              <a:rPr lang="en-US" dirty="0"/>
              <a:t>sind die zentralen Lernseiten, mit denen Sie interagieren werden. Sie enthalten verschiedene </a:t>
            </a:r>
            <a:r>
              <a:rPr lang="en-US" b="1" dirty="0"/>
              <a:t>Komponenten </a:t>
            </a:r>
            <a:r>
              <a:rPr lang="en-US" dirty="0"/>
              <a:t>wie:</a:t>
            </a:r>
          </a:p>
          <a:p>
            <a:pPr marL="171450" indent="-171450">
              <a:buFont typeface="Arial" panose="020B0604020202020204" pitchFamily="34" charset="0"/>
              <a:buChar char="•"/>
            </a:pPr>
            <a:r>
              <a:rPr lang="en-US" dirty="0"/>
              <a:t>Textbeschreibungen</a:t>
            </a:r>
          </a:p>
          <a:p>
            <a:pPr marL="171450" indent="-171450">
              <a:buFont typeface="Arial" panose="020B0604020202020204" pitchFamily="34" charset="0"/>
              <a:buChar char="•"/>
            </a:pPr>
            <a:r>
              <a:rPr lang="en-US" dirty="0"/>
              <a:t>Dokumente zum Herunterladen</a:t>
            </a:r>
          </a:p>
          <a:p>
            <a:pPr marL="171450" indent="-171450">
              <a:buFont typeface="Arial" panose="020B0604020202020204" pitchFamily="34" charset="0"/>
              <a:buChar char="•"/>
            </a:pPr>
            <a:r>
              <a:rPr lang="en-US" dirty="0"/>
              <a:t>Lehrvideos</a:t>
            </a:r>
          </a:p>
          <a:p>
            <a:pPr marL="171450" indent="-171450">
              <a:buFont typeface="Arial" panose="020B0604020202020204" pitchFamily="34" charset="0"/>
              <a:buChar char="•"/>
            </a:pPr>
            <a:r>
              <a:rPr lang="en-US" dirty="0"/>
              <a:t>Audioclips</a:t>
            </a:r>
          </a:p>
          <a:p>
            <a:pPr marL="171450" indent="-171450">
              <a:buFont typeface="Arial" panose="020B0604020202020204" pitchFamily="34" charset="0"/>
              <a:buChar char="•"/>
            </a:pPr>
            <a:r>
              <a:rPr lang="en-US" dirty="0"/>
              <a:t>Hyperlinks zu externen Ressourcen</a:t>
            </a:r>
            <a:endParaRPr lang="de-AT" dirty="0"/>
          </a:p>
        </p:txBody>
      </p:sp>
      <p:sp>
        <p:nvSpPr>
          <p:cNvPr id="4" name="Foliennummernplatzhalter 3">
            <a:extLst>
              <a:ext uri="{FF2B5EF4-FFF2-40B4-BE49-F238E27FC236}">
                <a16:creationId xmlns:a16="http://schemas.microsoft.com/office/drawing/2014/main" id="{A7433906-7D2A-4F19-044E-3C63A20E3C1A}"/>
              </a:ext>
            </a:extLst>
          </p:cNvPr>
          <p:cNvSpPr>
            <a:spLocks noGrp="1"/>
          </p:cNvSpPr>
          <p:nvPr>
            <p:ph type="sldNum" sz="quarter" idx="5"/>
          </p:nvPr>
        </p:nvSpPr>
        <p:spPr/>
        <p:txBody>
          <a:bodyPr/>
          <a:lstStyle/>
          <a:p>
            <a:fld id="{D274D5D8-74C3-4A38-835E-EC8AAD529D29}" type="slidenum">
              <a:rPr lang="el-GR" smtClean="0"/>
              <a:t>13</a:t>
            </a:fld>
            <a:endParaRPr lang="el-GR"/>
          </a:p>
        </p:txBody>
      </p:sp>
    </p:spTree>
    <p:extLst>
      <p:ext uri="{BB962C8B-B14F-4D97-AF65-F5344CB8AC3E}">
        <p14:creationId xmlns:p14="http://schemas.microsoft.com/office/powerpoint/2010/main" val="401827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In Modul 1 werden wir zunächst die konzeptionellen Grundlagen der Nachhaltigkeit im Bereich der darstellenden Künste untersuchen. Unser Ziel ist es, ein solides Verständnis für wichtige Umwelt- und Regulierungsthemen zu entwickeln, die Einfluss darauf haben, wie Produktionen und Veranstaltungsorte heute funktionieren.</a:t>
            </a:r>
          </a:p>
          <a:p>
            <a:endParaRPr lang="en-US"/>
          </a:p>
          <a:p>
            <a:r>
              <a:rPr lang="en-US"/>
              <a:t>Wir werden uns mit großen globalen Herausforderungen wie dem Klimawandel befassen und untersuchen, wie Konzepte wie Energieeffizienz, Ressourcenmanagement und Nachhaltigkeitsvorschriften in unserer Branche zunehmend an Bedeutung gewinnen. Diese Themen sind nicht nur in der Theorie wichtig, sondern wirken sich auch direkt darauf aus, wie wir künstlerische Arbeit planen, produzieren und verwalten.</a:t>
            </a:r>
          </a:p>
          <a:p>
            <a:endParaRPr lang="en-US"/>
          </a:p>
          <a:p>
            <a:r>
              <a:rPr lang="en-US"/>
              <a:t>Dieses Modul soll die Grundlage für die praktischeren Anwendungen schaffen, die Sie in späteren Modulen kennenlernen werden. Am Ende dieses Abschnitts sollten Sie in der Lage sein, Herausforderungen der Nachhaltigkeit zu interpretieren und darüber nachzudenken, wie Sie diese in Ihrem eigenen beruflichen Kontext angehen können.</a:t>
            </a:r>
          </a:p>
          <a:p>
            <a:endParaRPr lang="en-US"/>
          </a:p>
          <a:p>
            <a:r>
              <a:rPr lang="en-US"/>
              <a:t>Das Modul ist in sieben Lektionen gegliedert, die sich jeweils mit einem bestimmten Aspekt der Nachhaltigkeit in den darstellenden Künsten befassen. Wir werden von allgemeinen Konzepten zu gezielteren Strategien übergehen und Sie darauf vorbereiten, das Gelernte in realen Szenarien anzuwenden.</a:t>
            </a:r>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14</a:t>
            </a:fld>
            <a:endParaRPr lang="el-GR"/>
          </a:p>
        </p:txBody>
      </p:sp>
    </p:spTree>
    <p:extLst>
      <p:ext uri="{BB962C8B-B14F-4D97-AF65-F5344CB8AC3E}">
        <p14:creationId xmlns:p14="http://schemas.microsoft.com/office/powerpoint/2010/main" val="304502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In Modul 2 verlagern wir unseren Fokus von grundlegenden Konzepten auf die praktische Anwendung von Nachhaltigkeit in den darstellenden Künsten. Unser Ziel ist es, Ihnen das Wissen, die Fähigkeiten und die Einstellungen zu vermitteln, die Sie benötigen, um Nachhaltigkeit in jede Phase Ihrer Produktionen und Ihres Veranstaltungsbetriebs zu integrieren.</a:t>
            </a:r>
          </a:p>
          <a:p>
            <a:endParaRPr lang="en-US"/>
          </a:p>
          <a:p>
            <a:r>
              <a:rPr lang="en-US"/>
              <a:t>Wir beginnen mit der Erforschung der Prinzipien der Betriebsökologie – dem Verständnis, wie Veranstaltungsorte für darstellende Künste Energie verbrauchen, Wasser verwalten und die Luftqualität aufrechterhalten. Sie lernen, wie Sie die Energieeffizienz bewerten und Möglichkeiten zur Verbesserung der Umweltleistung Ihrer Einrichtungen identifizieren können.</a:t>
            </a:r>
          </a:p>
          <a:p>
            <a:endParaRPr lang="en-US"/>
          </a:p>
          <a:p>
            <a:r>
              <a:rPr lang="en-US"/>
              <a:t>Ein wesentlicher Teil dieses Moduls ist der umweltfreundlichen Produktionsplanung gewidmet. Wir werden uns damit befassen, wie Sie die Ressourcennutzung optimieren, nachhaltige Materialien auswählen und umweltbewusste Praktiken während des gesamten Produktionszyklus anwenden können. Sie werden auch darüber nachdenken, wie Sie Interessengruppen – einschließlich Ihres Publikums – in Ihre Nachhaltigkeitsbemühungen einbeziehen können.</a:t>
            </a:r>
          </a:p>
          <a:p>
            <a:endParaRPr lang="en-US"/>
          </a:p>
          <a:p>
            <a:r>
              <a:rPr lang="en-US"/>
              <a:t>Im gesamten Modul verwenden wir Fallstudien, praktische Beispiele und Best Practices, um Ihnen zu helfen, das Gelernte anzuwenden. Am Ende sind Sie besser darauf vorbereitet, Nachhaltigkeitsinitiativen in Ihrer eigenen Arbeit zu leiten, die sowohl den Industriestandards als auch den Umweltzielen entsprechen.</a:t>
            </a:r>
          </a:p>
          <a:p>
            <a:endParaRPr lang="en-US"/>
          </a:p>
          <a:p>
            <a:r>
              <a:rPr lang="en-US"/>
              <a:t>Dieses Modul umfasst sieben Lektionen, die sich jeweils auf einen bestimmten Aspekt der nachhaltigen Produktion und Veranstaltungsortverwaltung konzentrieren. </a:t>
            </a:r>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15</a:t>
            </a:fld>
            <a:endParaRPr lang="el-GR"/>
          </a:p>
        </p:txBody>
      </p:sp>
    </p:spTree>
    <p:extLst>
      <p:ext uri="{BB962C8B-B14F-4D97-AF65-F5344CB8AC3E}">
        <p14:creationId xmlns:p14="http://schemas.microsoft.com/office/powerpoint/2010/main" val="85972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dirty="0">
                <a:solidFill>
                  <a:schemeClr val="tx1"/>
                </a:solidFill>
                <a:effectLst/>
                <a:latin typeface="+mn-lt"/>
                <a:ea typeface="+mn-ea"/>
                <a:cs typeface="+mn-cs"/>
              </a:rPr>
              <a:t>In Modul 3 konzentrieren wir uns auf die wachsende Bedeutung der </a:t>
            </a:r>
            <a:r>
              <a:rPr lang="en-GB" sz="1200" b="1" i="0" kern="1200" noProof="0" dirty="0">
                <a:solidFill>
                  <a:schemeClr val="tx1"/>
                </a:solidFill>
                <a:effectLst/>
                <a:latin typeface="+mn-lt"/>
                <a:ea typeface="+mn-ea"/>
                <a:cs typeface="+mn-cs"/>
              </a:rPr>
              <a:t>Digitalisierung </a:t>
            </a:r>
            <a:r>
              <a:rPr lang="en-GB" sz="1200" b="0" i="0" kern="1200" noProof="0" dirty="0">
                <a:solidFill>
                  <a:schemeClr val="tx1"/>
                </a:solidFill>
                <a:effectLst/>
                <a:latin typeface="+mn-lt"/>
                <a:ea typeface="+mn-ea"/>
                <a:cs typeface="+mn-cs"/>
              </a:rPr>
              <a:t>in den darstellenden Künsten. Mit der Weiterentwicklung der Branche werden digitale Tools und Infrastrukturen immer wichtiger – nicht nur für die kreative Produktion, sondern auch für das Organisationsmanagement und die Einbindung des Publikums.</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Dieses Modul soll Ihnen helfen zu verstehen, wie die Digitalisierung strategisch in Ihrer Arbeit umgesetzt werden kann. Wir werden untersuchen, wie man eine </a:t>
            </a:r>
            <a:r>
              <a:rPr lang="en-GB" sz="1200" b="1" i="0" kern="1200" noProof="0" dirty="0">
                <a:solidFill>
                  <a:schemeClr val="tx1"/>
                </a:solidFill>
                <a:effectLst/>
                <a:latin typeface="+mn-lt"/>
                <a:ea typeface="+mn-ea"/>
                <a:cs typeface="+mn-cs"/>
              </a:rPr>
              <a:t>sichere digitale Arbeitsumgebung </a:t>
            </a:r>
            <a:r>
              <a:rPr lang="en-GB" sz="1200" b="0" i="0" kern="1200" noProof="0" dirty="0">
                <a:solidFill>
                  <a:schemeClr val="tx1"/>
                </a:solidFill>
                <a:effectLst/>
                <a:latin typeface="+mn-lt"/>
                <a:ea typeface="+mn-ea"/>
                <a:cs typeface="+mn-cs"/>
              </a:rPr>
              <a:t>schafft, wie man Beziehungen zu </a:t>
            </a:r>
            <a:r>
              <a:rPr lang="en-GB" sz="1200" b="1" i="0" kern="1200" noProof="0" dirty="0">
                <a:solidFill>
                  <a:schemeClr val="tx1"/>
                </a:solidFill>
                <a:effectLst/>
                <a:latin typeface="+mn-lt"/>
                <a:ea typeface="+mn-ea"/>
                <a:cs typeface="+mn-cs"/>
              </a:rPr>
              <a:t>externen digitalen Anbietern </a:t>
            </a:r>
            <a:r>
              <a:rPr lang="en-GB" sz="1200" b="0" i="0" kern="1200" noProof="0" dirty="0">
                <a:solidFill>
                  <a:schemeClr val="tx1"/>
                </a:solidFill>
                <a:effectLst/>
                <a:latin typeface="+mn-lt"/>
                <a:ea typeface="+mn-ea"/>
                <a:cs typeface="+mn-cs"/>
              </a:rPr>
              <a:t>verwaltet und wie man </a:t>
            </a:r>
            <a:r>
              <a:rPr lang="en-GB" sz="1200" b="1" i="0" kern="1200" noProof="0" dirty="0">
                <a:solidFill>
                  <a:schemeClr val="tx1"/>
                </a:solidFill>
                <a:effectLst/>
                <a:latin typeface="+mn-lt"/>
                <a:ea typeface="+mn-ea"/>
                <a:cs typeface="+mn-cs"/>
              </a:rPr>
              <a:t>digitale Richtlinien entwickelt</a:t>
            </a:r>
            <a:r>
              <a:rPr lang="en-GB" sz="1200" b="0" i="0" kern="1200" noProof="0" dirty="0">
                <a:solidFill>
                  <a:schemeClr val="tx1"/>
                </a:solidFill>
                <a:effectLst/>
                <a:latin typeface="+mn-lt"/>
                <a:ea typeface="+mn-ea"/>
                <a:cs typeface="+mn-cs"/>
              </a:rPr>
              <a:t>, die langfristige Nachhaltigkeit und Innovation unterstützen.</a:t>
            </a:r>
          </a:p>
          <a:p>
            <a:r>
              <a:rPr lang="en-GB" sz="1200" b="0" i="0" kern="1200" noProof="0" dirty="0">
                <a:solidFill>
                  <a:schemeClr val="tx1"/>
                </a:solidFill>
                <a:effectLst/>
                <a:latin typeface="+mn-lt"/>
                <a:ea typeface="+mn-ea"/>
                <a:cs typeface="+mn-cs"/>
              </a:rPr>
              <a:t>Außerdem lernen Sie </a:t>
            </a:r>
            <a:r>
              <a:rPr lang="en-GB" sz="1200" b="1" i="0" kern="1200" noProof="0" dirty="0">
                <a:solidFill>
                  <a:schemeClr val="tx1"/>
                </a:solidFill>
                <a:effectLst/>
                <a:latin typeface="+mn-lt"/>
                <a:ea typeface="+mn-ea"/>
                <a:cs typeface="+mn-cs"/>
              </a:rPr>
              <a:t>Archivierungspraktiken</a:t>
            </a:r>
            <a:r>
              <a:rPr lang="en-GB" sz="1200" b="0" i="0" kern="1200" noProof="0" dirty="0">
                <a:solidFill>
                  <a:schemeClr val="tx1"/>
                </a:solidFill>
                <a:effectLst/>
                <a:latin typeface="+mn-lt"/>
                <a:ea typeface="+mn-ea"/>
                <a:cs typeface="+mn-cs"/>
              </a:rPr>
              <a:t>, die allgemeine </a:t>
            </a:r>
            <a:r>
              <a:rPr lang="en-GB" sz="1200" b="1" i="0" kern="1200" noProof="0" dirty="0">
                <a:solidFill>
                  <a:schemeClr val="tx1"/>
                </a:solidFill>
                <a:effectLst/>
                <a:latin typeface="+mn-lt"/>
                <a:ea typeface="+mn-ea"/>
                <a:cs typeface="+mn-cs"/>
              </a:rPr>
              <a:t>digitale Vision </a:t>
            </a:r>
            <a:r>
              <a:rPr lang="en-GB" sz="1200" b="0" i="0" kern="1200" noProof="0" dirty="0">
                <a:solidFill>
                  <a:schemeClr val="tx1"/>
                </a:solidFill>
                <a:effectLst/>
                <a:latin typeface="+mn-lt"/>
                <a:ea typeface="+mn-ea"/>
                <a:cs typeface="+mn-cs"/>
              </a:rPr>
              <a:t>für Kunstorganisationen und den effektiven Umgang mit </a:t>
            </a:r>
            <a:r>
              <a:rPr lang="en-GB" sz="1200" b="1" i="0" kern="1200" noProof="0" dirty="0">
                <a:solidFill>
                  <a:schemeClr val="tx1"/>
                </a:solidFill>
                <a:effectLst/>
                <a:latin typeface="+mn-lt"/>
                <a:ea typeface="+mn-ea"/>
                <a:cs typeface="+mn-cs"/>
              </a:rPr>
              <a:t>digitaler Infrastruktur und Geräten </a:t>
            </a:r>
            <a:r>
              <a:rPr lang="en-GB" sz="1200" b="0" i="0" kern="1200" noProof="0" dirty="0">
                <a:solidFill>
                  <a:schemeClr val="tx1"/>
                </a:solidFill>
                <a:effectLst/>
                <a:latin typeface="+mn-lt"/>
                <a:ea typeface="+mn-ea"/>
                <a:cs typeface="+mn-cs"/>
              </a:rPr>
              <a:t>kennen. Diese Themen sind besonders relevant für diejenigen, die in der Produktionsplanung, im Veranstaltungsmanagement oder in der Erstellung digitaler Inhalte tätig sind.</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Am Ende dieses Moduls sind Sie in der Lage, zu Initiativen zur digitalen Transformation in Ihrer Organisation beizutragen und ICT-Tools zur Unterstützung sowohl nachhaltiger Produktions- als auch digitaler Lernprojekte einzusetzen.</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Das Modul umfasst </a:t>
            </a:r>
            <a:r>
              <a:rPr lang="en-GB" sz="1200" b="1" i="0" kern="1200" noProof="0" dirty="0">
                <a:solidFill>
                  <a:schemeClr val="tx1"/>
                </a:solidFill>
                <a:effectLst/>
                <a:latin typeface="+mn-lt"/>
                <a:ea typeface="+mn-ea"/>
                <a:cs typeface="+mn-cs"/>
              </a:rPr>
              <a:t>sechs Lektionen</a:t>
            </a:r>
            <a:r>
              <a:rPr lang="en-GB" sz="1200" b="0" i="0" kern="1200" noProof="0" dirty="0">
                <a:solidFill>
                  <a:schemeClr val="tx1"/>
                </a:solidFill>
                <a:effectLst/>
                <a:latin typeface="+mn-lt"/>
                <a:ea typeface="+mn-ea"/>
                <a:cs typeface="+mn-cs"/>
              </a:rPr>
              <a:t>, die sich jeweils auf einen wichtigen Aspekt der Digitalisierung in den darstellenden Künsten konzentrieren. </a:t>
            </a:r>
            <a:endParaRPr lang="en-GB" noProof="0" dirty="0"/>
          </a:p>
        </p:txBody>
      </p:sp>
      <p:sp>
        <p:nvSpPr>
          <p:cNvPr id="4" name="Foliennummernplatzhalter 3"/>
          <p:cNvSpPr>
            <a:spLocks noGrp="1"/>
          </p:cNvSpPr>
          <p:nvPr>
            <p:ph type="sldNum" sz="quarter" idx="5"/>
          </p:nvPr>
        </p:nvSpPr>
        <p:spPr/>
        <p:txBody>
          <a:bodyPr/>
          <a:lstStyle/>
          <a:p>
            <a:fld id="{D274D5D8-74C3-4A38-835E-EC8AAD529D29}" type="slidenum">
              <a:rPr lang="el-GR" smtClean="0"/>
              <a:t>16</a:t>
            </a:fld>
            <a:endParaRPr lang="el-GR"/>
          </a:p>
        </p:txBody>
      </p:sp>
    </p:spTree>
    <p:extLst>
      <p:ext uri="{BB962C8B-B14F-4D97-AF65-F5344CB8AC3E}">
        <p14:creationId xmlns:p14="http://schemas.microsoft.com/office/powerpoint/2010/main" val="2853419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Modul 4 konzentriert sich auf die Entwicklung der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unternehmerischen Denkweise und der geschäftlichen Fähigkeiten,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die erforderlich sind, um im Bereich der darstellenden Künste erfolgreich zu sein. Unabhängig davon, ob Sie selbstständig, innerhalb einer </a:t>
            </a:r>
            <a:r>
              <a:rPr lang="en-US"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Organisation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oder als Leiter einer kreativen Initiative tätig sind, ist es unerlässlich, zu verstehen, wie man strategisch denkt und effektiv führt.</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Wir beginnen mit der Untersuchung verschiedener Formen des Unternehmertums –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Entrepreneurship, Intrapreneurship und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Solopreneurship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und ihrer Anwendung auf die Künste. Von dort aus tauchen wir ein in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kreatives Denken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Geschäftsplanung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Managementpraktiken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die auf die einzigartige Dynamik der darstellenden Künste zugeschnitten sind.</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Ein zentrales Thema dieses Moduls ist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die Nachhaltigkeit im Geschäftsleben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Sie lernen, wie Sie ökologische und soziale Verantwortung in Ihre Strategien integrieren können, um Ihre Arbeit nicht nur rentabel, sondern auch wirkungsvoll zu gestalten.</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Wir behandeln auch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die Grundlagen des Marketings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 helfen Ihnen zu verstehen, wie Sie Ihr Publikum ansprechen und Ihre Reichweite vergrößern können. Abschließend befassen wir uns damit, wie Sie Ihr eigenes Wachstum als Unternehmer steuern können, einschließlich der nächsten Schritte für Ihre berufliche Entwicklung.</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Dieses Modul umfasst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sieben Lektionen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die jeweils darauf ausgerichtet sind, Ihr Selbstvertrauen und Ihre Kompetenz als Führungskraft und Innovator in den darstellenden Künsten zu stärken. </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17</a:t>
            </a:fld>
            <a:endParaRPr lang="el-GR"/>
          </a:p>
        </p:txBody>
      </p:sp>
    </p:spTree>
    <p:extLst>
      <p:ext uri="{BB962C8B-B14F-4D97-AF65-F5344CB8AC3E}">
        <p14:creationId xmlns:p14="http://schemas.microsoft.com/office/powerpoint/2010/main" val="209497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diesem letzten Modul wenden wir uns der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menschlichen Dimension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 Arbeit in der darstellenden Kunst zu. Über technische und kreative Fähigkeiten hinaus hängt der Erfolg in diesem Bereich auch davon ab, wie gut wir kommunizieren, zusammenarbeiten, führen und uns an Veränderungen anpassen können.</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Dieses Modul soll Ihnen dabei helfen, die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Soft Skills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zu entwickeln, die für die Schaffung eines respektvollen, sicheren und integrativen Arbeitsumfelds erforderlich sind. Wir werden untersuchen, wie man Teams effektiv leitet, Konflikte löst und Empathie und emotionale Intelligenz im beruflichen Umfeld fördert.</a:t>
            </a: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Außerdem werden Sie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Machtdynamiken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untersuchen und lernen, wie Sie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Gleichberechtigung, Vielfalt und Inklusion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Ihrer Arbeit fördern können. Ein Schwerpunkt liegt auf der Förderung einer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lebenslangen Lernhaltung</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die unerlässlich ist, um in einer sich schnell verändernden Branche resilient und anpassungsfähig zu bleiben.</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Wir werden über Führung und Intrapreneurship sprechen und darüber, wie man Komplexität und Unsicherheit mit Zuversicht begegnen kann. Abschließend werden wir uns damit befassen, wie diese Soft Skills auf verschiedene Rollen und Kontexte übertragen werden können, um Sie zu einem vielseitigeren und einflussreicheren Fachmann zu machen.</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Dieses Modul umfasst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sieben Lektionen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die jeweils praktische Strategien und reflektierende Einblicke bieten, um Ihr persönliches und berufliches Wachstum zu unterstützen. </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18</a:t>
            </a:fld>
            <a:endParaRPr lang="el-GR"/>
          </a:p>
        </p:txBody>
      </p:sp>
    </p:spTree>
    <p:extLst>
      <p:ext uri="{BB962C8B-B14F-4D97-AF65-F5344CB8AC3E}">
        <p14:creationId xmlns:p14="http://schemas.microsoft.com/office/powerpoint/2010/main" val="2975021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D763A-A5C2-047C-578A-F5E951373B1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E8CB459-CDFB-4F89-3619-A4FA0DEA25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50C7534-73D5-DF9A-2B9D-75D4D249E73D}"/>
              </a:ext>
            </a:extLst>
          </p:cNvPr>
          <p:cNvSpPr>
            <a:spLocks noGrp="1"/>
          </p:cNvSpPr>
          <p:nvPr>
            <p:ph type="body" idx="1"/>
          </p:nvPr>
        </p:nvSpPr>
        <p:spPr/>
        <p:txBody>
          <a:bodyPr/>
          <a:lstStyle/>
          <a:p>
            <a:r>
              <a:rPr lang="de-AT" err="1"/>
              <a:t>Haben</a:t>
            </a:r>
            <a:r>
              <a:rPr lang="de-AT"/>
              <a:t> </a:t>
            </a:r>
            <a:r>
              <a:rPr lang="de-AT" err="1"/>
              <a:t>Sie Fragen oder Anmerkungen zu den</a:t>
            </a:r>
            <a:r>
              <a:rPr lang="de-AT"/>
              <a:t> 5 Modulen, die </a:t>
            </a:r>
            <a:r>
              <a:rPr lang="de-AT" err="1"/>
              <a:t>wir vorgestellt haben</a:t>
            </a:r>
            <a:r>
              <a:rPr lang="de-AT"/>
              <a:t>?</a:t>
            </a:r>
          </a:p>
          <a:p>
            <a:endParaRPr lang="de-AT"/>
          </a:p>
        </p:txBody>
      </p:sp>
      <p:sp>
        <p:nvSpPr>
          <p:cNvPr id="4" name="Foliennummernplatzhalter 3">
            <a:extLst>
              <a:ext uri="{FF2B5EF4-FFF2-40B4-BE49-F238E27FC236}">
                <a16:creationId xmlns:a16="http://schemas.microsoft.com/office/drawing/2014/main" id="{E97BEE52-F2CF-94C2-53F9-B15C0B25EAE6}"/>
              </a:ext>
            </a:extLst>
          </p:cNvPr>
          <p:cNvSpPr>
            <a:spLocks noGrp="1"/>
          </p:cNvSpPr>
          <p:nvPr>
            <p:ph type="sldNum" sz="quarter" idx="5"/>
          </p:nvPr>
        </p:nvSpPr>
        <p:spPr/>
        <p:txBody>
          <a:bodyPr/>
          <a:lstStyle/>
          <a:p>
            <a:fld id="{D274D5D8-74C3-4A38-835E-EC8AAD529D29}" type="slidenum">
              <a:rPr lang="el-GR" smtClean="0"/>
              <a:t>19</a:t>
            </a:fld>
            <a:endParaRPr lang="el-GR"/>
          </a:p>
        </p:txBody>
      </p:sp>
    </p:spTree>
    <p:extLst>
      <p:ext uri="{BB962C8B-B14F-4D97-AF65-F5344CB8AC3E}">
        <p14:creationId xmlns:p14="http://schemas.microsoft.com/office/powerpoint/2010/main" val="376836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latin typeface="Calibri" panose="020F0502020204030204" pitchFamily="34" charset="0"/>
                <a:ea typeface="Calibri" panose="020F0502020204030204" pitchFamily="34" charset="0"/>
                <a:cs typeface="Calibri" panose="020F0502020204030204" pitchFamily="34" charset="0"/>
              </a:rPr>
              <a:t>Willkommen zu </a:t>
            </a:r>
            <a:r>
              <a:rPr lang="en-US" sz="1100" b="1" i="0" dirty="0">
                <a:latin typeface="Calibri" panose="020F0502020204030204" pitchFamily="34" charset="0"/>
                <a:ea typeface="Calibri" panose="020F0502020204030204" pitchFamily="34" charset="0"/>
                <a:cs typeface="Calibri" panose="020F0502020204030204" pitchFamily="34" charset="0"/>
              </a:rPr>
              <a:t>Lektion</a:t>
            </a:r>
            <a:r>
              <a:rPr lang="de-AT" sz="1100" b="1" i="0" dirty="0">
                <a:latin typeface="Calibri" panose="020F0502020204030204" pitchFamily="34" charset="0"/>
                <a:ea typeface="Calibri" panose="020F0502020204030204" pitchFamily="34" charset="0"/>
                <a:cs typeface="Calibri" panose="020F0502020204030204" pitchFamily="34" charset="0"/>
              </a:rPr>
              <a:t> 1 – </a:t>
            </a:r>
            <a:r>
              <a:rPr lang="en-US" sz="1100" b="1" i="0" dirty="0"/>
              <a:t>Arbeiten mit dem INSPIRE-Online-Schulungskurs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INSPIRE steht für „Alliance for a Net Positive Performing Arts Sector” (Allianz für einen netto positiven Sektor der darstellenden Künste). Es handelt sich um eine europäische Initiative, die darauf abzielt, den Sektor der darstellenden Künste beim Übergang zu Nachhaltigkeit und digitaler Innovation zu unterstützen.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Dieses </a:t>
            </a:r>
            <a:r>
              <a:rPr lang="en-US" sz="1200" b="0" i="0" kern="1200" dirty="0" err="1">
                <a:solidFill>
                  <a:schemeClr val="tx1"/>
                </a:solidFill>
                <a:effectLst/>
                <a:latin typeface="+mn-lt"/>
                <a:ea typeface="+mn-ea"/>
                <a:cs typeface="+mn-cs"/>
              </a:rPr>
              <a:t>Programm </a:t>
            </a:r>
            <a:r>
              <a:rPr lang="en-US" sz="1200" b="0" i="0" kern="1200" dirty="0">
                <a:solidFill>
                  <a:schemeClr val="tx1"/>
                </a:solidFill>
                <a:effectLst/>
                <a:latin typeface="+mn-lt"/>
                <a:ea typeface="+mn-ea"/>
                <a:cs typeface="+mn-cs"/>
              </a:rPr>
              <a:t>unterstützt Fachleute und Pädagogen im Hochschulbereich und in der beruflichen Aus- und Weiterbildung, indem es ihnen zukunftssichere Kompetenzen vermittelt.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2</a:t>
            </a:fld>
            <a:endParaRPr lang="el-GR"/>
          </a:p>
        </p:txBody>
      </p:sp>
    </p:spTree>
    <p:extLst>
      <p:ext uri="{BB962C8B-B14F-4D97-AF65-F5344CB8AC3E}">
        <p14:creationId xmlns:p14="http://schemas.microsoft.com/office/powerpoint/2010/main" val="1791150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a:solidFill>
                  <a:schemeClr val="tx1"/>
                </a:solidFill>
                <a:effectLst/>
                <a:latin typeface="+mn-lt"/>
                <a:ea typeface="+mn-ea"/>
                <a:cs typeface="+mn-cs"/>
              </a:rPr>
              <a:t>Und schließlich präsentieren wir Ihnen die virtuelle Lernplattform. Diese Plattform ist die digitale Heimat des INSPIRE-Schulungsprogramms. Sie wurde entwickelt, um Ihnen eine flexible, ansprechende und leicht zugängliche Lernerfahrung zu bieten – ganz gleich, ob Sie von einem Klassenzimmer, einem Proberaum oder von zu Hause aus teilnehmen.</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Im Gegensatz zu herkömmlichen Lernmanagementsystemen bietet diese </a:t>
            </a:r>
            <a:r>
              <a:rPr lang="en-GB" sz="1200" b="1" i="0" kern="1200" noProof="0">
                <a:solidFill>
                  <a:schemeClr val="tx1"/>
                </a:solidFill>
                <a:effectLst/>
                <a:latin typeface="+mn-lt"/>
                <a:ea typeface="+mn-ea"/>
                <a:cs typeface="+mn-cs"/>
              </a:rPr>
              <a:t>virtuelle Lernplattform (VLP) </a:t>
            </a:r>
            <a:r>
              <a:rPr lang="en-GB" sz="1200" b="0" i="0" kern="1200" noProof="0">
                <a:solidFill>
                  <a:schemeClr val="tx1"/>
                </a:solidFill>
                <a:effectLst/>
                <a:latin typeface="+mn-lt"/>
                <a:ea typeface="+mn-ea"/>
                <a:cs typeface="+mn-cs"/>
              </a:rPr>
              <a:t>eine ganzheitlichere und interaktivere Umgebung. Sie unterstützt sowohl </a:t>
            </a:r>
            <a:r>
              <a:rPr lang="en-GB" sz="1200" b="1" i="0" kern="1200" noProof="0">
                <a:solidFill>
                  <a:schemeClr val="tx1"/>
                </a:solidFill>
                <a:effectLst/>
                <a:latin typeface="+mn-lt"/>
                <a:ea typeface="+mn-ea"/>
                <a:cs typeface="+mn-cs"/>
              </a:rPr>
              <a:t>synchrones </a:t>
            </a:r>
            <a:r>
              <a:rPr lang="en-GB" sz="1200" b="0" i="0" kern="1200" noProof="0">
                <a:solidFill>
                  <a:schemeClr val="tx1"/>
                </a:solidFill>
                <a:effectLst/>
                <a:latin typeface="+mn-lt"/>
                <a:ea typeface="+mn-ea"/>
                <a:cs typeface="+mn-cs"/>
              </a:rPr>
              <a:t>(Echtzeit-) als auch </a:t>
            </a:r>
            <a:r>
              <a:rPr lang="en-GB" sz="1200" b="1" i="0" kern="1200" noProof="0">
                <a:solidFill>
                  <a:schemeClr val="tx1"/>
                </a:solidFill>
                <a:effectLst/>
                <a:latin typeface="+mn-lt"/>
                <a:ea typeface="+mn-ea"/>
                <a:cs typeface="+mn-cs"/>
              </a:rPr>
              <a:t>asynchrones </a:t>
            </a:r>
            <a:r>
              <a:rPr lang="en-GB" sz="1200" b="0" i="0" kern="1200" noProof="0">
                <a:solidFill>
                  <a:schemeClr val="tx1"/>
                </a:solidFill>
                <a:effectLst/>
                <a:latin typeface="+mn-lt"/>
                <a:ea typeface="+mn-ea"/>
                <a:cs typeface="+mn-cs"/>
              </a:rPr>
              <a:t>(selbstbestimmtes) Lernen, sodass Sie in Ihrem eigenen Tempo lernen und bei Bedarf mit Gleichaltrigen und Lehrkräften interagieren können.</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Die Plattform beherbergt den vollständigen </a:t>
            </a:r>
            <a:r>
              <a:rPr lang="en-GB" sz="1200" b="1" i="0" kern="1200" noProof="0">
                <a:solidFill>
                  <a:schemeClr val="tx1"/>
                </a:solidFill>
                <a:effectLst/>
                <a:latin typeface="+mn-lt"/>
                <a:ea typeface="+mn-ea"/>
                <a:cs typeface="+mn-cs"/>
              </a:rPr>
              <a:t>Vocational Open Online Course (VOOC)</a:t>
            </a:r>
            <a:r>
              <a:rPr lang="en-GB" sz="1200" b="0" i="0" kern="1200" noProof="0">
                <a:solidFill>
                  <a:schemeClr val="tx1"/>
                </a:solidFill>
                <a:effectLst/>
                <a:latin typeface="+mn-lt"/>
                <a:ea typeface="+mn-ea"/>
                <a:cs typeface="+mn-cs"/>
              </a:rPr>
              <a:t>, der speziell auf den Bereich der darstellenden Künste zugeschnitten ist. Er umfasst strukturierte Module, Multimedia-Inhalte, Bewertungen und Tools für die Zusammenarbeit. Sie finden hier alles von Videos und Lesematerialien bis hin zu Diskussionsforen und projektbasierten Aktivitäten – allesamt darauf ausgelegt, Ihr Lernen und Ihre berufliche Entwicklung zu unterstützen.</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Wichtig ist, dass die Plattform auf </a:t>
            </a:r>
            <a:r>
              <a:rPr lang="en-GB" sz="1200" b="1" i="0" kern="1200" noProof="0">
                <a:solidFill>
                  <a:schemeClr val="tx1"/>
                </a:solidFill>
                <a:effectLst/>
                <a:latin typeface="+mn-lt"/>
                <a:ea typeface="+mn-ea"/>
                <a:cs typeface="+mn-cs"/>
              </a:rPr>
              <a:t>kompetenzbasierten Lernprinzipien </a:t>
            </a:r>
            <a:r>
              <a:rPr lang="en-GB" sz="1200" b="0" i="0" kern="1200" noProof="0">
                <a:solidFill>
                  <a:schemeClr val="tx1"/>
                </a:solidFill>
                <a:effectLst/>
                <a:latin typeface="+mn-lt"/>
                <a:ea typeface="+mn-ea"/>
                <a:cs typeface="+mn-cs"/>
              </a:rPr>
              <a:t>aufgebaut ist, was bedeutet, dass die Inhalte auf reale Fähigkeiten und europäische Bildungsrahmen abgestimmt sind. Es geht nicht nur darum, Wissen zu erwerben, sondern es auch sinnvoll anzuwenden.</a:t>
            </a:r>
          </a:p>
          <a:p>
            <a:endParaRPr lang="en-GB" noProof="0"/>
          </a:p>
        </p:txBody>
      </p:sp>
      <p:sp>
        <p:nvSpPr>
          <p:cNvPr id="4" name="Foliennummernplatzhalter 3"/>
          <p:cNvSpPr>
            <a:spLocks noGrp="1"/>
          </p:cNvSpPr>
          <p:nvPr>
            <p:ph type="sldNum" sz="quarter" idx="5"/>
          </p:nvPr>
        </p:nvSpPr>
        <p:spPr/>
        <p:txBody>
          <a:bodyPr/>
          <a:lstStyle/>
          <a:p>
            <a:fld id="{D274D5D8-74C3-4A38-835E-EC8AAD529D29}" type="slidenum">
              <a:rPr lang="el-GR" smtClean="0"/>
              <a:t>20</a:t>
            </a:fld>
            <a:endParaRPr lang="el-GR"/>
          </a:p>
        </p:txBody>
      </p:sp>
    </p:spTree>
    <p:extLst>
      <p:ext uri="{BB962C8B-B14F-4D97-AF65-F5344CB8AC3E}">
        <p14:creationId xmlns:p14="http://schemas.microsoft.com/office/powerpoint/2010/main" val="2260585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E6B4B-6215-7CD2-BB9C-E4C23CF017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5698022-D1F1-B77B-3101-06D7360F70F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25A565D-F23D-EA22-31AD-131126CEA058}"/>
              </a:ext>
            </a:extLst>
          </p:cNvPr>
          <p:cNvSpPr>
            <a:spLocks noGrp="1"/>
          </p:cNvSpPr>
          <p:nvPr>
            <p:ph type="body" idx="1"/>
          </p:nvPr>
        </p:nvSpPr>
        <p:spPr/>
        <p:txBody>
          <a:bodyPr/>
          <a:lstStyle/>
          <a:p>
            <a:r>
              <a:rPr lang="en-US" sz="1100" b="0" dirty="0">
                <a:latin typeface="Calibri" panose="020F0502020204030204" pitchFamily="34" charset="0"/>
                <a:ea typeface="Calibri" panose="020F0502020204030204" pitchFamily="34" charset="0"/>
                <a:cs typeface="Calibri" panose="020F0502020204030204" pitchFamily="34" charset="0"/>
              </a:rPr>
              <a:t>Diese Aktivität lädt Sie dazu ein, die virtuelle Lernplattform INSPIRE zu erkunden. Sie registrieren sich, navigieren durch wichtige Bereiche des </a:t>
            </a:r>
            <a:r>
              <a:rPr lang="en-US" sz="1100" b="0" dirty="0" err="1">
                <a:latin typeface="Calibri" panose="020F0502020204030204" pitchFamily="34" charset="0"/>
                <a:ea typeface="Calibri" panose="020F0502020204030204" pitchFamily="34" charset="0"/>
                <a:cs typeface="Calibri" panose="020F0502020204030204" pitchFamily="34" charset="0"/>
              </a:rPr>
              <a:t>INSPIRE-Schulungsprogramms </a:t>
            </a:r>
            <a:r>
              <a:rPr lang="en-US" sz="1100" b="0" dirty="0">
                <a:latin typeface="Calibri" panose="020F0502020204030204" pitchFamily="34" charset="0"/>
                <a:ea typeface="Calibri" panose="020F0502020204030204" pitchFamily="34" charset="0"/>
                <a:cs typeface="Calibri" panose="020F0502020204030204" pitchFamily="34" charset="0"/>
              </a:rPr>
              <a:t>(VOOC) und des praktischen Leitfadens und probieren die Funktionen und Ressourcen der Plattform aus.</a:t>
            </a:r>
            <a:endParaRPr lang="el-GR" sz="11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F3DD760-9EB7-0C3B-2C73-6D6E510B91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21</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8404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A55C-7EBE-C4C6-6998-A8361916216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1EA0C46-D298-A9EA-29BB-E00DABBF096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1AF1086-2BE8-55FE-4F6D-3400F9D21B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„Willkommen zurück zu Lektion 2 unseres </a:t>
            </a:r>
            <a:r>
              <a:rPr lang="en-US" sz="1100" dirty="0" err="1">
                <a:latin typeface="Calibri" panose="020F0502020204030204" pitchFamily="34" charset="0"/>
                <a:ea typeface="Calibri" panose="020F0502020204030204" pitchFamily="34" charset="0"/>
                <a:cs typeface="Calibri" panose="020F0502020204030204" pitchFamily="34" charset="0"/>
              </a:rPr>
              <a:t>Schulungsprogramms</a:t>
            </a:r>
            <a:r>
              <a:rPr lang="en-US" sz="1100" dirty="0">
                <a:latin typeface="Calibri" panose="020F0502020204030204" pitchFamily="34" charset="0"/>
                <a:ea typeface="Calibri" panose="020F0502020204030204" pitchFamily="34" charset="0"/>
                <a:cs typeface="Calibri" panose="020F0502020204030204" pitchFamily="34" charset="0"/>
              </a:rPr>
              <a:t>: Schaffung nachhaltiger Produktionen und Betrieb nachhaltiger Veranstaltungsorte für darstellende Künste.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In unserer letzten Sitzung haben wir den gesamten Umfang des </a:t>
            </a:r>
            <a:r>
              <a:rPr lang="en-US" sz="1100" dirty="0" err="1">
                <a:latin typeface="Calibri" panose="020F0502020204030204" pitchFamily="34" charset="0"/>
                <a:ea typeface="Calibri" panose="020F0502020204030204" pitchFamily="34" charset="0"/>
                <a:cs typeface="Calibri" panose="020F0502020204030204" pitchFamily="34" charset="0"/>
              </a:rPr>
              <a:t>INSPIRE-Lernprogramms</a:t>
            </a:r>
            <a:r>
              <a:rPr lang="en-US" sz="1100" dirty="0">
                <a:latin typeface="Calibri" panose="020F0502020204030204" pitchFamily="34" charset="0"/>
                <a:ea typeface="Calibri" panose="020F0502020204030204" pitchFamily="34" charset="0"/>
                <a:cs typeface="Calibri" panose="020F0502020204030204" pitchFamily="34" charset="0"/>
              </a:rPr>
              <a:t> erkundet und einen Überblick über die fünf Kernmodule erhalten. Heute werden wir uns näher mit Modul 2 befassen, das für das Verständnis, wie Nachhaltigkeit sowohl in die künstlerische Produktion als auch in den Veranstaltungsbetrieb integriert werden kann, von zentraler Bedeutung 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Wir werden uns mit den ökologischen und sozialen Auswirkungen unserer Arbeit befassen, damit, wie Nachhaltigkeit Kreativität und Effizienz fördern kann, und damit, welche praktischen Instrumente und Strategien bereits zur Verfügung stehen, um uns dabei zu helfen, individuell und gemeinsam Maßnahmen zu ergreifen.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Willkommen zu </a:t>
            </a:r>
            <a:r>
              <a:rPr lang="en-US" sz="1100" b="1" dirty="0">
                <a:latin typeface="Calibri" panose="020F0502020204030204" pitchFamily="34" charset="0"/>
                <a:ea typeface="Calibri" panose="020F0502020204030204" pitchFamily="34" charset="0"/>
                <a:cs typeface="Calibri" panose="020F0502020204030204" pitchFamily="34" charset="0"/>
              </a:rPr>
              <a:t>Lektion</a:t>
            </a:r>
            <a:r>
              <a:rPr lang="de-AT" sz="1100" b="1" dirty="0">
                <a:latin typeface="Calibri" panose="020F0502020204030204" pitchFamily="34" charset="0"/>
                <a:ea typeface="Calibri" panose="020F0502020204030204" pitchFamily="34" charset="0"/>
                <a:cs typeface="Calibri" panose="020F0502020204030204" pitchFamily="34" charset="0"/>
              </a:rPr>
              <a:t> 2 – </a:t>
            </a:r>
            <a:r>
              <a:rPr lang="en-US" sz="1100" b="1" dirty="0"/>
              <a:t>Nachhaltige Produktionen schaffen und nachhaltige Veranstaltungsorte für darstellende Künste betreiben verstehen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E2D7F4A-2E2C-C93B-C279-CBF14685733A}"/>
              </a:ext>
            </a:extLst>
          </p:cNvPr>
          <p:cNvSpPr>
            <a:spLocks noGrp="1"/>
          </p:cNvSpPr>
          <p:nvPr>
            <p:ph type="sldNum" sz="quarter" idx="5"/>
          </p:nvPr>
        </p:nvSpPr>
        <p:spPr/>
        <p:txBody>
          <a:bodyPr/>
          <a:lstStyle/>
          <a:p>
            <a:fld id="{D274D5D8-74C3-4A38-835E-EC8AAD529D29}" type="slidenum">
              <a:rPr lang="el-GR" smtClean="0"/>
              <a:t>22</a:t>
            </a:fld>
            <a:endParaRPr lang="el-GR"/>
          </a:p>
        </p:txBody>
      </p:sp>
    </p:spTree>
    <p:extLst>
      <p:ext uri="{BB962C8B-B14F-4D97-AF65-F5344CB8AC3E}">
        <p14:creationId xmlns:p14="http://schemas.microsoft.com/office/powerpoint/2010/main" val="397458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EF16A-5CF9-7038-1BEB-AE31D4B3C54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52E3114-E300-A3A1-5130-BC20B98750B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0C6E174-AD7A-36DB-0C85-1B079FFFCD05}"/>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Bevor wir uns mit dem Inhalt befassen, wollen wir einen Blick auf die wichtigsten Säulen werfen, auf die wir uns in dieser Lektion konzentrieren werden.</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Zunächst werden wir diskutieren, warum nachhaltige Produktionspraktiken und -abläufe in den darstellenden Künsten sowohl aus ökologischer als auch aus sozialer Sicht immer wichtiger werden.</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Zweitens werden wir untersuchen, wie wir zu einer nachhaltigeren Theaterproduktion gelangen können – durch kreative Lösungen, kooperative Arbeitsmethoden und einen ganzheitlichen Lebenszyklusansatz, der die Auswirkungen von der Planung bis zur Aufführung berücksichtigt.</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Und drittens werden wir uns damit befassen, wie Veranstaltungsorte nachhaltiger betrieben werden können – mit besonderem Schwerpunkt auf datengestützten Strategien, die Energieeffizienz, intelligentere Zeitplanung und kontinuierliche Verbesserungen im Laufe der Zeit unterstützen.</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Diese Säulen werden unsere heutigen Diskussionen und Aktivitäten leiten und uns eine solide Grundlage bieten, um andere darin zu schulen, sinnvolle Veränderungen in ihren eigenen Produktionen und Veranstaltungsorten vorzunehmen.</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dirty="0"/>
              <a:t>Beginnen wir damit, darüber nachzudenken, warum dieses Thema für die Zukunft unserer Branche so wichtig ist.</a:t>
            </a:r>
            <a:endParaRPr lang="el-GR" dirty="0"/>
          </a:p>
        </p:txBody>
      </p:sp>
      <p:sp>
        <p:nvSpPr>
          <p:cNvPr id="4" name="Θέση αριθμού διαφάνειας 3">
            <a:extLst>
              <a:ext uri="{FF2B5EF4-FFF2-40B4-BE49-F238E27FC236}">
                <a16:creationId xmlns:a16="http://schemas.microsoft.com/office/drawing/2014/main" id="{BC7A4092-9099-13E9-E914-428064004716}"/>
              </a:ext>
            </a:extLst>
          </p:cNvPr>
          <p:cNvSpPr>
            <a:spLocks noGrp="1"/>
          </p:cNvSpPr>
          <p:nvPr>
            <p:ph type="sldNum" sz="quarter" idx="5"/>
          </p:nvPr>
        </p:nvSpPr>
        <p:spPr/>
        <p:txBody>
          <a:bodyPr/>
          <a:lstStyle/>
          <a:p>
            <a:fld id="{D274D5D8-74C3-4A38-835E-EC8AAD529D29}" type="slidenum">
              <a:rPr lang="el-GR" smtClean="0"/>
              <a:t>23</a:t>
            </a:fld>
            <a:endParaRPr lang="el-GR"/>
          </a:p>
        </p:txBody>
      </p:sp>
    </p:spTree>
    <p:extLst>
      <p:ext uri="{BB962C8B-B14F-4D97-AF65-F5344CB8AC3E}">
        <p14:creationId xmlns:p14="http://schemas.microsoft.com/office/powerpoint/2010/main" val="734667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dirty="0">
                <a:solidFill>
                  <a:schemeClr val="tx1"/>
                </a:solidFill>
                <a:effectLst/>
                <a:latin typeface="+mn-lt"/>
                <a:ea typeface="+mn-ea"/>
                <a:cs typeface="+mn-cs"/>
              </a:rPr>
              <a:t>Die Bedeutung nachhaltiger Produktionspraktiken und -abläufe in der darstellenden Kunst steht im Mittelpunkt sowohl der sektoralen Verantwortung als auch der kreativen Innovation. Wie in Modul 2 des INSPIRE-Schulungsprogramms dargelegt, ist die Integration von Nachhaltigkeit nicht mehr optional, sondern unerlässlich, um die langfristige Lebensfähigkeit, Glaubwürdigkeit und Relevanz der Künste zu gewährleisten. Hier sind die wichtigsten Gründe für ihre Bedeutung, übersichtlich gegliedert und im beruflichen Kontext dargestellt:</a:t>
            </a:r>
            <a:r>
              <a:rPr lang="en-GB" noProof="0" dirty="0"/>
              <a:t> </a:t>
            </a:r>
          </a:p>
          <a:p>
            <a:endParaRPr lang="en-GB"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1. Auswirkungen auf Umwelt und Gesellschaft</a:t>
            </a:r>
          </a:p>
          <a:p>
            <a:r>
              <a:rPr lang="en-US" sz="1200" b="0" i="0" kern="1200" noProof="0" dirty="0">
                <a:solidFill>
                  <a:schemeClr val="tx1"/>
                </a:solidFill>
                <a:effectLst/>
                <a:latin typeface="+mn-lt"/>
                <a:ea typeface="+mn-ea"/>
                <a:cs typeface="+mn-cs"/>
              </a:rPr>
              <a:t>Die darstellenden Künste sind ressourcenintensiv. Nachhaltige Praktiken – wie die Verwendung erneuerbarer Materialien, die Verbesserung der Energieeffizienz und die Reduzierung von Abfall – können die Auswirkungen auf die Umwelt erheblich verringern. </a:t>
            </a:r>
          </a:p>
          <a:p>
            <a:r>
              <a:rPr lang="en-US" sz="1200" b="0" i="0" kern="1200" noProof="0" dirty="0">
                <a:solidFill>
                  <a:schemeClr val="tx1"/>
                </a:solidFill>
                <a:effectLst/>
                <a:latin typeface="+mn-lt"/>
                <a:ea typeface="+mn-ea"/>
                <a:cs typeface="+mn-cs"/>
              </a:rPr>
              <a:t>Ein Lebenszyklusansatz stellt sicher, dass Nachhaltigkeit vom Casting bis zum Publikumsmanagement verankert ist.</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2. Kreative und betriebliche Vorteile</a:t>
            </a:r>
          </a:p>
          <a:p>
            <a:r>
              <a:rPr lang="en-US" sz="1200" b="0" i="0" kern="1200" noProof="0" dirty="0">
                <a:solidFill>
                  <a:schemeClr val="tx1"/>
                </a:solidFill>
                <a:effectLst/>
                <a:latin typeface="+mn-lt"/>
                <a:ea typeface="+mn-ea"/>
                <a:cs typeface="+mn-cs"/>
              </a:rPr>
              <a:t>Nachhaltigkeit treibt Innovationen voran und fördert modulares Design, neue Materialien und frische Erzählungen. </a:t>
            </a:r>
          </a:p>
          <a:p>
            <a:r>
              <a:rPr lang="en-US" sz="1200" b="0" i="0" kern="1200" noProof="0" dirty="0">
                <a:solidFill>
                  <a:schemeClr val="tx1"/>
                </a:solidFill>
                <a:effectLst/>
                <a:latin typeface="+mn-lt"/>
                <a:ea typeface="+mn-ea"/>
                <a:cs typeface="+mn-cs"/>
              </a:rPr>
              <a:t>Betriebliche Effizienz durch intelligente Energienutzung und integrierte Systeme senkt zudem die Kosten und erhöht die Widerstandsfähigkeit.</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3. Branchenspezifische Herausforderungen</a:t>
            </a:r>
          </a:p>
          <a:p>
            <a:r>
              <a:rPr lang="en-US" sz="1200" b="0" i="0" kern="1200" noProof="0" dirty="0">
                <a:solidFill>
                  <a:schemeClr val="tx1"/>
                </a:solidFill>
                <a:effectLst/>
                <a:latin typeface="+mn-lt"/>
                <a:ea typeface="+mn-ea"/>
                <a:cs typeface="+mn-cs"/>
              </a:rPr>
              <a:t>Veranstaltungsorte stehen vor Problemen wie sporadischer Nutzung und Denkmalschutz. </a:t>
            </a:r>
          </a:p>
          <a:p>
            <a:r>
              <a:rPr lang="en-US" sz="1200" b="0" i="0" kern="1200" noProof="0" dirty="0">
                <a:solidFill>
                  <a:schemeClr val="tx1"/>
                </a:solidFill>
                <a:effectLst/>
                <a:latin typeface="+mn-lt"/>
                <a:ea typeface="+mn-ea"/>
                <a:cs typeface="+mn-cs"/>
              </a:rPr>
              <a:t>Lösungen umfassen eine effiziente Planung, die Verbesserung der Isolierung und die Überwachung des Energieverbrauchs, um Verbesserungen zu erzielen, ohne den kulturellen Wert zu beeinträchtigen.</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4. Vom Fußabdruck zum Handabdruck</a:t>
            </a:r>
          </a:p>
          <a:p>
            <a:r>
              <a:rPr lang="en-US" sz="1200" b="0" i="0" kern="1200" noProof="0" dirty="0">
                <a:solidFill>
                  <a:schemeClr val="tx1"/>
                </a:solidFill>
                <a:effectLst/>
                <a:latin typeface="+mn-lt"/>
                <a:ea typeface="+mn-ea"/>
                <a:cs typeface="+mn-cs"/>
              </a:rPr>
              <a:t>Bei Nachhaltigkeit geht es nicht nur darum, Schäden zu reduzieren. </a:t>
            </a:r>
          </a:p>
          <a:p>
            <a:r>
              <a:rPr lang="en-US" sz="1200" b="0" i="0" kern="1200" noProof="0" dirty="0">
                <a:solidFill>
                  <a:schemeClr val="tx1"/>
                </a:solidFill>
                <a:effectLst/>
                <a:latin typeface="+mn-lt"/>
                <a:ea typeface="+mn-ea"/>
                <a:cs typeface="+mn-cs"/>
              </a:rPr>
              <a:t>Produktionen können aktiv positive Veränderungen bewirken – indem sie ökologische Praktiken vorleben, das Publikum aufklären und eine branchenweite Transformation im Einklang mit den Klimazielen der EU vorantreiben.</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5. Zusammenarbeit und gemeinsame Verantwortung</a:t>
            </a:r>
          </a:p>
          <a:p>
            <a:r>
              <a:rPr lang="en-US" sz="1200" b="0" i="0" kern="1200" noProof="0" dirty="0">
                <a:solidFill>
                  <a:schemeClr val="tx1"/>
                </a:solidFill>
                <a:effectLst/>
                <a:latin typeface="+mn-lt"/>
                <a:ea typeface="+mn-ea"/>
                <a:cs typeface="+mn-cs"/>
              </a:rPr>
              <a:t>Nachhaltige Produktionen erfordern Teamarbeit: Künstler, Techniker und Manager müssen zusammenarbeiten. </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Die Verankerung von Nachhaltigkeit in Produktion und Betrieb ist unerlässlich, damit die darstellenden Künste sowohl künstlerisch als auch wirtschaftlich florieren und gleichzeitig ihrer Verpflichtung als Vorreiter in der gesellschaftlichen Reaktion auf klimatische Herausforderungen nachkommen können. Nachhaltigkeit ist keine Einschränkung, sondern vielmehr ein Katalysator für Innovation, Zusammenarbeit und die Zukunftssicherung der Branche. Die Lehrkräfte, die dieses Modul unterrichten, vermitteln der nächsten Generation von Fachleuten die Denkweise und die Werkzeuge, die erforderlich sind, um wirkungsvolle Veränderungen voranzutreiben und ein bleibendes Vermächtnis von Kreativität in Verbindung mit Verantwortung zu sichern.</a:t>
            </a:r>
            <a:r>
              <a:rPr lang="en-GB" noProof="0" dirty="0"/>
              <a:t> </a:t>
            </a:r>
          </a:p>
        </p:txBody>
      </p:sp>
      <p:sp>
        <p:nvSpPr>
          <p:cNvPr id="4" name="Foliennummernplatzhalter 3"/>
          <p:cNvSpPr>
            <a:spLocks noGrp="1"/>
          </p:cNvSpPr>
          <p:nvPr>
            <p:ph type="sldNum" sz="quarter" idx="5"/>
          </p:nvPr>
        </p:nvSpPr>
        <p:spPr/>
        <p:txBody>
          <a:bodyPr/>
          <a:lstStyle/>
          <a:p>
            <a:fld id="{D274D5D8-74C3-4A38-835E-EC8AAD529D29}" type="slidenum">
              <a:rPr lang="el-GR" smtClean="0"/>
              <a:t>24</a:t>
            </a:fld>
            <a:endParaRPr lang="el-GR"/>
          </a:p>
        </p:txBody>
      </p:sp>
    </p:spTree>
    <p:extLst>
      <p:ext uri="{BB962C8B-B14F-4D97-AF65-F5344CB8AC3E}">
        <p14:creationId xmlns:p14="http://schemas.microsoft.com/office/powerpoint/2010/main" val="485856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25</a:t>
            </a:fld>
            <a:endParaRPr lang="el-GR"/>
          </a:p>
        </p:txBody>
      </p:sp>
    </p:spTree>
    <p:extLst>
      <p:ext uri="{BB962C8B-B14F-4D97-AF65-F5344CB8AC3E}">
        <p14:creationId xmlns:p14="http://schemas.microsoft.com/office/powerpoint/2010/main" val="2485202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7C0D-B515-1AEF-6448-A782A79145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59C9A1-2591-39AB-5B06-EFD847A7BE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0B4DF3-A4B9-83B2-BB1B-35113DD80FB5}"/>
              </a:ext>
            </a:extLst>
          </p:cNvPr>
          <p:cNvSpPr>
            <a:spLocks noGrp="1"/>
          </p:cNvSpPr>
          <p:nvPr>
            <p:ph type="body" idx="1"/>
          </p:nvPr>
        </p:nvSpPr>
        <p:spPr/>
        <p:txBody>
          <a:bodyPr/>
          <a:lstStyle/>
          <a:p>
            <a:r>
              <a:rPr lang="en-US" sz="1100" noProof="0" dirty="0">
                <a:latin typeface="Calibri" panose="020F0502020204030204" pitchFamily="34" charset="0"/>
                <a:ea typeface="Calibri" panose="020F0502020204030204" pitchFamily="34" charset="0"/>
                <a:cs typeface="Calibri" panose="020F0502020204030204" pitchFamily="34" charset="0"/>
              </a:rPr>
              <a:t>Wenn wir über Nachhaltigkeit in den darstellenden Künsten sprechen, ist es wichtig, den Unterschied zwischen der Verringerung von Schäden und der Schaffung positiver Auswirkungen zu verstehen. Dies bringt uns zu den Konzepten des Fußabdrucks und des Handabdrucks.</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Traditionell konzentrieren wir uns auf unseren Fußabdruck, also die negativen Auswirkungen auf die Umwelt, die wir zu reduzieren versuchen. Im Theater und bei Live-Aufführungen kann dies bedeuten, den Energieverbrauch zu senken, Abfall zu reduzieren, weniger Materialien zu verbrauchen oder Reisen einzuschränken.</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Aber zunehmend spricht man in der Branche auch vom Handabdruck – dabei geht es nicht darum, Schäden zu reduzieren, sondern aktiv Gutes zu tun. Es ist der positive Einfluss, den wir ausüben können – auf unser Publikum, unsere Kollegen, unsere Gemeinschaften und die gesamte Kulturlandschaft.</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In den darstellenden Künsten können wir unseren Handabdruck auf verschiedene Weise vergrößern:</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Bildungs Einfluss: </a:t>
            </a:r>
            <a:r>
              <a:rPr lang="en-US" sz="1100" noProof="0" dirty="0">
                <a:latin typeface="Calibri" panose="020F0502020204030204" pitchFamily="34" charset="0"/>
                <a:ea typeface="Calibri" panose="020F0502020204030204" pitchFamily="34" charset="0"/>
                <a:cs typeface="Calibri" panose="020F0502020204030204" pitchFamily="34" charset="0"/>
              </a:rPr>
              <a:t>Produktionen können das Bewusstsein schärfen und Diskussionen über Nachhaltigkeit anregen. Themen in einer Aufführung oder damit verbundenen Outreach-Aktivitäten können das Publikum zum Nachdenken, Lernen und zur Verhaltensänderung anregen.</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Innovative Praktiken: </a:t>
            </a:r>
            <a:r>
              <a:rPr lang="en-US" sz="1100" noProof="0" dirty="0">
                <a:latin typeface="Calibri" panose="020F0502020204030204" pitchFamily="34" charset="0"/>
                <a:ea typeface="Calibri" panose="020F0502020204030204" pitchFamily="34" charset="0"/>
                <a:cs typeface="Calibri" panose="020F0502020204030204" pitchFamily="34" charset="0"/>
              </a:rPr>
              <a:t>Durch die Verwendung nachhaltiger Materialien, zirkuläres Design und erneuerbare Energien auf der Bühne oder hinter den Kulissen zeigen Produktionen, was möglich ist – und geben anderen ein Beispiel, dem sie folgen können.</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Gemeinschaftliches Engagement: </a:t>
            </a:r>
            <a:r>
              <a:rPr lang="en-US" sz="1100" noProof="0" dirty="0">
                <a:latin typeface="Calibri" panose="020F0502020204030204" pitchFamily="34" charset="0"/>
                <a:ea typeface="Calibri" panose="020F0502020204030204" pitchFamily="34" charset="0"/>
                <a:cs typeface="Calibri" panose="020F0502020204030204" pitchFamily="34" charset="0"/>
              </a:rPr>
              <a:t>Wenn wir mit lokalen Partnern zusammenarbeiten, Bildung unterstützen oder Inklusion fördern, erweitern wir unseren Einfluss weit über die Aufführung selbst hinaus.</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Branchenführerschaft: </a:t>
            </a:r>
            <a:r>
              <a:rPr lang="en-US" sz="1100" noProof="0" dirty="0">
                <a:latin typeface="Calibri" panose="020F0502020204030204" pitchFamily="34" charset="0"/>
                <a:ea typeface="Calibri" panose="020F0502020204030204" pitchFamily="34" charset="0"/>
                <a:cs typeface="Calibri" panose="020F0502020204030204" pitchFamily="34" charset="0"/>
              </a:rPr>
              <a:t>Wenn wir schließlich Tools, Erfahrungen und Erfolgsgeschichten austauschen, tragen wir dazu bei, eine nachhaltigere Branche zu gestalten – nicht nur mit jeder einzelnen Produktion, sondern gemeinsam.</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Als Trainer und Moderatoren sollten wir uns und unsere Lernenden daher nicht nur dazu herausfordern, den Fußabdruck zu verringern, sondern auch den Handabdruck ihrer Produktionen zu vergrößern.</a:t>
            </a:r>
            <a:endParaRPr lang="en-GB" sz="11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34E12D65-7D83-BBED-26AF-C61DC48152E9}"/>
              </a:ext>
            </a:extLst>
          </p:cNvPr>
          <p:cNvSpPr>
            <a:spLocks noGrp="1"/>
          </p:cNvSpPr>
          <p:nvPr>
            <p:ph type="sldNum" sz="quarter" idx="5"/>
          </p:nvPr>
        </p:nvSpPr>
        <p:spPr/>
        <p:txBody>
          <a:bodyPr/>
          <a:lstStyle/>
          <a:p>
            <a:fld id="{D274D5D8-74C3-4A38-835E-EC8AAD529D29}" type="slidenum">
              <a:rPr lang="el-GR" smtClean="0"/>
              <a:t>26</a:t>
            </a:fld>
            <a:endParaRPr lang="el-GR"/>
          </a:p>
        </p:txBody>
      </p:sp>
    </p:spTree>
    <p:extLst>
      <p:ext uri="{BB962C8B-B14F-4D97-AF65-F5344CB8AC3E}">
        <p14:creationId xmlns:p14="http://schemas.microsoft.com/office/powerpoint/2010/main" val="3319114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Wir werden nun die Schlüsselrollen untersuchen, die zum Erfolg nachhaltiger Produktionen im Bereich der darstellenden Künste beitragen. Bei der Nachhaltigkeit in der Kunst geht es nicht nur darum, die Umweltbelastung zu reduzieren, sondern auch darum, Systeme zu schaffen, die sozial verantwortlich, finanziell tragfähig und kreativ bereichernd sind.</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Beginnen wir mit den Künstlern. </a:t>
            </a:r>
            <a:r>
              <a:rPr lang="en-US" sz="1100" dirty="0">
                <a:latin typeface="Calibri" panose="020F0502020204030204" pitchFamily="34" charset="0"/>
                <a:ea typeface="Calibri" panose="020F0502020204030204" pitchFamily="34" charset="0"/>
                <a:cs typeface="Calibri" panose="020F0502020204030204" pitchFamily="34" charset="0"/>
              </a:rPr>
              <a:t>Sie sind das Herzstück des kreativen Prozesses. Indem sie umweltfreundliche Konzepte begrüßen und Nachhaltigkeit in ihre künstlerische Vision integrieren, zeigen sie uns, dass Umweltverantwortung die Kreativität nicht einschränkt, sondern beflügelt. Ihr Einfluss reicht über die Bühne hinaus – sie inspirieren das Publikum und setzen Trends innerhalb der Branche.</a:t>
            </a:r>
          </a:p>
          <a:p>
            <a:r>
              <a:rPr lang="en-US" sz="1100" dirty="0">
                <a:latin typeface="Calibri" panose="020F0502020204030204" pitchFamily="34" charset="0"/>
                <a:ea typeface="Calibri" panose="020F0502020204030204" pitchFamily="34" charset="0"/>
                <a:cs typeface="Calibri" panose="020F0502020204030204" pitchFamily="34" charset="0"/>
              </a:rPr>
              <a:t>(Beispiele für Künstler sind Schauspieler, Bühnenbildner und Szenografen, Regisseure, Choreografen usw.)</a:t>
            </a:r>
          </a:p>
          <a:p>
            <a:r>
              <a:rPr lang="en-US" sz="1100" dirty="0">
                <a:latin typeface="Calibri" panose="020F0502020204030204" pitchFamily="34" charset="0"/>
                <a:ea typeface="Calibri" panose="020F0502020204030204" pitchFamily="34" charset="0"/>
                <a:cs typeface="Calibri" panose="020F0502020204030204" pitchFamily="34" charset="0"/>
              </a:rPr>
              <a:t> sondern auch künstlerische  Leiter.</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Als Nächstes kommen die Handwerker und Techniker. </a:t>
            </a:r>
            <a:r>
              <a:rPr lang="en-US" sz="1100" dirty="0">
                <a:latin typeface="Calibri" panose="020F0502020204030204" pitchFamily="34" charset="0"/>
                <a:ea typeface="Calibri" panose="020F0502020204030204" pitchFamily="34" charset="0"/>
                <a:cs typeface="Calibri" panose="020F0502020204030204" pitchFamily="34" charset="0"/>
              </a:rPr>
              <a:t>Dies sind die praktischen Experten, die die künstlerische Vision zum Leben erwecken. Ihre Materialauswahl, ihre Fähigkeit, Abfall zu minimieren, und ihr Geschick beim Entwerfen für die Wiederverwendung sind von entscheidender Bedeutung. Wenn sie frühzeitig mit Designern zusammenarbeiten, tragen sie dazu bei, Produktionen zu gestalten, die sowohl schön als auch nachhaltig sind.</a:t>
            </a:r>
          </a:p>
          <a:p>
            <a:r>
              <a:rPr lang="en-US" sz="1100" dirty="0">
                <a:latin typeface="Calibri" panose="020F0502020204030204" pitchFamily="34" charset="0"/>
                <a:ea typeface="Calibri" panose="020F0502020204030204" pitchFamily="34" charset="0"/>
                <a:cs typeface="Calibri" panose="020F0502020204030204" pitchFamily="34" charset="0"/>
              </a:rPr>
              <a:t>(Beispiele für Handwerker/Techniker sind Beleuchtungs-, Ton- und Bühnentechniker, Tischler, Maler, Requisitenhersteller, Pyrotechniker usw.) </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Produzenten und Manager </a:t>
            </a:r>
            <a:r>
              <a:rPr lang="en-US" sz="1100" dirty="0">
                <a:latin typeface="Calibri" panose="020F0502020204030204" pitchFamily="34" charset="0"/>
                <a:ea typeface="Calibri" panose="020F0502020204030204" pitchFamily="34" charset="0"/>
                <a:cs typeface="Calibri" panose="020F0502020204030204" pitchFamily="34" charset="0"/>
              </a:rPr>
              <a:t>spielen eine strategische Rolle. Sie definieren die Nachhaltigkeitsziele und sorgen dafür, dass diese in Budgets, Zeitplänen und Planungen berücksichtigt werden. Ihre Führungsrolle fördert eine Kultur der Zusammenarbeit und Verantwortlichkeit, die ökologische, soziale und finanzielle Prioritäten in Einklang bringt.</a:t>
            </a:r>
          </a:p>
          <a:p>
            <a:r>
              <a:rPr lang="en-US" sz="1100" dirty="0">
                <a:latin typeface="Calibri" panose="020F0502020204030204" pitchFamily="34" charset="0"/>
                <a:ea typeface="Calibri" panose="020F0502020204030204" pitchFamily="34" charset="0"/>
                <a:cs typeface="Calibri" panose="020F0502020204030204" pitchFamily="34" charset="0"/>
              </a:rPr>
              <a:t>(Beispiele sind Bühnenmanager, Finanzdirektoren, Manager von Kultureinrichtungen, künstlerische Leiter usw.)</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Dann gibt es noch </a:t>
            </a:r>
            <a:r>
              <a:rPr lang="en-US" sz="1100" b="1" dirty="0">
                <a:latin typeface="Calibri" panose="020F0502020204030204" pitchFamily="34" charset="0"/>
                <a:ea typeface="Calibri" panose="020F0502020204030204" pitchFamily="34" charset="0"/>
                <a:cs typeface="Calibri" panose="020F0502020204030204" pitchFamily="34" charset="0"/>
              </a:rPr>
              <a:t>die Verwaltungs- und Support-Mitarbeiter </a:t>
            </a:r>
            <a:r>
              <a:rPr lang="en-US" sz="1100" dirty="0">
                <a:latin typeface="Calibri" panose="020F0502020204030204" pitchFamily="34" charset="0"/>
                <a:ea typeface="Calibri" panose="020F0502020204030204" pitchFamily="34" charset="0"/>
                <a:cs typeface="Calibri" panose="020F0502020204030204" pitchFamily="34" charset="0"/>
              </a:rPr>
              <a:t>– vom Marketing über die Personalabteilung bis hin zu den Teams im Front-of-House-Bereich. Sie tragen dazu bei, Nachhaltigkeit in den täglichen Produktionsablauf zu integrieren. Ob durch umweltbewusstes Ticketing, nachhaltiges Merchandising oder inklusive Einstellungspraktiken – ihre Arbeit unterstützt die übergeordnete Mission.</a:t>
            </a:r>
          </a:p>
          <a:p>
            <a:r>
              <a:rPr lang="en-US" sz="1100" dirty="0">
                <a:latin typeface="Calibri" panose="020F0502020204030204" pitchFamily="34" charset="0"/>
                <a:ea typeface="Calibri" panose="020F0502020204030204" pitchFamily="34" charset="0"/>
                <a:cs typeface="Calibri" panose="020F0502020204030204" pitchFamily="34" charset="0"/>
              </a:rPr>
              <a:t>(Beispiele sind Hauspersonal, Ticketbüro, Hausmeister, Nachhaltigkeitsmanager, Facility Manager, </a:t>
            </a:r>
            <a:r>
              <a:rPr lang="en-US" sz="1100" dirty="0" err="1">
                <a:latin typeface="Calibri" panose="020F0502020204030204" pitchFamily="34" charset="0"/>
                <a:ea typeface="Calibri" panose="020F0502020204030204" pitchFamily="34" charset="0"/>
                <a:cs typeface="Calibri" panose="020F0502020204030204" pitchFamily="34" charset="0"/>
              </a:rPr>
              <a:t>Personalverantwortliche </a:t>
            </a:r>
            <a:r>
              <a:rPr lang="en-US" sz="1100" dirty="0">
                <a:latin typeface="Calibri" panose="020F0502020204030204" pitchFamily="34" charset="0"/>
                <a:ea typeface="Calibri" panose="020F0502020204030204" pitchFamily="34" charset="0"/>
                <a:cs typeface="Calibri" panose="020F0502020204030204" pitchFamily="34" charset="0"/>
              </a:rPr>
              <a:t>usw.) </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Wir müssen auch die Rolle des </a:t>
            </a:r>
            <a:r>
              <a:rPr lang="en-US" sz="1100" b="1" dirty="0">
                <a:latin typeface="Calibri" panose="020F0502020204030204" pitchFamily="34" charset="0"/>
                <a:ea typeface="Calibri" panose="020F0502020204030204" pitchFamily="34" charset="0"/>
                <a:cs typeface="Calibri" panose="020F0502020204030204" pitchFamily="34" charset="0"/>
              </a:rPr>
              <a:t>Publikums und der Gemeinschaften </a:t>
            </a:r>
            <a:r>
              <a:rPr lang="en-US" sz="1100" dirty="0">
                <a:latin typeface="Calibri" panose="020F0502020204030204" pitchFamily="34" charset="0"/>
                <a:ea typeface="Calibri" panose="020F0502020204030204" pitchFamily="34" charset="0"/>
                <a:cs typeface="Calibri" panose="020F0502020204030204" pitchFamily="34" charset="0"/>
              </a:rPr>
              <a:t>anerkennen</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rPr>
              <a:t>Ihr Engagement und ihre Fürsprache können die Nachfrage nach nachhaltigen Praktiken ankurbeln. Wenn das Publikum Produktionen unterstützt, die Nachhaltigkeit in den Vordergrund stellen, trägt es dazu bei, die Zukunft der darstellenden Künste mitzugestalten.</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Schließlich geben </a:t>
            </a:r>
            <a:r>
              <a:rPr lang="en-US" sz="1100" b="1" dirty="0">
                <a:latin typeface="Calibri" panose="020F0502020204030204" pitchFamily="34" charset="0"/>
                <a:ea typeface="Calibri" panose="020F0502020204030204" pitchFamily="34" charset="0"/>
                <a:cs typeface="Calibri" panose="020F0502020204030204" pitchFamily="34" charset="0"/>
              </a:rPr>
              <a:t>Institutionen und Geldgeber </a:t>
            </a:r>
            <a:r>
              <a:rPr lang="en-US" sz="1100" dirty="0">
                <a:latin typeface="Calibri" panose="020F0502020204030204" pitchFamily="34" charset="0"/>
                <a:ea typeface="Calibri" panose="020F0502020204030204" pitchFamily="34" charset="0"/>
                <a:cs typeface="Calibri" panose="020F0502020204030204" pitchFamily="34" charset="0"/>
              </a:rPr>
              <a:t>– wie Kunsträte, Stiftungen und Sponsoren – durch politische und finanzielle Unterstützung den Ton an. Indem sie die Finanzierung an Nachhaltigkeitsbenchmarks knüpfen und Innovationen fördern, ermöglichen sie die Weiterentwicklung des gesamten Ökosystems.</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Zusammen </a:t>
            </a:r>
            <a:r>
              <a:rPr lang="en-US" sz="1100" dirty="0">
                <a:latin typeface="Calibri" panose="020F0502020204030204" pitchFamily="34" charset="0"/>
                <a:ea typeface="Calibri" panose="020F0502020204030204" pitchFamily="34" charset="0"/>
                <a:cs typeface="Calibri" panose="020F0502020204030204" pitchFamily="34" charset="0"/>
              </a:rPr>
              <a:t>bilden diese Gruppen ein Netzwerk aus Verantwortung und Chancen. </a:t>
            </a:r>
          </a:p>
          <a:p>
            <a:r>
              <a:rPr lang="en-US" sz="1100" dirty="0">
                <a:latin typeface="Calibri" panose="020F0502020204030204" pitchFamily="34" charset="0"/>
                <a:ea typeface="Calibri" panose="020F0502020204030204" pitchFamily="34" charset="0"/>
                <a:cs typeface="Calibri" panose="020F0502020204030204" pitchFamily="34" charset="0"/>
              </a:rPr>
              <a:t>Wenn jede Rolle unter Berücksichtigung der Nachhaltigkeit aktiviert wird, können die darstellenden Künste florieren – nicht nur künstlerisch, sondern auch ethisch und ökologisch.</a:t>
            </a:r>
            <a:endParaRPr lang="de-AT" sz="1100" dirty="0">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27</a:t>
            </a:fld>
            <a:endParaRPr lang="el-GR"/>
          </a:p>
        </p:txBody>
      </p:sp>
    </p:spTree>
    <p:extLst>
      <p:ext uri="{BB962C8B-B14F-4D97-AF65-F5344CB8AC3E}">
        <p14:creationId xmlns:p14="http://schemas.microsoft.com/office/powerpoint/2010/main" val="10939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2C1E8-7EFE-8EB9-208A-80A98B861BB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46CAEB7-4EB9-E248-D2B4-E13C11E482E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00A2DD9-5A59-45A8-C58E-F452A36475C2}"/>
              </a:ext>
            </a:extLst>
          </p:cNvPr>
          <p:cNvSpPr>
            <a:spLocks noGrp="1"/>
          </p:cNvSpPr>
          <p:nvPr>
            <p:ph type="body" idx="1"/>
          </p:nvPr>
        </p:nvSpPr>
        <p:spPr/>
        <p:txBody>
          <a:bodyPr/>
          <a:lstStyle/>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„Nachdem wir nun die verschiedenen Rollen – oder Personas – im Bereich der nachhaltigen darstellenden Künste und die Grundsätze der gemeinsamen Verantwortung kennengelernt haben, ist es an der Zeit, dieses Wissen aktiv anzuwenden.</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dieser Aktivität arbeiten Sie in kleinen Gruppen, um eine gemeinsame Planungssitzung für eine nachhaltige Produktion oder einen nachhaltigen Veranstaltungsort zu simulieren. Ihr Ziel ist es, herauszufinden, wie jede Persona zur Nachhaltigkeit beiträgt – und wie sie zusammenarbeiten müssen, um erfolgreich zu sein.</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Bei dieser Übung geht es nicht darum, Verantwortlichkeiten isoliert zu benennen, sondern darum, </a:t>
            </a:r>
            <a:r>
              <a:rPr lang="en-GB"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zu sehen</a:t>
            </a:r>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GB"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wie Rollen interagieren</a:t>
            </a:r>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wo gemeinsame Verantwortung liegt und wie wir </a:t>
            </a:r>
            <a:r>
              <a:rPr lang="en-GB"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durch frühzeitige Zusammenarbeit und gegenseitige Rechenschaftspflicht bessere Ergebnisse erzielen</a:t>
            </a:r>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können</a:t>
            </a:r>
            <a:r>
              <a:rPr lang="en-GB"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929EBF4-BBAE-F3E5-4825-8169C939C5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28</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2776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4BEB-4207-9B74-CD04-0240DD2D18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8EF9AE-4866-3A23-5AD0-AF2C9D3EE11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1549E77-29EB-6944-6AB6-20AB3AE95BDF}"/>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7E977F12-6C46-0D19-F8B7-999131EC6549}"/>
              </a:ext>
            </a:extLst>
          </p:cNvPr>
          <p:cNvSpPr>
            <a:spLocks noGrp="1"/>
          </p:cNvSpPr>
          <p:nvPr>
            <p:ph type="sldNum" sz="quarter" idx="5"/>
          </p:nvPr>
        </p:nvSpPr>
        <p:spPr/>
        <p:txBody>
          <a:bodyPr/>
          <a:lstStyle/>
          <a:p>
            <a:fld id="{D274D5D8-74C3-4A38-835E-EC8AAD529D29}" type="slidenum">
              <a:rPr lang="el-GR" smtClean="0"/>
              <a:t>29</a:t>
            </a:fld>
            <a:endParaRPr lang="el-GR"/>
          </a:p>
        </p:txBody>
      </p:sp>
    </p:spTree>
    <p:extLst>
      <p:ext uri="{BB962C8B-B14F-4D97-AF65-F5344CB8AC3E}">
        <p14:creationId xmlns:p14="http://schemas.microsoft.com/office/powerpoint/2010/main" val="367966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85E3F-EE32-0BB6-8C2B-79AFA626E42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A949D9C-5CBE-92E0-B9C3-1D86BB16566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64B64CC-A899-A88A-3B12-CAD36805AC4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Die wichtigsten Säulen von Lektion 2 sind: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Das INSPIRE-Projekt </a:t>
            </a: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Der INSPIRE-Online-Schulungskurs </a:t>
            </a: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Die virtuelle Lernplattform INSPIRE </a:t>
            </a:r>
            <a:endParaRPr lang="el-GR" sz="1100" kern="1200">
              <a:solidFill>
                <a:schemeClr val="tx1"/>
              </a:solidFill>
              <a:effectLst/>
              <a:latin typeface="+mn-lt"/>
              <a:ea typeface="Arial" panose="020B0604020202020204" pitchFamily="34" charset="0"/>
              <a:cs typeface="+mn-cs"/>
            </a:endParaRPr>
          </a:p>
          <a:p>
            <a:endParaRPr lang="el-GR"/>
          </a:p>
        </p:txBody>
      </p:sp>
      <p:sp>
        <p:nvSpPr>
          <p:cNvPr id="4" name="Θέση αριθμού διαφάνειας 3">
            <a:extLst>
              <a:ext uri="{FF2B5EF4-FFF2-40B4-BE49-F238E27FC236}">
                <a16:creationId xmlns:a16="http://schemas.microsoft.com/office/drawing/2014/main" id="{0FAAF6A5-AD71-6358-BA40-E52E41050F5F}"/>
              </a:ext>
            </a:extLst>
          </p:cNvPr>
          <p:cNvSpPr>
            <a:spLocks noGrp="1"/>
          </p:cNvSpPr>
          <p:nvPr>
            <p:ph type="sldNum" sz="quarter" idx="5"/>
          </p:nvPr>
        </p:nvSpPr>
        <p:spPr/>
        <p:txBody>
          <a:bodyPr/>
          <a:lstStyle/>
          <a:p>
            <a:fld id="{D274D5D8-74C3-4A38-835E-EC8AAD529D29}" type="slidenum">
              <a:rPr lang="el-GR" smtClean="0"/>
              <a:t>3</a:t>
            </a:fld>
            <a:endParaRPr lang="el-GR"/>
          </a:p>
        </p:txBody>
      </p:sp>
    </p:spTree>
    <p:extLst>
      <p:ext uri="{BB962C8B-B14F-4D97-AF65-F5344CB8AC3E}">
        <p14:creationId xmlns:p14="http://schemas.microsoft.com/office/powerpoint/2010/main" val="1474320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657F1-50FA-A2AF-6D1D-F3C1D75EBE8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0365978-DB02-D2DB-338A-97F85D8A04D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1E05C6E-9F8A-1CFC-76F8-55B436739EDB}"/>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89A08960-881B-E0A4-B9A3-07936A03D892}"/>
              </a:ext>
            </a:extLst>
          </p:cNvPr>
          <p:cNvSpPr>
            <a:spLocks noGrp="1"/>
          </p:cNvSpPr>
          <p:nvPr>
            <p:ph type="sldNum" sz="quarter" idx="5"/>
          </p:nvPr>
        </p:nvSpPr>
        <p:spPr/>
        <p:txBody>
          <a:bodyPr/>
          <a:lstStyle/>
          <a:p>
            <a:fld id="{D274D5D8-74C3-4A38-835E-EC8AAD529D29}" type="slidenum">
              <a:rPr lang="el-GR" smtClean="0"/>
              <a:t>30</a:t>
            </a:fld>
            <a:endParaRPr lang="el-GR"/>
          </a:p>
        </p:txBody>
      </p:sp>
    </p:spTree>
    <p:extLst>
      <p:ext uri="{BB962C8B-B14F-4D97-AF65-F5344CB8AC3E}">
        <p14:creationId xmlns:p14="http://schemas.microsoft.com/office/powerpoint/2010/main" val="3118727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Die Integration nachhaltiger Produktionsmethoden in das traditionelle Produktionsmanagement von Veranstaltungsorten für darstellende Künste ist eine Notwendigkeit, die sich aus ökologischer, wirtschaftlicher und sozialer Verantwortung ergibt. Diese Integration erfordert eine Umgestaltung aller Aspekte des Produktionsmanagements und ein grundlegendes Überdenken langjähriger Praktiken unter Berücksichtigung der klimatischen Realitäten, wobei die künstlerische Qualität und die operative Exzellenz, die diesen Sektor auszeichnen, erhalten bleiben müssen.</a:t>
            </a:r>
            <a:r>
              <a:rPr lang="en-US" sz="1100" dirty="0">
                <a:latin typeface="Calibri" panose="020F0502020204030204" pitchFamily="34" charset="0"/>
                <a:ea typeface="Calibri" panose="020F0502020204030204" pitchFamily="34" charset="0"/>
                <a:cs typeface="Calibri" panose="020F0502020204030204" pitchFamily="34" charset="0"/>
              </a:rPr>
              <a:t> </a:t>
            </a:r>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31</a:t>
            </a:fld>
            <a:endParaRPr lang="el-GR"/>
          </a:p>
        </p:txBody>
      </p:sp>
    </p:spTree>
    <p:extLst>
      <p:ext uri="{BB962C8B-B14F-4D97-AF65-F5344CB8AC3E}">
        <p14:creationId xmlns:p14="http://schemas.microsoft.com/office/powerpoint/2010/main" val="2083875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E38B-858B-AB79-9431-78E5CFD3763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1718FC-4603-1DD1-DAF2-5A1199E61CB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04E75C-B00C-D044-0D73-A16E2EA42090}"/>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Um Nachhaltigkeit erfolgreich in die Produktion von darstellenden Künsten und den Betrieb von Veranstaltungsorten zu integrieren, sollten vier Schlüsselbereiche über den gesamten Produktionszyklus hinweg ganzheitlich berücksichtigt werden:</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Materialbeschaffung und Lebenszyklusmanagement</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Verwenden Sie nach Möglichkeit wiederverwertete, recycelte oder nachhaltig zertifizierte Materialien. Führen Sie Bestandslisten, um Herkunft, Verwendung und Zukunft aller Materialien zu verfolgen, und entwerfen Sie Bühnenbilder, die sich leicht abbauen und wiederverwenden lassen. Vermeiden Sie neue Materialien, sofern dies nicht unbedingt erforderlich ist.</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Energieeffizienz und technischer Betrieb</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Wechseln Sie nach Möglichkeit zu erneuerbaren Energiequellen oder Ökostromanbietern. Führen Sie Betriebsabläufe ein, die während Proben und Aufführungen Energie sparen.</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Abfallreduzierung und Kreislaufwirtschaft</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Gehen Sie über das Recycling hinaus und führen Sie Abfallprogramme ein, die Kompostierung, Spenden und Upcycling umfassen. Entwerfen Sie alle Produktionselemente mit einem klaren Plan für die Nachnutzung und überwachen Sie den Abfall, um die Wiederverwendungs- und Recyclingziele zu erreichen.</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Nachhaltige Beschaffung und Logistik</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Arbeiten Sie eng mit Lieferanten zusammen, um nachhaltige Materialien zu beschaffen, Verpackungen zu reduzieren und Lieferungen zu begrenzen. </a:t>
            </a:r>
            <a:r>
              <a:rPr lang="en-US" sz="1100" dirty="0" err="1">
                <a:latin typeface="Calibri" panose="020F0502020204030204" pitchFamily="34" charset="0"/>
                <a:ea typeface="Calibri" panose="020F0502020204030204" pitchFamily="34" charset="0"/>
                <a:cs typeface="Calibri" panose="020F0502020204030204" pitchFamily="34" charset="0"/>
              </a:rPr>
              <a:t>Bevorzugen Sie </a:t>
            </a:r>
            <a:r>
              <a:rPr lang="en-US" sz="1100" dirty="0">
                <a:latin typeface="Calibri" panose="020F0502020204030204" pitchFamily="34" charset="0"/>
                <a:ea typeface="Calibri" panose="020F0502020204030204" pitchFamily="34" charset="0"/>
                <a:cs typeface="Calibri" panose="020F0502020204030204" pitchFamily="34" charset="0"/>
              </a:rPr>
              <a:t>lokale Anbieter und emissionsarme Transportmittel, um den logistischen CO2-Fußabdruck </a:t>
            </a:r>
            <a:r>
              <a:rPr lang="en-US" sz="1100" dirty="0" err="1">
                <a:latin typeface="Calibri" panose="020F0502020204030204" pitchFamily="34" charset="0"/>
                <a:ea typeface="Calibri" panose="020F0502020204030204" pitchFamily="34" charset="0"/>
                <a:cs typeface="Calibri" panose="020F0502020204030204" pitchFamily="34" charset="0"/>
              </a:rPr>
              <a:t>zu minimieren</a:t>
            </a:r>
            <a:r>
              <a:rPr lang="en-US" sz="1100" dirty="0">
                <a:latin typeface="Calibri" panose="020F0502020204030204" pitchFamily="34" charset="0"/>
                <a:ea typeface="Calibri" panose="020F0502020204030204" pitchFamily="34" charset="0"/>
                <a:cs typeface="Calibri" panose="020F0502020204030204" pitchFamily="34" charset="0"/>
              </a:rPr>
              <a:t>.</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Und schließlich das Wichtigste: </a:t>
            </a:r>
            <a:r>
              <a:rPr lang="en-US" sz="1100" dirty="0">
                <a:latin typeface="Calibri" panose="020F0502020204030204" pitchFamily="34" charset="0"/>
                <a:ea typeface="Calibri" panose="020F0502020204030204" pitchFamily="34" charset="0"/>
                <a:cs typeface="Calibri" panose="020F0502020204030204" pitchFamily="34" charset="0"/>
              </a:rPr>
              <a:t>Bieten Sie allen Mitarbeitern und Freiberuflern Schulungen zum Thema Nachhaltigkeit an. Beziehen Sie alle wichtigen Akteure – von Designern bis zu Technikern – frühzeitig in den Planungsprozess ein und fördern Sie das gegenseitige Lernen, indem Sie nach jeder Produktion Erfahrungen und Lösungen austauschen.</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Durch die konsequente Umsetzung dieser Maßnahmen können </a:t>
            </a:r>
            <a:r>
              <a:rPr lang="en-US" sz="1100" dirty="0" err="1">
                <a:latin typeface="Calibri" panose="020F0502020204030204" pitchFamily="34" charset="0"/>
                <a:ea typeface="Calibri" panose="020F0502020204030204" pitchFamily="34" charset="0"/>
                <a:cs typeface="Calibri" panose="020F0502020204030204" pitchFamily="34" charset="0"/>
              </a:rPr>
              <a:t>Unternehmen </a:t>
            </a:r>
            <a:r>
              <a:rPr lang="en-US" sz="1100" dirty="0">
                <a:latin typeface="Calibri" panose="020F0502020204030204" pitchFamily="34" charset="0"/>
                <a:ea typeface="Calibri" panose="020F0502020204030204" pitchFamily="34" charset="0"/>
                <a:cs typeface="Calibri" panose="020F0502020204030204" pitchFamily="34" charset="0"/>
              </a:rPr>
              <a:t>Nachhaltigkeit integrieren, ohne dabei Abstriche bei der kreativen Qualität zu machen.</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0C8DABB3-0861-26CF-3D9A-49E518A7792D}"/>
              </a:ext>
            </a:extLst>
          </p:cNvPr>
          <p:cNvSpPr>
            <a:spLocks noGrp="1"/>
          </p:cNvSpPr>
          <p:nvPr>
            <p:ph type="sldNum" sz="quarter" idx="5"/>
          </p:nvPr>
        </p:nvSpPr>
        <p:spPr/>
        <p:txBody>
          <a:bodyPr/>
          <a:lstStyle/>
          <a:p>
            <a:fld id="{D274D5D8-74C3-4A38-835E-EC8AAD529D29}" type="slidenum">
              <a:rPr lang="el-GR" smtClean="0"/>
              <a:t>32</a:t>
            </a:fld>
            <a:endParaRPr lang="el-GR"/>
          </a:p>
        </p:txBody>
      </p:sp>
    </p:spTree>
    <p:extLst>
      <p:ext uri="{BB962C8B-B14F-4D97-AF65-F5344CB8AC3E}">
        <p14:creationId xmlns:p14="http://schemas.microsoft.com/office/powerpoint/2010/main" val="1009152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Um Nachhaltigkeit wirklich im Theater und in den darstellenden Künsten zu verankern, müssen wir über einzelne Maßnahmen hinausblicken und den </a:t>
            </a:r>
            <a:r>
              <a:rPr lang="en-US" i="1" dirty="0"/>
              <a:t>gesamten Produktionszyklus </a:t>
            </a:r>
            <a:r>
              <a:rPr lang="en-US" dirty="0"/>
              <a:t>betrachten. Das bedeutet, systemisch zu denken – von der ersten Idee bis zum endgültigen Abbau und darüber hinaus.</a:t>
            </a:r>
          </a:p>
          <a:p>
            <a:r>
              <a:rPr lang="en-US" dirty="0"/>
              <a:t>Lassen Sie uns die typischen Phasen einer Produktion im Bereich der darstellenden Künste durchgehen, wie sie im Theatre Green Book beschrieben sind, und untersuchen, wie Nachhaltigkeit an jedem Punkt integriert werden kann.</a:t>
            </a:r>
          </a:p>
          <a:p>
            <a:endParaRPr lang="en-US" b="1" dirty="0"/>
          </a:p>
          <a:p>
            <a:r>
              <a:rPr lang="en-US" b="1" dirty="0"/>
              <a:t>1. Einladung, Budget &amp; Zeitplan und Konzeptentwicklung</a:t>
            </a:r>
            <a:br>
              <a:rPr lang="en-US" dirty="0"/>
            </a:br>
            <a:r>
              <a:rPr lang="en-US" dirty="0"/>
              <a:t>Nachhaltigkeit beginnt ganz am Anfang. Während der ersten kreativen Gespräche – wenn die Ideen noch Gestalt annehmen – ist es entscheidend, die Auswirkungen auf die Umwelt zu berücksichtigen.</a:t>
            </a:r>
            <a:br>
              <a:rPr lang="en-US" dirty="0"/>
            </a:br>
            <a:r>
              <a:rPr lang="en-US" dirty="0"/>
              <a:t>Eine frühzeitige Zusammenarbeit zwischen dem künstlerischen Team, den technischen Abteilungen und sogar den Lieferanten schafft Raum, um Nachhaltigkeitsziele festzulegen und gemeinsam umweltfreundliche Ansätze zu entwickeln. Wenn Sie bis zu späteren Phasen warten, sind die Chancen bereits vertan.</a:t>
            </a:r>
          </a:p>
          <a:p>
            <a:endParaRPr lang="en-US" b="1" dirty="0"/>
          </a:p>
          <a:p>
            <a:r>
              <a:rPr lang="en-US" b="1" dirty="0"/>
              <a:t>2.  Endgültiges Modell, Design und Planung</a:t>
            </a:r>
            <a:br>
              <a:rPr lang="en-US" dirty="0"/>
            </a:br>
            <a:r>
              <a:rPr lang="en-US" dirty="0"/>
              <a:t>Wenn die Produktion Gestalt annimmt, können Designer einen großen Unterschied machen. Die Wahl modularer, wiederverwendbarer Materialien und eine auf Kreislaufwirtschaft ausgerichtete Planung reduzieren von Anfang an den Abfall. Es ist auch wichtig, zusätzliche Zeit für die Beschaffung von gebrauchten oder umweltfreundlichen Materialien einzuplanen. Nachhaltigkeit sollte in das Budget integriert werden und nicht als Extra behandelt werden.</a:t>
            </a:r>
          </a:p>
          <a:p>
            <a:endParaRPr lang="en-US" b="1" dirty="0"/>
          </a:p>
          <a:p>
            <a:r>
              <a:rPr lang="en-US" b="1" dirty="0"/>
              <a:t>3. Beschaffung und Konstruktion, Ausstattung und Fertigung</a:t>
            </a:r>
            <a:br>
              <a:rPr lang="en-US" dirty="0"/>
            </a:br>
            <a:r>
              <a:rPr lang="en-US" dirty="0"/>
              <a:t>Bei der Beschaffung von Materialien und Ausrüstung gilt die goldene Regel: </a:t>
            </a:r>
            <a:r>
              <a:rPr lang="en-US" i="1" dirty="0"/>
              <a:t>lokal, wiederverwendet oder zertifiziert nachhaltig</a:t>
            </a:r>
            <a:r>
              <a:rPr lang="en-US" dirty="0"/>
              <a:t>. Verträge mit Lieferanten und Dienstleistern können auch Nachhaltigkeitsklauseln enthalten, um sicherzustellen, dass alle Beteiligten Ihre Umweltziele unterstützen.</a:t>
            </a:r>
          </a:p>
          <a:p>
            <a:r>
              <a:rPr lang="en-US" dirty="0"/>
              <a:t>In der Werkstatt und auf der Bühne reduzieren modulares Design und präziser Materialeinsatz Abfall. Nachhaltige Entscheidungen müssen nicht nur während der Planung, sondern auch während des Baus respektiert werden.</a:t>
            </a:r>
            <a:br>
              <a:rPr lang="en-US" dirty="0"/>
            </a:br>
            <a:r>
              <a:rPr lang="en-US" dirty="0"/>
              <a:t>Und denken Sie daran: Bei der nachhaltigen Umsetzung geht es nicht nur um das Bühnenbild, sondern auch darum, wie Beleuchtung, Ton und Klimaanlagen für Energieeffizienz während der Proben und Shows vorbereitet werden.</a:t>
            </a:r>
          </a:p>
          <a:p>
            <a:endParaRPr lang="en-US" b="1" dirty="0"/>
          </a:p>
          <a:p>
            <a:r>
              <a:rPr lang="en-US" b="1" dirty="0"/>
              <a:t>4.  Proben, technische Umsetzung und DIE SHOW</a:t>
            </a:r>
            <a:br>
              <a:rPr lang="en-US" dirty="0"/>
            </a:br>
            <a:r>
              <a:rPr lang="en-US" dirty="0"/>
              <a:t>Während der Proben und Aufführungen sollten die technischen Systeme effizient laufen. Verwenden Sie vorhandene Geräte nach Möglichkeit wieder, koordinieren Sie sich mit anderen Produktionen, um Ressourcen zu teilen, und halten Sie sich an energiesparende Routinen. In dieser Phase ist der Energieverbrauch oft am höchsten – daher zahlt sich eine kluge Planung wirklich aus.</a:t>
            </a:r>
          </a:p>
          <a:p>
            <a:endParaRPr lang="en-US" b="1" dirty="0"/>
          </a:p>
          <a:p>
            <a:r>
              <a:rPr lang="en-US" b="1" dirty="0"/>
              <a:t>5. Abbau, Entsorgung, Bewertung -&gt; WIEDERVERWENDUNG &amp; RECYCLING</a:t>
            </a:r>
            <a:br>
              <a:rPr lang="en-US" dirty="0"/>
            </a:br>
            <a:r>
              <a:rPr lang="en-US" dirty="0"/>
              <a:t>Nachhaltigkeit hört nicht mit dem Vorhang auf. Beim Abbau sollte das Team einen klaren Plan für die Wiederverwendung, das Recycling oder die ordnungsgemäße Entsorgung aller Materialien befolgen.</a:t>
            </a:r>
            <a:br>
              <a:rPr lang="en-US" dirty="0"/>
            </a:br>
            <a:r>
              <a:rPr lang="en-US" dirty="0"/>
              <a:t>Eine Materialbestandsaufnahme erleichtert dies, und eine Nachhaltigkeitsüberprüfung nach der Produktion hilft dem Team, darüber nachzudenken, was funktioniert hat, was nicht und wie man es beim nächsten Mal verbessern kann.</a:t>
            </a:r>
          </a:p>
          <a:p>
            <a:r>
              <a:rPr lang="en-US" dirty="0"/>
              <a:t>Am wichtigsten ist es, eine </a:t>
            </a:r>
            <a:r>
              <a:rPr lang="en-US" i="1" dirty="0"/>
              <a:t>zirkuläre Denkweise </a:t>
            </a:r>
            <a:r>
              <a:rPr lang="en-US" dirty="0"/>
              <a:t>anzunehmen: Nichts sollte für den einmaligen Gebrauch konzipiert werden.</a:t>
            </a:r>
          </a:p>
          <a:p>
            <a:endParaRPr lang="en-US" b="1" dirty="0"/>
          </a:p>
          <a:p>
            <a:r>
              <a:rPr lang="en-US" b="1" dirty="0"/>
              <a:t>Zusammenarbeit und gemeinsame Verantwortung</a:t>
            </a:r>
            <a:br>
              <a:rPr lang="en-US" dirty="0"/>
            </a:br>
            <a:r>
              <a:rPr lang="en-US" dirty="0"/>
              <a:t>Ohne eine enge Zusammenarbeit ist all dies nicht möglich. Alle – vom Produzenten bis zum Requisitenteam – müssen von Anfang an einbezogen werden. Traditionelle Silos oder Top-down-Entscheidungsprozesse sollten durch eine Kultur gemeinsamer Ziele und gemeinsamer Problemlösung ersetzt werden.</a:t>
            </a:r>
            <a:br>
              <a:rPr lang="en-US" dirty="0"/>
            </a:br>
            <a:r>
              <a:rPr lang="en-US" dirty="0"/>
              <a:t>Einige Teams ernennen einen </a:t>
            </a:r>
            <a:r>
              <a:rPr lang="en-US" b="1" dirty="0"/>
              <a:t>Nachhaltigkeitsmanager</a:t>
            </a:r>
            <a:r>
              <a:rPr lang="en-US" dirty="0"/>
              <a:t>, der den Fortschritt verfolgt und Überprüfungen leitet, aber letztendlich wird die Verantwortung geteilt.</a:t>
            </a:r>
          </a:p>
          <a:p>
            <a:r>
              <a:rPr lang="en-US" dirty="0"/>
              <a:t>Benennen Sie Ihr Produktionsteam frühzeitig, legen Sie eine gemeinsame Nachhaltigkeitsvereinbarung fest und verpflichten Sie sich gemeinsam zu hohen Standards.</a:t>
            </a:r>
          </a:p>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33</a:t>
            </a:fld>
            <a:endParaRPr lang="el-GR"/>
          </a:p>
        </p:txBody>
      </p:sp>
    </p:spTree>
    <p:extLst>
      <p:ext uri="{BB962C8B-B14F-4D97-AF65-F5344CB8AC3E}">
        <p14:creationId xmlns:p14="http://schemas.microsoft.com/office/powerpoint/2010/main" val="1070690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90F9-41EF-EC3C-BDC5-17A4DBFC501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765D007-11A0-A6B7-7834-C4223950CDC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E45DBD0-F7E1-93EA-29BC-42A4E55F93C6}"/>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„Nachdem wir nun untersucht haben, wie Nachhaltigkeit über den gesamten Produktionslebenszyklus hinweg integriert werden kann, werden wir dieses Wissen in einer praktischen Gruppenaktivität anwenden.</a:t>
            </a:r>
          </a:p>
          <a:p>
            <a:r>
              <a:rPr lang="en-US" sz="1100" dirty="0">
                <a:latin typeface="Calibri" panose="020F0502020204030204" pitchFamily="34" charset="0"/>
                <a:ea typeface="Calibri" panose="020F0502020204030204" pitchFamily="34" charset="0"/>
                <a:cs typeface="Calibri" panose="020F0502020204030204" pitchFamily="34" charset="0"/>
              </a:rPr>
              <a:t>Jede Gruppe erhält eine andere Phase des Produktionslebenszyklus – von der Konzeptentwicklung bis zur Entsorgung.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Denken Sie dabei an Themen wie Materialbeschaffung, Energie, Logistik, Zusammenarbeit und Teamverantwortlichkeiten.</a:t>
            </a:r>
          </a:p>
          <a:p>
            <a:endParaRPr lang="el-GR" sz="1100" dirty="0">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B661ABE-DBEA-94B3-8729-597DBDBEA6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34</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3750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4CB41-D233-5109-1CD8-0DBD6B1664E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B258378-BC74-F65C-82B6-523D3629839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34ED4A-747F-6A15-48B5-E30F5B4B87BE}"/>
              </a:ext>
            </a:extLst>
          </p:cNvPr>
          <p:cNvSpPr>
            <a:spLocks noGrp="1"/>
          </p:cNvSpPr>
          <p:nvPr>
            <p:ph type="body" idx="1"/>
          </p:nvPr>
        </p:nvSpPr>
        <p:spPr/>
        <p:txBody>
          <a:bodyPr/>
          <a:lstStyle/>
          <a:p>
            <a:r>
              <a:rPr lang="de-AT" dirty="0" err="1"/>
              <a:t>Haben</a:t>
            </a:r>
            <a:r>
              <a:rPr lang="de-AT" dirty="0"/>
              <a:t> </a:t>
            </a:r>
            <a:r>
              <a:rPr lang="de-AT" dirty="0" err="1"/>
              <a:t>Sie Fragen oder Anmerkungen zu den</a:t>
            </a:r>
            <a:r>
              <a:rPr lang="de-AT" dirty="0"/>
              <a:t> 5 Modulen, die </a:t>
            </a:r>
            <a:r>
              <a:rPr lang="de-AT" dirty="0" err="1"/>
              <a:t>wir vorgestellt haben</a:t>
            </a:r>
            <a:r>
              <a:rPr lang="de-AT" dirty="0"/>
              <a:t>?</a:t>
            </a:r>
          </a:p>
          <a:p>
            <a:endParaRPr lang="de-AT" dirty="0"/>
          </a:p>
        </p:txBody>
      </p:sp>
      <p:sp>
        <p:nvSpPr>
          <p:cNvPr id="4" name="Foliennummernplatzhalter 3">
            <a:extLst>
              <a:ext uri="{FF2B5EF4-FFF2-40B4-BE49-F238E27FC236}">
                <a16:creationId xmlns:a16="http://schemas.microsoft.com/office/drawing/2014/main" id="{A282603F-24BC-5BB5-9692-92713FBEAD13}"/>
              </a:ext>
            </a:extLst>
          </p:cNvPr>
          <p:cNvSpPr>
            <a:spLocks noGrp="1"/>
          </p:cNvSpPr>
          <p:nvPr>
            <p:ph type="sldNum" sz="quarter" idx="5"/>
          </p:nvPr>
        </p:nvSpPr>
        <p:spPr/>
        <p:txBody>
          <a:bodyPr/>
          <a:lstStyle/>
          <a:p>
            <a:fld id="{D274D5D8-74C3-4A38-835E-EC8AAD529D29}" type="slidenum">
              <a:rPr lang="el-GR" smtClean="0"/>
              <a:t>35</a:t>
            </a:fld>
            <a:endParaRPr lang="el-GR"/>
          </a:p>
        </p:txBody>
      </p:sp>
    </p:spTree>
    <p:extLst>
      <p:ext uri="{BB962C8B-B14F-4D97-AF65-F5344CB8AC3E}">
        <p14:creationId xmlns:p14="http://schemas.microsoft.com/office/powerpoint/2010/main" val="3433960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82F1D-7CE6-04FC-19DB-4101A50A830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84CE8E1-7B0C-4905-37E0-49D121A394C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E179B47-2B8D-8819-62E0-12F3CF866403}"/>
              </a:ext>
            </a:extLst>
          </p:cNvPr>
          <p:cNvSpPr>
            <a:spLocks noGrp="1"/>
          </p:cNvSpPr>
          <p:nvPr>
            <p:ph type="body" idx="1"/>
          </p:nvPr>
        </p:nvSpPr>
        <p:spPr/>
        <p:txBody>
          <a:bodyPr/>
          <a:lstStyle/>
          <a:p>
            <a:r>
              <a:rPr lang="en-US" dirty="0"/>
              <a:t>Die Integration datengestützter Strategien ist für eine moderne, nachhaltige Theaterausbildung und den Betrieb von Veranstaltungsorten von grundlegender Bedeutung. Indem Sie diese Prinzipien in Ihren Unterricht einfließen lassen, bilden Sie zukünftige Fachkräfte aus, die nicht nur über das erforderliche Wissen verfügen, sondern auch über die quantitativen, adaptiven und Führungskompetenzen, die für die Förderung der Nachhaltigkeit im Bereich der darstellenden Künste erforderlich sind.</a:t>
            </a:r>
          </a:p>
          <a:p>
            <a:endParaRPr lang="en-US" dirty="0"/>
          </a:p>
          <a:p>
            <a:endParaRPr lang="el-GR" dirty="0"/>
          </a:p>
        </p:txBody>
      </p:sp>
      <p:sp>
        <p:nvSpPr>
          <p:cNvPr id="4" name="Θέση αριθμού διαφάνειας 3">
            <a:extLst>
              <a:ext uri="{FF2B5EF4-FFF2-40B4-BE49-F238E27FC236}">
                <a16:creationId xmlns:a16="http://schemas.microsoft.com/office/drawing/2014/main" id="{61E6DD41-AC24-3444-3030-4745AE19E553}"/>
              </a:ext>
            </a:extLst>
          </p:cNvPr>
          <p:cNvSpPr>
            <a:spLocks noGrp="1"/>
          </p:cNvSpPr>
          <p:nvPr>
            <p:ph type="sldNum" sz="quarter" idx="5"/>
          </p:nvPr>
        </p:nvSpPr>
        <p:spPr/>
        <p:txBody>
          <a:bodyPr/>
          <a:lstStyle/>
          <a:p>
            <a:fld id="{D274D5D8-74C3-4A38-835E-EC8AAD529D29}" type="slidenum">
              <a:rPr lang="el-GR" smtClean="0"/>
              <a:t>36</a:t>
            </a:fld>
            <a:endParaRPr lang="el-GR"/>
          </a:p>
        </p:txBody>
      </p:sp>
    </p:spTree>
    <p:extLst>
      <p:ext uri="{BB962C8B-B14F-4D97-AF65-F5344CB8AC3E}">
        <p14:creationId xmlns:p14="http://schemas.microsoft.com/office/powerpoint/2010/main" val="2553664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Unser Ziel ist es, zu untersuchen, wie Daten Schüler befähigen können, Nachhaltigkeit nicht nur zu verstehen, sondern auch aktiv Veränderungen in ihrem zukünftigen beruflichen Umfeld voranzutreiben. Wir werden uns damit befassen, wie messbare Ziele, praktische Instrumente und kooperative Prozesse Nachhaltigkeit von der Theorie in die Praxis umsetzen können.</a:t>
            </a:r>
          </a:p>
          <a:p>
            <a:endParaRPr lang="en-US" dirty="0"/>
          </a:p>
          <a:p>
            <a:r>
              <a:rPr lang="en-US" dirty="0"/>
              <a:t>1. Messbare Ziele setzen und Verbesserungen fördern</a:t>
            </a:r>
          </a:p>
          <a:p>
            <a:r>
              <a:rPr lang="en-US" dirty="0"/>
              <a:t>Ermutigen Sie die Studierenden, von Anfang an klare, messbare Nachhaltigkeitsziele zu setzen – sei es die Reduzierung des Energieverbrauchs, das Erreichen einer Recyclingquote oder die Einhaltung der Benchmarks des Theatre Green Book. Dabei geht es jedoch nicht nur darum, Zahlen zu erreichen. Es geht darum, eine Kultur der kontinuierlichen Verbesserung zu schaffen. Jede Produktion, jeder Veranstaltungsortbetrieb wird zu einer Chance, zu testen, zu messen und sich zu verbessern.</a:t>
            </a:r>
          </a:p>
          <a:p>
            <a:endParaRPr lang="en-US" dirty="0"/>
          </a:p>
          <a:p>
            <a:r>
              <a:rPr lang="en-US" dirty="0"/>
              <a:t>2. Datenkompetenz in die Praxis integrieren</a:t>
            </a:r>
          </a:p>
          <a:p>
            <a:r>
              <a:rPr lang="en-US" dirty="0"/>
              <a:t>Nachhaltigkeitsführung erfordert heute Datenkompetenz. Wir müssen den Studierenden beibringen, reale Daten zu sammeln und zu interpretieren – wie Energieverbrauch, Materialflüsse oder Transportemissionen. Verwenden Sie dazu Tools wie digitale Dashboards, Produktionsrechner oder sogar einfache Tracking-Arbeitsblätter. Durch die praktische Arbeit mit Daten lernen die Studierenden, fundierte Entscheidungen zu treffen – und gewinnen Vertrauen in die Verwaltung komplexer nachhaltiger Systeme.</a:t>
            </a:r>
          </a:p>
          <a:p>
            <a:endParaRPr lang="en-US" dirty="0"/>
          </a:p>
          <a:p>
            <a:r>
              <a:rPr lang="en-US" dirty="0"/>
              <a:t>3. Energieeffizienz beginnt mit Daten</a:t>
            </a:r>
          </a:p>
          <a:p>
            <a:r>
              <a:rPr lang="en-US" dirty="0"/>
              <a:t>Energieeffizienz ist ein Schlüsselbereich, in dem Daten eine Vorreiterrolle spielen. Lassen Sie die Schüler Veranstaltungsortdaten analysieren, um Ineffizienzen zu identifizieren – wie veraltete Beleuchtung oder schlechte HLK-Planung. Fordern Sie sie dann auf, datengestützte Verbesserungen vorzuschlagen: Umstellung auf LED, Automatisierung, erneuerbare Energien oder intelligente Planung. Dieser Ansatz verbindet operative Entscheidungen direkt mit den Auswirkungen auf die Umwelt – und zeigt den Schülern, wie Wissen zu sinnvollen Veränderungen führen kann.</a:t>
            </a:r>
          </a:p>
          <a:p>
            <a:endParaRPr lang="en-US" dirty="0"/>
          </a:p>
          <a:p>
            <a:r>
              <a:rPr lang="en-US" dirty="0"/>
              <a:t>4. Kreislaufdenken und Ressourcenkartierung</a:t>
            </a:r>
          </a:p>
          <a:p>
            <a:r>
              <a:rPr lang="en-US" dirty="0"/>
              <a:t>Bei nachhaltiger Produktion geht es nicht nur darum, was Sie kaufen, sondern auch darum, was Sie bereits haben. Bringen Sie den Schülern bei, verfügbare Ressourcen zu kartieren und den Materialverbrauch über den gesamten Lebenszyklus hinweg zu verfolgen. Führen Sie sie in Tools und Bestandsaufnahmen der Kreislaufwirtschaft ein, die Wiederverwendung, Modularität und intelligente Beschaffung unterstützen. Durch das Verständnis von Ressourcenflüssen können die Schüler kreative und abfallarme Produktionen entwerfen.</a:t>
            </a:r>
          </a:p>
          <a:p>
            <a:endParaRPr lang="en-US" dirty="0"/>
          </a:p>
          <a:p>
            <a:r>
              <a:rPr lang="en-US" dirty="0"/>
              <a:t>5. Zusammenarbeit und Abstimmung mit den Beteiligten</a:t>
            </a:r>
          </a:p>
          <a:p>
            <a:r>
              <a:rPr lang="en-US" dirty="0"/>
              <a:t>Daten können auch die Teamarbeit stärken. Strukturieren Sie Ihren Unterricht so, dass er gemeinsame Planung und Datenüberprüfungen umfasst. Verwenden Sie Vereinbarungen zur umweltfreundlichen Produktion mit Zielen – wie Energieeinsparungen oder Wiederverwendungsquoten –, um alle auf die gleichen Ziele auszurichten. Dies schafft Verantwortungsbewusstsein und zeigt den Schülern, wie Nachhaltigkeit durch agile, transparente Teamarbeit erreicht werden kann.</a:t>
            </a:r>
          </a:p>
          <a:p>
            <a:endParaRPr lang="en-US" dirty="0"/>
          </a:p>
          <a:p>
            <a:r>
              <a:rPr lang="en-US" dirty="0"/>
              <a:t>6. Dokumentieren und Reflektieren für langfristiges Lernen</a:t>
            </a:r>
          </a:p>
          <a:p>
            <a:r>
              <a:rPr lang="en-US" dirty="0"/>
              <a:t>Lassen Sie die Schüler nicht weitermachen, ohne das Gelernte festzuhalten. Ermutigen Sie sie, Prozesse, Kennzahlen, Erfolge und Rückschläge zu dokumentieren. Reflexion ist nicht nur eine akademische Übung, sondern die Grundlage für die Skalierung dessen, was funktioniert. Jedes Projekt wird zu einem Sprungbrett für eine nachhaltigere Praxis.</a:t>
            </a:r>
          </a:p>
          <a:p>
            <a:endParaRPr lang="en-US" dirty="0"/>
          </a:p>
          <a:p>
            <a:r>
              <a:rPr lang="en-US" dirty="0"/>
              <a:t>7. Motivation durch messbare Auswirkungen</a:t>
            </a:r>
          </a:p>
          <a:p>
            <a:r>
              <a:rPr lang="en-US" dirty="0"/>
              <a:t>Denken Sie schließlich daran, dass Nachhaltigkeit manchmal überwältigend wirken kann – insbesondere für Lernende, die gerade erst anfangen. Nutzen Sie Daten als Quelle der Ermutigung und Stärkung. Helfen Sie den Schülern, ihren Handabdruck zu sehen – die positiven Auswirkungen, die sie erzielen können. Lassen Sie Daten eine Geschichte über Fortschritt und Potenzial erzählen, nicht nur über Verantwortung.</a:t>
            </a:r>
          </a:p>
          <a:p>
            <a:endParaRPr lang="en-US" dirty="0"/>
          </a:p>
          <a:p>
            <a:r>
              <a:rPr lang="en-US" dirty="0"/>
              <a:t>Abschließende Erkenntnis</a:t>
            </a:r>
          </a:p>
          <a:p>
            <a:r>
              <a:rPr lang="en-US" dirty="0"/>
              <a:t>Bei Nachhaltigkeit geht es nicht um Perfektion, sondern darum, durch Handeln zu lernen. Und Daten geben uns die Werkzeuge, um zu lernen, uns anzupassen und uns zu verbessern. Indem Sie diese Strategien in Ihren Unterricht einbauen, helfen Sie den Schülern, nicht nur qualifizierte Fachleute zu werden, sondern auch selbstbewusste, kreative Führungskräfte für eine nachhaltigere darstellende Kunstindustrie.</a:t>
            </a:r>
          </a:p>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37</a:t>
            </a:fld>
            <a:endParaRPr lang="el-GR"/>
          </a:p>
        </p:txBody>
      </p:sp>
    </p:spTree>
    <p:extLst>
      <p:ext uri="{BB962C8B-B14F-4D97-AF65-F5344CB8AC3E}">
        <p14:creationId xmlns:p14="http://schemas.microsoft.com/office/powerpoint/2010/main" val="3323118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38</a:t>
            </a:fld>
            <a:endParaRPr lang="el-GR"/>
          </a:p>
        </p:txBody>
      </p:sp>
    </p:spTree>
    <p:extLst>
      <p:ext uri="{BB962C8B-B14F-4D97-AF65-F5344CB8AC3E}">
        <p14:creationId xmlns:p14="http://schemas.microsoft.com/office/powerpoint/2010/main" val="2750618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719C-B40A-3854-F597-EFB864E0541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A557C4-6945-C718-9AA8-9D46CB9F4DA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788AAD6-F7DC-091E-4044-B4A9A62216F5}"/>
              </a:ext>
            </a:extLst>
          </p:cNvPr>
          <p:cNvSpPr>
            <a:spLocks noGrp="1"/>
          </p:cNvSpPr>
          <p:nvPr>
            <p:ph type="body" idx="1"/>
          </p:nvPr>
        </p:nvSpPr>
        <p:spPr/>
        <p:txBody>
          <a:bodyPr/>
          <a:lstStyle/>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Als zukunftsorientierte Pädagogen besteht unsere Herausforderung nicht nur darin, Nachhaltigkeit zu verstehen, sondern den Lernenden auch die Werkzeuge, Gewohnheiten und das Selbstvertrauen zu vermitteln, um Nachhaltigkeitsbemühungen in der Praxis voranzutreiben.</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dieser Aktivität entwerfen Sie gemeinsam eine übertragbare Lernaufgabe, die Nachhaltigkeitstheorie mit praktischer Anwendung und messbaren Ergebnissen verbindet.</a:t>
            </a:r>
            <a:endParaRPr lang="el-GR" sz="1100" i="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61F04A8-1B0E-6ADE-1AEA-A2A2848AB5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39</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245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noProof="0" dirty="0">
                <a:latin typeface="Calibri" panose="020F0502020204030204" pitchFamily="34" charset="0"/>
                <a:ea typeface="Calibri" panose="020F0502020204030204" pitchFamily="34" charset="0"/>
                <a:cs typeface="Calibri" panose="020F0502020204030204" pitchFamily="34" charset="0"/>
              </a:rPr>
              <a:t>INSPIRE ist eine europäische Ausbildungsinitiative, die die nachhaltige und digitale Transformation der darstellenden Künste unterstützen soll. Sie bietet Fachleuten und Pädagogen die Instrumente, um zukunftsorientierte Kompetenzen in den Bereichen Nachhaltigkeit, Digitalisierung, Unternehmertum, Führungskompetenz und Resilienz zu entwickeln.</a:t>
            </a:r>
          </a:p>
          <a:p>
            <a:endParaRPr lang="en-GB" sz="1100" noProof="0" dirty="0">
              <a:latin typeface="Calibri" panose="020F0502020204030204" pitchFamily="34" charset="0"/>
              <a:ea typeface="Calibri" panose="020F0502020204030204" pitchFamily="34" charset="0"/>
              <a:cs typeface="Calibri" panose="020F0502020204030204" pitchFamily="34" charset="0"/>
            </a:endParaRPr>
          </a:p>
          <a:p>
            <a:r>
              <a:rPr lang="en-GB" sz="1100" noProof="0" dirty="0">
                <a:latin typeface="Calibri" panose="020F0502020204030204" pitchFamily="34" charset="0"/>
                <a:ea typeface="Calibri" panose="020F0502020204030204" pitchFamily="34" charset="0"/>
                <a:cs typeface="Calibri" panose="020F0502020204030204" pitchFamily="34" charset="0"/>
              </a:rPr>
              <a:t>Das Programm ist auf die europäischen Bildungsrahmen abgestimmt und auf die realen Bedürfnisse des Sektors zugeschnitten – es befähigt die Teilnehmer, bedeutende Veränderungen in ihren Organisationen und Arbeitspraktiken voranzutreiben.</a:t>
            </a:r>
          </a:p>
          <a:p>
            <a:endParaRPr lang="en-GB"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Dieser Kurs und das dazugehörige Handbuch richten sich an Pädagogen, die im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Hochschulbereich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 in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 beruflichen Bildung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tätig sind und an der Ausbildung der nächsten Generation von Fachkräften in den darstellenden Künsten beteiligt sind. Er ist besonders relevant für diejenigen, die Lernende auf Aufgaben </a:t>
            </a:r>
            <a:r>
              <a:rPr lang="en-US"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wie</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Produktionsleiter:in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Regisseure:innen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künstlerische</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Leiter:innen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Manager:innen</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von Kultureinrichtungen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Bühnentechniker:innen</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Bühnenbildner</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innen</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vorbereiten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GB" sz="11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4</a:t>
            </a:fld>
            <a:endParaRPr lang="el-GR"/>
          </a:p>
        </p:txBody>
      </p:sp>
    </p:spTree>
    <p:extLst>
      <p:ext uri="{BB962C8B-B14F-4D97-AF65-F5344CB8AC3E}">
        <p14:creationId xmlns:p14="http://schemas.microsoft.com/office/powerpoint/2010/main" val="172307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D09B-B8DA-3534-89E1-2CF44AFD50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69437B-1F04-32A0-6921-A6B1CCACABB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0B7817-23FF-AB1E-63B6-17FDADE792B5}"/>
              </a:ext>
            </a:extLst>
          </p:cNvPr>
          <p:cNvSpPr>
            <a:spLocks noGrp="1"/>
          </p:cNvSpPr>
          <p:nvPr>
            <p:ph type="body" idx="1"/>
          </p:nvPr>
        </p:nvSpPr>
        <p:spPr/>
        <p:txBody>
          <a:bodyPr/>
          <a:lstStyle/>
          <a:p>
            <a:r>
              <a:rPr lang="en-US" dirty="0"/>
              <a:t>Nehmen Sie sich zum Abschluss der Sitzung einen Moment Zeit, um über Ihre Rolle als Trainer bei der Förderung einer grünen und nachhaltigen Transformation nachzudenken. </a:t>
            </a:r>
          </a:p>
          <a:p>
            <a:endParaRPr lang="en-US" dirty="0"/>
          </a:p>
          <a:p>
            <a:pPr marL="171450" indent="-171450">
              <a:buFont typeface="Arial" panose="020B0604020202020204" pitchFamily="34" charset="0"/>
              <a:buChar char="•"/>
            </a:pPr>
            <a:r>
              <a:rPr lang="en-US" dirty="0"/>
              <a:t>Wie sicher fühlen Sie sich jetzt bei der Konzeption praxisorientierter Nachhaltigkeitsaktivitäten mit messbaren Ergebnissen? </a:t>
            </a:r>
          </a:p>
          <a:p>
            <a:pPr marL="171450" indent="-171450">
              <a:buFont typeface="Arial" panose="020B0604020202020204" pitchFamily="34" charset="0"/>
              <a:buChar char="•"/>
            </a:pPr>
            <a:r>
              <a:rPr lang="en-US" dirty="0"/>
              <a:t>Wie könnten Sie Instrumente wie das Theatre Green Book in Ihren schülerzentrierten Unterricht integrieren? </a:t>
            </a:r>
          </a:p>
          <a:p>
            <a:pPr marL="171450" indent="-171450">
              <a:buFont typeface="Arial" panose="020B0604020202020204" pitchFamily="34" charset="0"/>
              <a:buChar char="•"/>
            </a:pPr>
            <a:r>
              <a:rPr lang="en-US" dirty="0"/>
              <a:t>Können Sie in Ihren Methoden ein Gleichgewicht zwischen Daten, Zusammenarbeit und kritischer Reflexion herstellen – und wie werden Sie dieses Lernen effektiv unterstützen und bewerten? </a:t>
            </a:r>
          </a:p>
          <a:p>
            <a:endParaRPr lang="en-US" dirty="0"/>
          </a:p>
          <a:p>
            <a:r>
              <a:rPr lang="en-US" b="1" dirty="0"/>
              <a:t>Welche Ideen entstehen schließlich für die Ausweitung von Nachhaltigkeitspraktiken auf Ihren gesamten Lehrplan oder Ihre gesamte Einrichtung, und wie werden Sie diese umsetzen?</a:t>
            </a:r>
            <a:endParaRPr lang="de-AT" b="1" dirty="0"/>
          </a:p>
        </p:txBody>
      </p:sp>
      <p:sp>
        <p:nvSpPr>
          <p:cNvPr id="4" name="Foliennummernplatzhalter 3">
            <a:extLst>
              <a:ext uri="{FF2B5EF4-FFF2-40B4-BE49-F238E27FC236}">
                <a16:creationId xmlns:a16="http://schemas.microsoft.com/office/drawing/2014/main" id="{A9957802-98C1-965D-42D2-F30E94FBDFFB}"/>
              </a:ext>
            </a:extLst>
          </p:cNvPr>
          <p:cNvSpPr>
            <a:spLocks noGrp="1"/>
          </p:cNvSpPr>
          <p:nvPr>
            <p:ph type="sldNum" sz="quarter" idx="5"/>
          </p:nvPr>
        </p:nvSpPr>
        <p:spPr/>
        <p:txBody>
          <a:bodyPr/>
          <a:lstStyle/>
          <a:p>
            <a:fld id="{D274D5D8-74C3-4A38-835E-EC8AAD529D29}" type="slidenum">
              <a:rPr lang="el-GR" smtClean="0"/>
              <a:t>40</a:t>
            </a:fld>
            <a:endParaRPr lang="el-GR"/>
          </a:p>
        </p:txBody>
      </p:sp>
    </p:spTree>
    <p:extLst>
      <p:ext uri="{BB962C8B-B14F-4D97-AF65-F5344CB8AC3E}">
        <p14:creationId xmlns:p14="http://schemas.microsoft.com/office/powerpoint/2010/main" val="3433763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DFD79-6811-7969-E832-6157EA87BC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EF7FF83-1C28-5C4B-0742-E7355CCD24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6243832-190A-9A3C-95BC-A2F2C37758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Willkommen zu </a:t>
            </a:r>
            <a:r>
              <a:rPr lang="en-US" sz="1100" b="1">
                <a:latin typeface="Calibri" panose="020F0502020204030204" pitchFamily="34" charset="0"/>
                <a:ea typeface="Calibri" panose="020F0502020204030204" pitchFamily="34" charset="0"/>
                <a:cs typeface="Calibri" panose="020F0502020204030204" pitchFamily="34" charset="0"/>
              </a:rPr>
              <a:t>Lektion 3 – </a:t>
            </a:r>
            <a:r>
              <a:rPr lang="en-GB" sz="1100" b="1">
                <a:effectLst/>
                <a:latin typeface="Calibri" panose="020F0502020204030204" pitchFamily="34" charset="0"/>
                <a:ea typeface="Arial" panose="020B0604020202020204" pitchFamily="34" charset="0"/>
              </a:rPr>
              <a:t>Digitale Tools in den darstellenden Künsten nutzen, </a:t>
            </a:r>
            <a:r>
              <a:rPr lang="en-US" sz="1100"/>
              <a:t>Teil von Modul 3 des INSPIRE</a:t>
            </a:r>
            <a:r>
              <a:rPr lang="en-US" sz="1100" err="1"/>
              <a:t>-Schulungsprogramms</a:t>
            </a:r>
            <a:r>
              <a:rPr lang="en-US" sz="1100"/>
              <a:t>: </a:t>
            </a:r>
            <a:r>
              <a:rPr lang="en-US" sz="1100" i="1" err="1"/>
              <a:t>Digitalisierung </a:t>
            </a:r>
            <a:r>
              <a:rPr lang="en-US" sz="1100" i="1"/>
              <a:t>im Bereich der darstellenden Künste</a:t>
            </a:r>
            <a:r>
              <a:rPr lang="en-US" sz="110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Diese Sitzung unterstützt Sie dabei, sich in der digitalen Transformation der darstellenden Künste zurechtzufinden. Sie werden untersuchen, wie Sie sichere, integrative und nachhaltige digitale Umgebungen schaffen können – nicht nur mit Tools, sondern auch durch Gewohnheiten, Arbeitsabläufe und Kommunikation.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4A11DDC-730E-862C-B503-33206CDF5946}"/>
              </a:ext>
            </a:extLst>
          </p:cNvPr>
          <p:cNvSpPr>
            <a:spLocks noGrp="1"/>
          </p:cNvSpPr>
          <p:nvPr>
            <p:ph type="sldNum" sz="quarter" idx="5"/>
          </p:nvPr>
        </p:nvSpPr>
        <p:spPr/>
        <p:txBody>
          <a:bodyPr/>
          <a:lstStyle/>
          <a:p>
            <a:fld id="{D274D5D8-74C3-4A38-835E-EC8AAD529D29}" type="slidenum">
              <a:rPr lang="el-GR" smtClean="0"/>
              <a:t>41</a:t>
            </a:fld>
            <a:endParaRPr lang="el-GR"/>
          </a:p>
        </p:txBody>
      </p:sp>
    </p:spTree>
    <p:extLst>
      <p:ext uri="{BB962C8B-B14F-4D97-AF65-F5344CB8AC3E}">
        <p14:creationId xmlns:p14="http://schemas.microsoft.com/office/powerpoint/2010/main" val="1766663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Die wichtigsten Säulen von Lektion 3 sind: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Aufbau einer sicheren und integrativen digitalen Kultur</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Planung für digitale Nachhaltigkeit und langfristige Praxis</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Die digitale Transformation in der Praxis vorantreiben</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42</a:t>
            </a:fld>
            <a:endParaRPr lang="el-GR"/>
          </a:p>
        </p:txBody>
      </p:sp>
    </p:spTree>
    <p:extLst>
      <p:ext uri="{BB962C8B-B14F-4D97-AF65-F5344CB8AC3E}">
        <p14:creationId xmlns:p14="http://schemas.microsoft.com/office/powerpoint/2010/main" val="4031535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err="1">
                <a:latin typeface="Calibri" panose="020F0502020204030204" pitchFamily="34" charset="0"/>
                <a:ea typeface="Calibri" panose="020F0502020204030204" pitchFamily="34" charset="0"/>
                <a:cs typeface="Calibri" panose="020F0502020204030204" pitchFamily="34" charset="0"/>
              </a:rPr>
              <a:t>Die Digitalisierung </a:t>
            </a:r>
            <a:r>
              <a:rPr lang="en-US" sz="1100">
                <a:latin typeface="Calibri" panose="020F0502020204030204" pitchFamily="34" charset="0"/>
                <a:ea typeface="Calibri" panose="020F0502020204030204" pitchFamily="34" charset="0"/>
                <a:cs typeface="Calibri" panose="020F0502020204030204" pitchFamily="34" charset="0"/>
              </a:rPr>
              <a:t>wird oft als rein technischer Prozess missverstanden. In den darstellenden Künsten prägt sie jedoch die Art und Weise, wie Menschen zusammenarbeiten, kommunizieren und kreativ sind. Als Trainer vermitteln Sie nicht nur Werkzeuge. Sie leiten Fachleute dabei an, Werte wie Sicherheit, Barrierefreiheit, ethische Nutzung und Resilienz in ihre digitale Arbeit zu integrieren.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43</a:t>
            </a:fld>
            <a:endParaRPr lang="el-GR"/>
          </a:p>
        </p:txBody>
      </p:sp>
    </p:spTree>
    <p:extLst>
      <p:ext uri="{BB962C8B-B14F-4D97-AF65-F5344CB8AC3E}">
        <p14:creationId xmlns:p14="http://schemas.microsoft.com/office/powerpoint/2010/main" val="3045078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Diese Aktivität verankert uns in der realen Welt. Jedes Szenario beleuchtet häufige Probleme im Bereich der darstellenden Künste. Risiken, die wir durch bessere Gewohnheiten vermeiden können.</a:t>
            </a:r>
            <a:endParaRPr lang="el-GR" dirty="0"/>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44</a:t>
            </a:fld>
            <a:endParaRPr lang="el-GR"/>
          </a:p>
        </p:txBody>
      </p:sp>
    </p:spTree>
    <p:extLst>
      <p:ext uri="{BB962C8B-B14F-4D97-AF65-F5344CB8AC3E}">
        <p14:creationId xmlns:p14="http://schemas.microsoft.com/office/powerpoint/2010/main" val="3334828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9AD3-9691-A322-23F8-B6B5F405FFC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01B307-BEF2-23DD-158E-2CD0438D28E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62D7CD8-2F80-C25B-E6EE-61A5140F3A9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Im Bereich der darstellenden Künste arbeiten Fachleute oft plattformübergreifend und tauschen sensible Daten aus.</a:t>
            </a:r>
          </a:p>
          <a:p>
            <a:r>
              <a:rPr lang="en-US" sz="1100">
                <a:latin typeface="Calibri" panose="020F0502020204030204" pitchFamily="34" charset="0"/>
                <a:ea typeface="Calibri" panose="020F0502020204030204" pitchFamily="34" charset="0"/>
                <a:cs typeface="Calibri" panose="020F0502020204030204" pitchFamily="34" charset="0"/>
              </a:rPr>
              <a:t>Digitale Sicherheit ist nicht die Aufgabe eines einzelnen Experten und auch nicht nur ein technisches Problem. Es handelt sich um eine </a:t>
            </a:r>
            <a:r>
              <a:rPr lang="en-US" sz="1100" b="1">
                <a:latin typeface="Calibri" panose="020F0502020204030204" pitchFamily="34" charset="0"/>
                <a:ea typeface="Calibri" panose="020F0502020204030204" pitchFamily="34" charset="0"/>
                <a:cs typeface="Calibri" panose="020F0502020204030204" pitchFamily="34" charset="0"/>
              </a:rPr>
              <a:t>gemeinsame Verantwortung </a:t>
            </a:r>
            <a:r>
              <a:rPr lang="en-US" sz="1100">
                <a:latin typeface="Calibri" panose="020F0502020204030204" pitchFamily="34" charset="0"/>
                <a:ea typeface="Calibri" panose="020F0502020204030204" pitchFamily="34" charset="0"/>
                <a:cs typeface="Calibri" panose="020F0502020204030204" pitchFamily="34" charset="0"/>
              </a:rPr>
              <a:t>aller Beteiligten, </a:t>
            </a:r>
            <a:r>
              <a:rPr lang="en-US" sz="1100"/>
              <a:t>bei der es darum geht, Menschen und Arbeitsabläufe im gesamten Team zu schützen</a:t>
            </a:r>
            <a:r>
              <a:rPr lang="en-US" sz="1100">
                <a:latin typeface="Calibri" panose="020F0502020204030204" pitchFamily="34" charset="0"/>
                <a:ea typeface="Calibri" panose="020F0502020204030204" pitchFamily="34" charset="0"/>
                <a:cs typeface="Calibri" panose="020F0502020204030204" pitchFamily="34" charset="0"/>
              </a:rPr>
              <a:t>. Dazu gehören sichere Passwörter, eine sichere Dateifreigabe und der Schutz des Wohlergehens in digitalen Räumen.</a:t>
            </a:r>
          </a:p>
          <a:p>
            <a:r>
              <a:rPr lang="en-US" sz="1100">
                <a:latin typeface="Calibri" panose="020F0502020204030204" pitchFamily="34" charset="0"/>
                <a:ea typeface="Calibri" panose="020F0502020204030204" pitchFamily="34" charset="0"/>
                <a:cs typeface="Calibri" panose="020F0502020204030204" pitchFamily="34" charset="0"/>
              </a:rPr>
              <a:t>Unabhängig davon, ob Fachleute Verträge, Proben oder technische Dateien verwalten, trägt jede Rolle dazu bei, das digitale Wohlergehen </a:t>
            </a:r>
            <a:r>
              <a:rPr lang="en-US" sz="1100" err="1">
                <a:latin typeface="Calibri" panose="020F0502020204030204" pitchFamily="34" charset="0"/>
                <a:ea typeface="Calibri" panose="020F0502020204030204" pitchFamily="34" charset="0"/>
                <a:cs typeface="Calibri" panose="020F0502020204030204" pitchFamily="34" charset="0"/>
              </a:rPr>
              <a:t>der Organisation</a:t>
            </a:r>
            <a:r>
              <a:rPr lang="en-US" sz="1100">
                <a:latin typeface="Calibri" panose="020F0502020204030204" pitchFamily="34" charset="0"/>
                <a:ea typeface="Calibri" panose="020F0502020204030204" pitchFamily="34" charset="0"/>
                <a:cs typeface="Calibri" panose="020F0502020204030204" pitchFamily="34" charset="0"/>
              </a:rPr>
              <a:t> zu gestalten.</a:t>
            </a:r>
          </a:p>
        </p:txBody>
      </p:sp>
      <p:sp>
        <p:nvSpPr>
          <p:cNvPr id="4" name="Θέση αριθμού διαφάνειας 3">
            <a:extLst>
              <a:ext uri="{FF2B5EF4-FFF2-40B4-BE49-F238E27FC236}">
                <a16:creationId xmlns:a16="http://schemas.microsoft.com/office/drawing/2014/main" id="{0B90FB69-5095-36A7-B127-093BFDA69DE9}"/>
              </a:ext>
            </a:extLst>
          </p:cNvPr>
          <p:cNvSpPr>
            <a:spLocks noGrp="1"/>
          </p:cNvSpPr>
          <p:nvPr>
            <p:ph type="sldNum" sz="quarter" idx="5"/>
          </p:nvPr>
        </p:nvSpPr>
        <p:spPr/>
        <p:txBody>
          <a:bodyPr/>
          <a:lstStyle/>
          <a:p>
            <a:fld id="{D274D5D8-74C3-4A38-835E-EC8AAD529D29}" type="slidenum">
              <a:rPr lang="el-GR" smtClean="0"/>
              <a:t>45</a:t>
            </a:fld>
            <a:endParaRPr lang="el-GR"/>
          </a:p>
        </p:txBody>
      </p:sp>
    </p:spTree>
    <p:extLst>
      <p:ext uri="{BB962C8B-B14F-4D97-AF65-F5344CB8AC3E}">
        <p14:creationId xmlns:p14="http://schemas.microsoft.com/office/powerpoint/2010/main" val="523748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B59C-EED7-6D7B-1A81-E1D17CFBB4A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70FC4FE-E476-7D3D-A8F2-87A35B3B6CD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4857A93-C720-D299-52BE-0B97345B98F0}"/>
              </a:ext>
            </a:extLst>
          </p:cNvPr>
          <p:cNvSpPr>
            <a:spLocks noGrp="1"/>
          </p:cNvSpPr>
          <p:nvPr>
            <p:ph type="body" idx="1"/>
          </p:nvPr>
        </p:nvSpPr>
        <p:spPr/>
        <p:txBody>
          <a:bodyPr/>
          <a:lstStyle/>
          <a:p>
            <a:r>
              <a:rPr lang="en-US" sz="1100" dirty="0" err="1">
                <a:latin typeface="Calibri" panose="020F0502020204030204" pitchFamily="34" charset="0"/>
                <a:ea typeface="Calibri" panose="020F0502020204030204" pitchFamily="34" charset="0"/>
                <a:cs typeface="Calibri" panose="020F0502020204030204" pitchFamily="34" charset="0"/>
              </a:rPr>
              <a:t>Nachdem</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gemeinsame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digitale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Risiken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identifiziert</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wurden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ist</a:t>
            </a:r>
            <a:r>
              <a:rPr lang="en-US" sz="1100" dirty="0">
                <a:latin typeface="Calibri" panose="020F0502020204030204" pitchFamily="34" charset="0"/>
                <a:ea typeface="Calibri" panose="020F0502020204030204" pitchFamily="34" charset="0"/>
                <a:cs typeface="Calibri" panose="020F0502020204030204" pitchFamily="34" charset="0"/>
              </a:rPr>
              <a:t> es </a:t>
            </a:r>
            <a:r>
              <a:rPr lang="en-US" sz="1100" dirty="0" err="1">
                <a:latin typeface="Calibri" panose="020F0502020204030204" pitchFamily="34" charset="0"/>
                <a:ea typeface="Calibri" panose="020F0502020204030204" pitchFamily="34" charset="0"/>
                <a:cs typeface="Calibri" panose="020F0502020204030204" pitchFamily="34" charset="0"/>
              </a:rPr>
              <a:t>unerlässlich</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praktische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Schwerpunktbereiche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hervorzuheben</a:t>
            </a:r>
            <a:r>
              <a:rPr lang="en-US" sz="1100" dirty="0">
                <a:latin typeface="Calibri" panose="020F0502020204030204" pitchFamily="34" charset="0"/>
                <a:ea typeface="Calibri" panose="020F0502020204030204" pitchFamily="34" charset="0"/>
                <a:cs typeface="Calibri" panose="020F0502020204030204" pitchFamily="34" charset="0"/>
              </a:rPr>
              <a:t>, in </a:t>
            </a:r>
            <a:r>
              <a:rPr lang="en-US" sz="1100" dirty="0" err="1">
                <a:latin typeface="Calibri" panose="020F0502020204030204" pitchFamily="34" charset="0"/>
                <a:ea typeface="Calibri" panose="020F0502020204030204" pitchFamily="34" charset="0"/>
                <a:cs typeface="Calibri" panose="020F0502020204030204" pitchFamily="34" charset="0"/>
              </a:rPr>
              <a:t>denen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nachhaltige</a:t>
            </a:r>
            <a:r>
              <a:rPr lang="en-US" sz="1100" dirty="0">
                <a:latin typeface="Calibri" panose="020F0502020204030204" pitchFamily="34" charset="0"/>
                <a:ea typeface="Calibri" panose="020F0502020204030204" pitchFamily="34" charset="0"/>
                <a:cs typeface="Calibri" panose="020F0502020204030204" pitchFamily="34" charset="0"/>
              </a:rPr>
              <a:t>, integrative </a:t>
            </a:r>
            <a:r>
              <a:rPr lang="en-US" sz="1100" dirty="0" err="1">
                <a:latin typeface="Calibri" panose="020F0502020204030204" pitchFamily="34" charset="0"/>
                <a:ea typeface="Calibri" panose="020F0502020204030204" pitchFamily="34" charset="0"/>
                <a:cs typeface="Calibri" panose="020F0502020204030204" pitchFamily="34" charset="0"/>
              </a:rPr>
              <a:t>Gewohnheiten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gestärkt</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werden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können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Diese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Bereiche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sind</a:t>
            </a:r>
            <a:r>
              <a:rPr lang="en-US" sz="1100" dirty="0">
                <a:latin typeface="Calibri" panose="020F0502020204030204" pitchFamily="34" charset="0"/>
                <a:ea typeface="Calibri" panose="020F0502020204030204" pitchFamily="34" charset="0"/>
                <a:cs typeface="Calibri" panose="020F0502020204030204" pitchFamily="34" charset="0"/>
              </a:rPr>
              <a:t> nicht </a:t>
            </a:r>
            <a:r>
              <a:rPr lang="en-US" sz="1100" dirty="0" err="1">
                <a:latin typeface="Calibri" panose="020F0502020204030204" pitchFamily="34" charset="0"/>
                <a:ea typeface="Calibri" panose="020F0502020204030204" pitchFamily="34" charset="0"/>
                <a:cs typeface="Calibri" panose="020F0502020204030204" pitchFamily="34" charset="0"/>
              </a:rPr>
              <a:t>nur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politisch</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motivierte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Verpflichtungen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sondern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auch</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Hilfsmittel</a:t>
            </a:r>
            <a:r>
              <a:rPr lang="en-US" sz="1100" dirty="0">
                <a:latin typeface="Calibri" panose="020F0502020204030204" pitchFamily="34" charset="0"/>
                <a:ea typeface="Calibri" panose="020F0502020204030204" pitchFamily="34" charset="0"/>
                <a:cs typeface="Calibri" panose="020F0502020204030204" pitchFamily="34" charset="0"/>
              </a:rPr>
              <a:t>, die </a:t>
            </a:r>
            <a:r>
              <a:rPr lang="en-US" sz="1100" dirty="0" err="1">
                <a:latin typeface="Calibri" panose="020F0502020204030204" pitchFamily="34" charset="0"/>
                <a:ea typeface="Calibri" panose="020F0502020204030204" pitchFamily="34" charset="0"/>
                <a:cs typeface="Calibri" panose="020F0502020204030204" pitchFamily="34" charset="0"/>
              </a:rPr>
              <a:t>Kreativität</a:t>
            </a:r>
            <a:r>
              <a:rPr lang="en-US" sz="1100" dirty="0">
                <a:latin typeface="Calibri" panose="020F0502020204030204" pitchFamily="34" charset="0"/>
                <a:ea typeface="Calibri" panose="020F0502020204030204" pitchFamily="34" charset="0"/>
                <a:cs typeface="Calibri" panose="020F0502020204030204" pitchFamily="34" charset="0"/>
              </a:rPr>
              <a:t>, Zusammenarbeit und </a:t>
            </a:r>
            <a:r>
              <a:rPr lang="en-US" sz="1100" dirty="0" err="1">
                <a:latin typeface="Calibri" panose="020F0502020204030204" pitchFamily="34" charset="0"/>
                <a:ea typeface="Calibri" panose="020F0502020204030204" pitchFamily="34" charset="0"/>
                <a:cs typeface="Calibri" panose="020F0502020204030204" pitchFamily="34" charset="0"/>
              </a:rPr>
              <a:t>ethisches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digitales</a:t>
            </a:r>
            <a:r>
              <a:rPr lang="en-US" sz="1100" dirty="0">
                <a:latin typeface="Calibri" panose="020F0502020204030204" pitchFamily="34" charset="0"/>
                <a:ea typeface="Calibri" panose="020F0502020204030204" pitchFamily="34" charset="0"/>
                <a:cs typeface="Calibri" panose="020F0502020204030204" pitchFamily="34" charset="0"/>
              </a:rPr>
              <a:t> Engagement </a:t>
            </a:r>
            <a:r>
              <a:rPr lang="en-US" sz="1100" dirty="0" err="1">
                <a:latin typeface="Calibri" panose="020F0502020204030204" pitchFamily="34" charset="0"/>
                <a:ea typeface="Calibri" panose="020F0502020204030204" pitchFamily="34" charset="0"/>
                <a:cs typeface="Calibri" panose="020F0502020204030204" pitchFamily="34" charset="0"/>
              </a:rPr>
              <a:t>fördern</a:t>
            </a:r>
            <a:r>
              <a:rPr lang="en-US" sz="1100" dirty="0">
                <a:latin typeface="Calibri" panose="020F0502020204030204" pitchFamily="34" charset="0"/>
                <a:ea typeface="Calibri" panose="020F0502020204030204" pitchFamily="34" charset="0"/>
                <a:cs typeface="Calibri" panose="020F0502020204030204" pitchFamily="34" charset="0"/>
              </a:rPr>
              <a:t>. Wenn </a:t>
            </a:r>
            <a:r>
              <a:rPr lang="en-US" sz="1100" dirty="0" err="1">
                <a:latin typeface="Calibri" panose="020F0502020204030204" pitchFamily="34" charset="0"/>
                <a:ea typeface="Calibri" panose="020F0502020204030204" pitchFamily="34" charset="0"/>
                <a:cs typeface="Calibri" panose="020F0502020204030204" pitchFamily="34" charset="0"/>
              </a:rPr>
              <a:t>sie</a:t>
            </a:r>
            <a:r>
              <a:rPr lang="en-US" sz="1100" dirty="0">
                <a:latin typeface="Calibri" panose="020F0502020204030204" pitchFamily="34" charset="0"/>
                <a:ea typeface="Calibri" panose="020F0502020204030204" pitchFamily="34" charset="0"/>
                <a:cs typeface="Calibri" panose="020F0502020204030204" pitchFamily="34" charset="0"/>
              </a:rPr>
              <a:t> in die </a:t>
            </a:r>
            <a:r>
              <a:rPr lang="en-US" sz="1100" dirty="0" err="1">
                <a:latin typeface="Calibri" panose="020F0502020204030204" pitchFamily="34" charset="0"/>
                <a:ea typeface="Calibri" panose="020F0502020204030204" pitchFamily="34" charset="0"/>
                <a:cs typeface="Calibri" panose="020F0502020204030204" pitchFamily="34" charset="0"/>
              </a:rPr>
              <a:t>Ausbildungspraxis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eingebettet</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werden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tragen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sie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dazu</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bei</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eine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gesündere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digitale</a:t>
            </a:r>
            <a:r>
              <a:rPr lang="en-US" sz="1100" dirty="0">
                <a:latin typeface="Calibri" panose="020F0502020204030204" pitchFamily="34" charset="0"/>
                <a:ea typeface="Calibri" panose="020F0502020204030204" pitchFamily="34" charset="0"/>
                <a:cs typeface="Calibri" panose="020F0502020204030204" pitchFamily="34" charset="0"/>
              </a:rPr>
              <a:t> Kultur in </a:t>
            </a:r>
            <a:r>
              <a:rPr lang="en-US" sz="1100" dirty="0" err="1">
                <a:latin typeface="Calibri" panose="020F0502020204030204" pitchFamily="34" charset="0"/>
                <a:ea typeface="Calibri" panose="020F0502020204030204" pitchFamily="34" charset="0"/>
                <a:cs typeface="Calibri" panose="020F0502020204030204" pitchFamily="34" charset="0"/>
              </a:rPr>
              <a:t>verschiedenen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Bereichen</a:t>
            </a:r>
            <a:r>
              <a:rPr lang="en-US" sz="1100" dirty="0">
                <a:latin typeface="Calibri" panose="020F0502020204030204" pitchFamily="34" charset="0"/>
                <a:ea typeface="Calibri" panose="020F0502020204030204" pitchFamily="34" charset="0"/>
                <a:cs typeface="Calibri" panose="020F0502020204030204" pitchFamily="34" charset="0"/>
              </a:rPr>
              <a:t> der </a:t>
            </a:r>
            <a:r>
              <a:rPr lang="en-US" sz="1100" dirty="0" err="1">
                <a:latin typeface="Calibri" panose="020F0502020204030204" pitchFamily="34" charset="0"/>
                <a:ea typeface="Calibri" panose="020F0502020204030204" pitchFamily="34" charset="0"/>
                <a:cs typeface="Calibri" panose="020F0502020204030204" pitchFamily="34" charset="0"/>
              </a:rPr>
              <a:t>darstellenden</a:t>
            </a:r>
            <a:r>
              <a:rPr lang="en-US" sz="1100" dirty="0">
                <a:latin typeface="Calibri" panose="020F0502020204030204" pitchFamily="34" charset="0"/>
                <a:ea typeface="Calibri" panose="020F0502020204030204" pitchFamily="34" charset="0"/>
                <a:cs typeface="Calibri" panose="020F0502020204030204" pitchFamily="34" charset="0"/>
              </a:rPr>
              <a:t> Künste </a:t>
            </a:r>
            <a:r>
              <a:rPr lang="en-US" sz="1100" dirty="0" err="1">
                <a:latin typeface="Calibri" panose="020F0502020204030204" pitchFamily="34" charset="0"/>
                <a:ea typeface="Calibri" panose="020F0502020204030204" pitchFamily="34" charset="0"/>
                <a:cs typeface="Calibri" panose="020F0502020204030204" pitchFamily="34" charset="0"/>
              </a:rPr>
              <a:t>zu</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schaffen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Moderatoren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können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diese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Elemente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durch</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Beispiele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Reflexionsanregungen</a:t>
            </a:r>
            <a:r>
              <a:rPr lang="en-US" sz="1100" dirty="0">
                <a:latin typeface="Calibri" panose="020F0502020204030204" pitchFamily="34" charset="0"/>
                <a:ea typeface="Calibri" panose="020F0502020204030204" pitchFamily="34" charset="0"/>
                <a:cs typeface="Calibri" panose="020F0502020204030204" pitchFamily="34" charset="0"/>
              </a:rPr>
              <a:t> und die </a:t>
            </a:r>
            <a:r>
              <a:rPr lang="en-US" sz="1100" dirty="0" err="1">
                <a:latin typeface="Calibri" panose="020F0502020204030204" pitchFamily="34" charset="0"/>
                <a:ea typeface="Calibri" panose="020F0502020204030204" pitchFamily="34" charset="0"/>
                <a:cs typeface="Calibri" panose="020F0502020204030204" pitchFamily="34" charset="0"/>
              </a:rPr>
              <a:t>Veranschaulichung</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effektiver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Verhaltensweisen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einfließen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lassen</a:t>
            </a:r>
            <a:r>
              <a:rPr lang="en-US" sz="1100" dirty="0">
                <a:latin typeface="Calibri" panose="020F0502020204030204" pitchFamily="34" charset="0"/>
                <a:ea typeface="Calibri" panose="020F0502020204030204" pitchFamily="34" charset="0"/>
                <a:cs typeface="Calibri" panose="020F0502020204030204" pitchFamily="34" charset="0"/>
              </a:rPr>
              <a:t>. Kleine, </a:t>
            </a:r>
            <a:r>
              <a:rPr lang="en-US" sz="1100" dirty="0" err="1">
                <a:latin typeface="Calibri" panose="020F0502020204030204" pitchFamily="34" charset="0"/>
                <a:ea typeface="Calibri" panose="020F0502020204030204" pitchFamily="34" charset="0"/>
                <a:cs typeface="Calibri" panose="020F0502020204030204" pitchFamily="34" charset="0"/>
              </a:rPr>
              <a:t>bewusste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Veränderungen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können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zu</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sichereren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respektvolleren</a:t>
            </a:r>
            <a:r>
              <a:rPr lang="en-US" sz="1100" dirty="0">
                <a:latin typeface="Calibri" panose="020F0502020204030204" pitchFamily="34" charset="0"/>
                <a:ea typeface="Calibri" panose="020F0502020204030204" pitchFamily="34" charset="0"/>
                <a:cs typeface="Calibri" panose="020F0502020204030204" pitchFamily="34" charset="0"/>
              </a:rPr>
              <a:t> und </a:t>
            </a:r>
            <a:r>
              <a:rPr lang="en-US" sz="1100" dirty="0" err="1">
                <a:latin typeface="Calibri" panose="020F0502020204030204" pitchFamily="34" charset="0"/>
                <a:ea typeface="Calibri" panose="020F0502020204030204" pitchFamily="34" charset="0"/>
                <a:cs typeface="Calibri" panose="020F0502020204030204" pitchFamily="34" charset="0"/>
              </a:rPr>
              <a:t>widerstandsfähigeren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digitalen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Arbeitsabläufen</a:t>
            </a:r>
            <a:r>
              <a:rPr lang="en-US" sz="1100" dirty="0">
                <a:latin typeface="Calibri" panose="020F0502020204030204" pitchFamily="34" charset="0"/>
                <a:ea typeface="Calibri" panose="020F0502020204030204" pitchFamily="34" charset="0"/>
                <a:cs typeface="Calibri" panose="020F0502020204030204" pitchFamily="34" charset="0"/>
              </a:rPr>
              <a:t> in </a:t>
            </a:r>
            <a:r>
              <a:rPr lang="en-US" sz="1100" dirty="0" err="1">
                <a:latin typeface="Calibri" panose="020F0502020204030204" pitchFamily="34" charset="0"/>
                <a:ea typeface="Calibri" panose="020F0502020204030204" pitchFamily="34" charset="0"/>
                <a:cs typeface="Calibri" panose="020F0502020204030204" pitchFamily="34" charset="0"/>
              </a:rPr>
              <a:t>verschiedenen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beruflichen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Kontexten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beitragen</a:t>
            </a:r>
            <a:r>
              <a:rPr lang="en-US" sz="1100" dirty="0">
                <a:latin typeface="Calibri" panose="020F0502020204030204" pitchFamily="34" charset="0"/>
                <a:ea typeface="Calibri" panose="020F0502020204030204" pitchFamily="34" charset="0"/>
                <a:cs typeface="Calibri" panose="020F0502020204030204" pitchFamily="34" charset="0"/>
              </a:rPr>
              <a:t>.</a:t>
            </a: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BF9801C-A1CA-A69B-F3B9-B2839F17F04B}"/>
              </a:ext>
            </a:extLst>
          </p:cNvPr>
          <p:cNvSpPr>
            <a:spLocks noGrp="1"/>
          </p:cNvSpPr>
          <p:nvPr>
            <p:ph type="sldNum" sz="quarter" idx="5"/>
          </p:nvPr>
        </p:nvSpPr>
        <p:spPr/>
        <p:txBody>
          <a:bodyPr/>
          <a:lstStyle/>
          <a:p>
            <a:fld id="{D274D5D8-74C3-4A38-835E-EC8AAD529D29}" type="slidenum">
              <a:rPr lang="el-GR" smtClean="0"/>
              <a:t>46</a:t>
            </a:fld>
            <a:endParaRPr lang="el-GR"/>
          </a:p>
        </p:txBody>
      </p:sp>
    </p:spTree>
    <p:extLst>
      <p:ext uri="{BB962C8B-B14F-4D97-AF65-F5344CB8AC3E}">
        <p14:creationId xmlns:p14="http://schemas.microsoft.com/office/powerpoint/2010/main" val="3430271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CB00-A827-0FEA-D978-87B19EB1E65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0EDD0D8-4207-12C8-4278-374AF7A883E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97CB5FA-1D1D-CBA8-3467-B7E20AD7585C}"/>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Digitale Risiken betreffen nicht nur Informationen. Sie wirken sich auch auf die körperliche und geistige Gesundheit aus. Als Trainer helfen wir Fachleuten, diese Risiken </a:t>
            </a:r>
            <a:r>
              <a:rPr lang="en-US" sz="1100" err="1">
                <a:latin typeface="Calibri" panose="020F0502020204030204" pitchFamily="34" charset="0"/>
                <a:ea typeface="Calibri" panose="020F0502020204030204" pitchFamily="34" charset="0"/>
                <a:cs typeface="Calibri" panose="020F0502020204030204" pitchFamily="34" charset="0"/>
              </a:rPr>
              <a:t>zu erkennen </a:t>
            </a:r>
            <a:r>
              <a:rPr lang="en-US" sz="1100">
                <a:latin typeface="Calibri" panose="020F0502020204030204" pitchFamily="34" charset="0"/>
                <a:ea typeface="Calibri" panose="020F0502020204030204" pitchFamily="34" charset="0"/>
                <a:cs typeface="Calibri" panose="020F0502020204030204" pitchFamily="34" charset="0"/>
              </a:rPr>
              <a:t>und bessere digitale Gewohnheiten zu entwickeln.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FF5E6C6-8190-9E1F-9005-C12D259E8F0F}"/>
              </a:ext>
            </a:extLst>
          </p:cNvPr>
          <p:cNvSpPr>
            <a:spLocks noGrp="1"/>
          </p:cNvSpPr>
          <p:nvPr>
            <p:ph type="sldNum" sz="quarter" idx="5"/>
          </p:nvPr>
        </p:nvSpPr>
        <p:spPr/>
        <p:txBody>
          <a:bodyPr/>
          <a:lstStyle/>
          <a:p>
            <a:fld id="{D274D5D8-74C3-4A38-835E-EC8AAD529D29}" type="slidenum">
              <a:rPr lang="el-GR" smtClean="0"/>
              <a:t>47</a:t>
            </a:fld>
            <a:endParaRPr lang="el-GR"/>
          </a:p>
        </p:txBody>
      </p:sp>
    </p:spTree>
    <p:extLst>
      <p:ext uri="{BB962C8B-B14F-4D97-AF65-F5344CB8AC3E}">
        <p14:creationId xmlns:p14="http://schemas.microsoft.com/office/powerpoint/2010/main" val="145548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DD392-31ED-D5D8-664C-985992D7E98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B55CE39-4B63-5373-4C24-F986B755237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AC237A-C2F3-60F6-6AA3-43A32BCF318C}"/>
              </a:ext>
            </a:extLst>
          </p:cNvPr>
          <p:cNvSpPr>
            <a:spLocks noGrp="1"/>
          </p:cNvSpPr>
          <p:nvPr>
            <p:ph type="body" idx="1"/>
          </p:nvPr>
        </p:nvSpPr>
        <p:spPr/>
        <p:txBody>
          <a:bodyPr/>
          <a:lstStyle/>
          <a:p>
            <a:r>
              <a:rPr lang="en-US" sz="1100"/>
              <a:t>Profis verwenden nicht nur Werkzeuge. Sie arbeiten mit Systemen, die das Wohlbefinden, die Autonomie und die Zusammenarbeit fördern. Als Trainer sollten Sie darüber nachdenken, wie sich diese Rechte in den Werkzeugen, Erwartungen und Normen widerspiegeln, die Sie einführen.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6C89743-512F-DF8B-C8E8-B41E6E2CFF5B}"/>
              </a:ext>
            </a:extLst>
          </p:cNvPr>
          <p:cNvSpPr>
            <a:spLocks noGrp="1"/>
          </p:cNvSpPr>
          <p:nvPr>
            <p:ph type="sldNum" sz="quarter" idx="5"/>
          </p:nvPr>
        </p:nvSpPr>
        <p:spPr/>
        <p:txBody>
          <a:bodyPr/>
          <a:lstStyle/>
          <a:p>
            <a:fld id="{D274D5D8-74C3-4A38-835E-EC8AAD529D29}" type="slidenum">
              <a:rPr lang="el-GR" smtClean="0"/>
              <a:t>48</a:t>
            </a:fld>
            <a:endParaRPr lang="el-GR"/>
          </a:p>
        </p:txBody>
      </p:sp>
    </p:spTree>
    <p:extLst>
      <p:ext uri="{BB962C8B-B14F-4D97-AF65-F5344CB8AC3E}">
        <p14:creationId xmlns:p14="http://schemas.microsoft.com/office/powerpoint/2010/main" val="912740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0662-47E0-D9D5-D8C9-BE9E417542B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AD88E5E-1C02-8826-2F5D-C93E1778ED5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7201C47-77DD-D42D-EEC9-869D195D0E03}"/>
              </a:ext>
            </a:extLst>
          </p:cNvPr>
          <p:cNvSpPr>
            <a:spLocks noGrp="1"/>
          </p:cNvSpPr>
          <p:nvPr>
            <p:ph type="body" idx="1"/>
          </p:nvPr>
        </p:nvSpPr>
        <p:spPr/>
        <p:txBody>
          <a:bodyPr/>
          <a:lstStyle/>
          <a:p>
            <a:r>
              <a:rPr lang="en-US" sz="1100"/>
              <a:t>Eine klare, respektvolle Kommunikation fördert die Inklusion, indem sie Barrieren abbaut und dafür sorgt, dass sich alle sicher und gesehen fühlen. Als Trainer können Sie diese Praktiken in Ihren eigenen Botschaften vorleben, die Lernenden zum Nachdenken anregen und sie dabei unterstützen, Formate für Barrierefreiheit anzupassen. Selbst kleine Schritte, wie das Vermeiden von Abkürzungen oder das Einhalten von Zeitvorgaben, tragen zu mehr Vertrauen und Gleichberechtigung im digitalen Bereich bei.</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56DE52C-CC57-9BCA-4B97-FB4AC542CBB1}"/>
              </a:ext>
            </a:extLst>
          </p:cNvPr>
          <p:cNvSpPr>
            <a:spLocks noGrp="1"/>
          </p:cNvSpPr>
          <p:nvPr>
            <p:ph type="sldNum" sz="quarter" idx="5"/>
          </p:nvPr>
        </p:nvSpPr>
        <p:spPr/>
        <p:txBody>
          <a:bodyPr/>
          <a:lstStyle/>
          <a:p>
            <a:fld id="{D274D5D8-74C3-4A38-835E-EC8AAD529D29}" type="slidenum">
              <a:rPr lang="el-GR" smtClean="0"/>
              <a:t>49</a:t>
            </a:fld>
            <a:endParaRPr lang="el-GR"/>
          </a:p>
        </p:txBody>
      </p:sp>
    </p:spTree>
    <p:extLst>
      <p:ext uri="{BB962C8B-B14F-4D97-AF65-F5344CB8AC3E}">
        <p14:creationId xmlns:p14="http://schemas.microsoft.com/office/powerpoint/2010/main" val="186377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DB10-6661-B902-9160-53DF0B48995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5B9E58-2D4B-3BCC-BE75-AB66E02C08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8AA451-C21F-2C7C-C1CF-65F6AE6B8048}"/>
              </a:ext>
            </a:extLst>
          </p:cNvPr>
          <p:cNvSpPr>
            <a:spLocks noGrp="1"/>
          </p:cNvSpPr>
          <p:nvPr>
            <p:ph type="body" idx="1"/>
          </p:nvPr>
        </p:nvSpPr>
        <p:spPr/>
        <p:txBody>
          <a:bodyPr/>
          <a:lstStyle/>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Förderung nachhaltigkeitsorientierter, digital kompetenter, unternehmerischer und resilienter Fachkräfte: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Das INSPIRE-Projekt unterstützt die Entwicklung von Schlüsselkompetenzen, die heute im Bereich der darstellenden Künste benötigt werden. Dazu gehören Umweltbewusstsein, digitale Kompetenz, Geschäftssinn und Anpassungsfähigkeit – Fähigkeiten, die den sich wandelnden Anforderungen der Branche Rechnung tragen.</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Flexible, modulare Ausbildung, die sich an den realen Bedürfnissen orientiert: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Das Programm basiert auf einem modularen Lehrplan, der es den Lernenden ermöglicht, sich auf bestimmte Bereiche zu konzentrieren, die für ihre Aufgaben relevant sind. Es verbindet theoretisches Wissen mit praktischer Anwendung und gewährleistet so die Relevanz für die aktuellen Herausforderungen der Branche.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Befähigt die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Teilnehmer:innen</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sinnvolle Veränderungen voranzutreiben: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Durch die Ausrichtung an europäischen Kompetenzrahmen und die Fokussierung auf angewandtes Lernen versetzt INSPIRE Fachleute und Pädagogen in die Lage, nachhaltige Praktiken umzusetzen, digitale Tools zu nutzen und Innovationen in ihrem Arbeitsumfeld zu fördern.</a:t>
            </a:r>
          </a:p>
        </p:txBody>
      </p:sp>
      <p:sp>
        <p:nvSpPr>
          <p:cNvPr id="4" name="Foliennummernplatzhalter 3">
            <a:extLst>
              <a:ext uri="{FF2B5EF4-FFF2-40B4-BE49-F238E27FC236}">
                <a16:creationId xmlns:a16="http://schemas.microsoft.com/office/drawing/2014/main" id="{52FB3102-9F90-0D30-3333-9A1052F7A1DB}"/>
              </a:ext>
            </a:extLst>
          </p:cNvPr>
          <p:cNvSpPr>
            <a:spLocks noGrp="1"/>
          </p:cNvSpPr>
          <p:nvPr>
            <p:ph type="sldNum" sz="quarter" idx="5"/>
          </p:nvPr>
        </p:nvSpPr>
        <p:spPr/>
        <p:txBody>
          <a:bodyPr/>
          <a:lstStyle/>
          <a:p>
            <a:fld id="{D274D5D8-74C3-4A38-835E-EC8AAD529D29}" type="slidenum">
              <a:rPr lang="el-GR" smtClean="0"/>
              <a:t>5</a:t>
            </a:fld>
            <a:endParaRPr lang="el-GR"/>
          </a:p>
        </p:txBody>
      </p:sp>
    </p:spTree>
    <p:extLst>
      <p:ext uri="{BB962C8B-B14F-4D97-AF65-F5344CB8AC3E}">
        <p14:creationId xmlns:p14="http://schemas.microsoft.com/office/powerpoint/2010/main" val="169647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4B7E2-377B-828C-5F1F-59DA32158CC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28EDCA1-7CE7-4CDD-C1FA-9D56AF9BC6F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68CFA72-A4F4-4F49-4FDD-03A1AD1DC6B2}"/>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Diese Aktivität zeigt, wie häufige Fehltritte in respektvolle digitale Gewohnheiten umgewandelt werden können, die Klarheit und Inklusion fördern.</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42EA747-628D-2B99-C7B2-280A2185ADC4}"/>
              </a:ext>
            </a:extLst>
          </p:cNvPr>
          <p:cNvSpPr>
            <a:spLocks noGrp="1"/>
          </p:cNvSpPr>
          <p:nvPr>
            <p:ph type="sldNum" sz="quarter" idx="5"/>
          </p:nvPr>
        </p:nvSpPr>
        <p:spPr/>
        <p:txBody>
          <a:bodyPr/>
          <a:lstStyle/>
          <a:p>
            <a:fld id="{D274D5D8-74C3-4A38-835E-EC8AAD529D29}" type="slidenum">
              <a:rPr lang="el-GR" smtClean="0"/>
              <a:t>50</a:t>
            </a:fld>
            <a:endParaRPr lang="el-GR"/>
          </a:p>
        </p:txBody>
      </p:sp>
    </p:spTree>
    <p:extLst>
      <p:ext uri="{BB962C8B-B14F-4D97-AF65-F5344CB8AC3E}">
        <p14:creationId xmlns:p14="http://schemas.microsoft.com/office/powerpoint/2010/main" val="1658239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0C1BB-D5EB-A31A-561F-5862378923A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3EF2CE2-6BC8-36CC-5B96-0F4B299A8FE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E9001F6-D4BB-CB66-3012-A55481DD39EC}"/>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Digitale Nachhaltigkeit bezieht sich auf die effiziente, ethische und dauerhafte Nutzung digitaler Tools und Praktiken im beruflichen Umfeld. In den darstellenden Künsten, wo die Arbeit oft mehrere Teams, Zeitzonen und Projekte umfasst, tragen nachhaltige digitale Gewohnheiten dazu bei, Stress zu reduzieren, die Zusammenarbeit zu verbessern und kreative Prozesse zu schützen.</a:t>
            </a:r>
          </a:p>
          <a:p>
            <a:r>
              <a:rPr lang="en-US" sz="1100" dirty="0">
                <a:latin typeface="Calibri" panose="020F0502020204030204" pitchFamily="34" charset="0"/>
                <a:ea typeface="Calibri" panose="020F0502020204030204" pitchFamily="34" charset="0"/>
                <a:cs typeface="Calibri" panose="020F0502020204030204" pitchFamily="34" charset="0"/>
              </a:rPr>
              <a:t>Dieses Konzept geht über die Verwendung der neuesten Software hinaus – es konzentriert sich darauf, durchdachte Entscheidungen darüber zu treffen, wie Informationen erstellt, geteilt, gespeichert und wiederverwendet werden.</a:t>
            </a:r>
          </a:p>
        </p:txBody>
      </p:sp>
      <p:sp>
        <p:nvSpPr>
          <p:cNvPr id="4" name="Θέση αριθμού διαφάνειας 3">
            <a:extLst>
              <a:ext uri="{FF2B5EF4-FFF2-40B4-BE49-F238E27FC236}">
                <a16:creationId xmlns:a16="http://schemas.microsoft.com/office/drawing/2014/main" id="{C37D336D-ADFC-2570-F091-EB42021547EE}"/>
              </a:ext>
            </a:extLst>
          </p:cNvPr>
          <p:cNvSpPr>
            <a:spLocks noGrp="1"/>
          </p:cNvSpPr>
          <p:nvPr>
            <p:ph type="sldNum" sz="quarter" idx="5"/>
          </p:nvPr>
        </p:nvSpPr>
        <p:spPr/>
        <p:txBody>
          <a:bodyPr/>
          <a:lstStyle/>
          <a:p>
            <a:fld id="{D274D5D8-74C3-4A38-835E-EC8AAD529D29}" type="slidenum">
              <a:rPr lang="el-GR" smtClean="0"/>
              <a:t>51</a:t>
            </a:fld>
            <a:endParaRPr lang="el-GR"/>
          </a:p>
        </p:txBody>
      </p:sp>
    </p:spTree>
    <p:extLst>
      <p:ext uri="{BB962C8B-B14F-4D97-AF65-F5344CB8AC3E}">
        <p14:creationId xmlns:p14="http://schemas.microsoft.com/office/powerpoint/2010/main" val="3180270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1C3F7-8380-5761-CB44-0982FD325E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F53123F-7B6A-B7C6-4A82-31CFBFA757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10FEC1F-29A5-3FE6-9019-34089A23FE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Informationskartierung unterstützt eine klarere Koordination und verringert das Risiko von </a:t>
            </a:r>
            <a:r>
              <a:rPr lang="en-US" sz="1100" err="1">
                <a:latin typeface="Calibri" panose="020F0502020204030204" pitchFamily="34" charset="0"/>
                <a:ea typeface="Calibri" panose="020F0502020204030204" pitchFamily="34" charset="0"/>
                <a:cs typeface="Calibri" panose="020F0502020204030204" pitchFamily="34" charset="0"/>
              </a:rPr>
              <a:t>Unordnung</a:t>
            </a:r>
            <a:r>
              <a:rPr lang="en-US" sz="1100">
                <a:latin typeface="Calibri" panose="020F0502020204030204" pitchFamily="34" charset="0"/>
                <a:ea typeface="Calibri" panose="020F0502020204030204" pitchFamily="34" charset="0"/>
                <a:cs typeface="Calibri" panose="020F0502020204030204" pitchFamily="34" charset="0"/>
              </a:rPr>
              <a:t>. Sie hilft Teams dabei, zu definieren, welche Informationen von wem und in welcher Phase benötigt werden. Diese Klarheit kommt Arbeitsabläufen wie Terminplanung, Budgetierung und Produktionsplanung zugute.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26199053-3FAC-42D8-A4DA-F26A746838CE}"/>
              </a:ext>
            </a:extLst>
          </p:cNvPr>
          <p:cNvSpPr>
            <a:spLocks noGrp="1"/>
          </p:cNvSpPr>
          <p:nvPr>
            <p:ph type="sldNum" sz="quarter" idx="5"/>
          </p:nvPr>
        </p:nvSpPr>
        <p:spPr/>
        <p:txBody>
          <a:bodyPr/>
          <a:lstStyle/>
          <a:p>
            <a:fld id="{D274D5D8-74C3-4A38-835E-EC8AAD529D29}" type="slidenum">
              <a:rPr lang="el-GR" smtClean="0"/>
              <a:t>52</a:t>
            </a:fld>
            <a:endParaRPr lang="el-GR"/>
          </a:p>
        </p:txBody>
      </p:sp>
    </p:spTree>
    <p:extLst>
      <p:ext uri="{BB962C8B-B14F-4D97-AF65-F5344CB8AC3E}">
        <p14:creationId xmlns:p14="http://schemas.microsoft.com/office/powerpoint/2010/main" val="593417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53</a:t>
            </a:fld>
            <a:endParaRPr lang="el-GR"/>
          </a:p>
        </p:txBody>
      </p:sp>
    </p:spTree>
    <p:extLst>
      <p:ext uri="{BB962C8B-B14F-4D97-AF65-F5344CB8AC3E}">
        <p14:creationId xmlns:p14="http://schemas.microsoft.com/office/powerpoint/2010/main" val="2633928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EC37-18ED-88DD-6951-6C55E87540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0C5A094-CD77-A2CA-2558-3425CA22D6E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90EE5DA-2742-4636-F189-20BDB3A87837}"/>
              </a:ext>
            </a:extLst>
          </p:cNvPr>
          <p:cNvSpPr>
            <a:spLocks noGrp="1"/>
          </p:cNvSpPr>
          <p:nvPr>
            <p:ph type="body" idx="1"/>
          </p:nvPr>
        </p:nvSpPr>
        <p:spPr/>
        <p:txBody>
          <a:bodyPr/>
          <a:lstStyle/>
          <a:p>
            <a:r>
              <a:rPr lang="en-US" sz="1100"/>
              <a:t>Archivierung ist eine zukunftsorientierte Praxis, die dazu beiträgt, nützliche Materialien für die zukünftige Verwendung aufzubewahren. Eine klare Dateibenennung, strukturierte Ordner und Metadaten-Tagging erleichtern es Teams, Inhalte zu finden und wiederzuverwenden, insbesondere in freiberuflichen oder wechselnden Teams.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1E6F49E-4960-EDCA-EB3C-9C75C274B123}"/>
              </a:ext>
            </a:extLst>
          </p:cNvPr>
          <p:cNvSpPr>
            <a:spLocks noGrp="1"/>
          </p:cNvSpPr>
          <p:nvPr>
            <p:ph type="sldNum" sz="quarter" idx="5"/>
          </p:nvPr>
        </p:nvSpPr>
        <p:spPr/>
        <p:txBody>
          <a:bodyPr/>
          <a:lstStyle/>
          <a:p>
            <a:fld id="{D274D5D8-74C3-4A38-835E-EC8AAD529D29}" type="slidenum">
              <a:rPr lang="el-GR" smtClean="0"/>
              <a:t>54</a:t>
            </a:fld>
            <a:endParaRPr lang="el-GR"/>
          </a:p>
        </p:txBody>
      </p:sp>
    </p:spTree>
    <p:extLst>
      <p:ext uri="{BB962C8B-B14F-4D97-AF65-F5344CB8AC3E}">
        <p14:creationId xmlns:p14="http://schemas.microsoft.com/office/powerpoint/2010/main" val="3426744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55</a:t>
            </a:fld>
            <a:endParaRPr lang="el-GR"/>
          </a:p>
        </p:txBody>
      </p:sp>
    </p:spTree>
    <p:extLst>
      <p:ext uri="{BB962C8B-B14F-4D97-AF65-F5344CB8AC3E}">
        <p14:creationId xmlns:p14="http://schemas.microsoft.com/office/powerpoint/2010/main" val="417646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2A9C-8D65-CBC0-735A-E640BC0C01C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3FEA085-342A-5CF7-BC43-59C25730229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A080B0B-6914-B4C2-3CF9-CC8692EC676E}"/>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Hochwertige Informationen machen die digitale Arbeit effizienter, widerstandsfähiger und kooperativer. In der darstellenden Kunst gilt dies für alles, von technischen Spezifikationen bis hin zu Probennotizen.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E7E74DE-1578-E910-1E43-6035B2ACA1A2}"/>
              </a:ext>
            </a:extLst>
          </p:cNvPr>
          <p:cNvSpPr>
            <a:spLocks noGrp="1"/>
          </p:cNvSpPr>
          <p:nvPr>
            <p:ph type="sldNum" sz="quarter" idx="5"/>
          </p:nvPr>
        </p:nvSpPr>
        <p:spPr/>
        <p:txBody>
          <a:bodyPr/>
          <a:lstStyle/>
          <a:p>
            <a:fld id="{D274D5D8-74C3-4A38-835E-EC8AAD529D29}" type="slidenum">
              <a:rPr lang="el-GR" smtClean="0"/>
              <a:t>56</a:t>
            </a:fld>
            <a:endParaRPr lang="el-GR"/>
          </a:p>
        </p:txBody>
      </p:sp>
    </p:spTree>
    <p:extLst>
      <p:ext uri="{BB962C8B-B14F-4D97-AF65-F5344CB8AC3E}">
        <p14:creationId xmlns:p14="http://schemas.microsoft.com/office/powerpoint/2010/main" val="20225526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57</a:t>
            </a:fld>
            <a:endParaRPr lang="el-GR"/>
          </a:p>
        </p:txBody>
      </p:sp>
    </p:spTree>
    <p:extLst>
      <p:ext uri="{BB962C8B-B14F-4D97-AF65-F5344CB8AC3E}">
        <p14:creationId xmlns:p14="http://schemas.microsoft.com/office/powerpoint/2010/main" val="38027775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4C2A1-B50B-BC32-FAA7-E7B50A7C256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8D52F59-C5F7-0F2F-398F-CA19C1E32BB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F2BBCA5-F331-0685-1E99-21D485C982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Kontinuierliches Lernen kann in die tägliche Arbeit integriert werden. Gegenseitige Unterstützung, praktische Vorführungen und informeller Austausch tragen dazu bei, Fähigkeiten aufzubauen, ohne dass formelle Schulungen erforderlich sind. Diese Ansätze verringern auch die Angst vor der Digitalisierung und fördern eine Kultur der Zusammenarbeit.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E20E139-6100-3320-865E-DCD9A1C722BB}"/>
              </a:ext>
            </a:extLst>
          </p:cNvPr>
          <p:cNvSpPr>
            <a:spLocks noGrp="1"/>
          </p:cNvSpPr>
          <p:nvPr>
            <p:ph type="sldNum" sz="quarter" idx="5"/>
          </p:nvPr>
        </p:nvSpPr>
        <p:spPr/>
        <p:txBody>
          <a:bodyPr/>
          <a:lstStyle/>
          <a:p>
            <a:fld id="{D274D5D8-74C3-4A38-835E-EC8AAD529D29}" type="slidenum">
              <a:rPr lang="el-GR" smtClean="0"/>
              <a:t>58</a:t>
            </a:fld>
            <a:endParaRPr lang="el-GR"/>
          </a:p>
        </p:txBody>
      </p:sp>
    </p:spTree>
    <p:extLst>
      <p:ext uri="{BB962C8B-B14F-4D97-AF65-F5344CB8AC3E}">
        <p14:creationId xmlns:p14="http://schemas.microsoft.com/office/powerpoint/2010/main" val="1257221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250C-8CCB-6790-5FD7-098249607FF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8900DFC-7E85-A8A8-2A5C-D327CDF7739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FFB0938-80AD-832C-E0C8-6BBD46A8B92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Die digitale Transformation in der darstellenden Kunst ist kein Wettlauf um Technologie. Es geht darum, sicherzustellen, dass digitale Systeme die tatsächliche Arbeit der Menschen unterstützen. Dazu gehört, wie Proben geplant, Dateien ausgetauscht oder Aufführungen beworben werden. Fachleute brauchen Klarheit, keine Komplexität. Trainer helfen dabei, diese Klarheit zu schaffen, indem sie Teams dabei unterstützen, digitale Tools mit den Werten und Bedingungen kreativer Arbeit zu verknüpfen.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25A8240-1968-A376-8990-C3EE41926547}"/>
              </a:ext>
            </a:extLst>
          </p:cNvPr>
          <p:cNvSpPr>
            <a:spLocks noGrp="1"/>
          </p:cNvSpPr>
          <p:nvPr>
            <p:ph type="sldNum" sz="quarter" idx="5"/>
          </p:nvPr>
        </p:nvSpPr>
        <p:spPr/>
        <p:txBody>
          <a:bodyPr/>
          <a:lstStyle/>
          <a:p>
            <a:fld id="{D274D5D8-74C3-4A38-835E-EC8AAD529D29}" type="slidenum">
              <a:rPr lang="el-GR" smtClean="0"/>
              <a:t>59</a:t>
            </a:fld>
            <a:endParaRPr lang="el-GR"/>
          </a:p>
        </p:txBody>
      </p:sp>
    </p:spTree>
    <p:extLst>
      <p:ext uri="{BB962C8B-B14F-4D97-AF65-F5344CB8AC3E}">
        <p14:creationId xmlns:p14="http://schemas.microsoft.com/office/powerpoint/2010/main" val="227770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7067-81F8-5E2A-1C8F-5AB856C878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4CF8DA-2C4B-C124-92A0-9243CD4DFB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B2E511-AA2E-0D16-1EC3-57B00228603B}"/>
              </a:ext>
            </a:extLst>
          </p:cNvPr>
          <p:cNvSpPr>
            <a:spLocks noGrp="1"/>
          </p:cNvSpPr>
          <p:nvPr>
            <p:ph type="body" idx="1"/>
          </p:nvPr>
        </p:nvSpPr>
        <p:spPr/>
        <p:txBody>
          <a:bodyPr/>
          <a:lstStyle/>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Um sicherzustellen, dass das INSPIRE-Schulungsprogramm relevant, qualitativ hochwertig und europaweit übertragbar ist, wurde es an mehrere wichtige europäische Rahmenwerke angepasst:</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Europäischer Qualifikationsrahmen (EQR – Stufe 5): Dieser Rahmen trägt zur Standardisierung von Qualifikationen in den EU-Mitgliedstaaten bei und erleichtert den Vergleich und die Anerkennung von Lernergebnissen und Kompetenzen.</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Europäisches System zur Anrechnung und Akkumulierung von Studienleistungen (ECTS) &amp; Micro-Credentials: Diese Systeme unterstützen die Mobilität der Lernenden und das lebenslange Lernen, indem sie kurzfristige und nicht-traditionelle Lernerfahrungen validieren. INSPIRE-Module sind so konzipiert, dass sie kreditfähig und stapelbar sind.</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EQAVET (Europäische Qualitätssicherung in der beruflichen Aus- und Weiterbildung): EQAVET stellt sicher, dass die berufliche Bildung einheitlich und effektiv durchgeführt und bewertet wird und dass hohe Standards in allen Einrichtungen eingehalten werden.</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Zusätzlich zu diesen strukturellen Rahmenwerken integriert INSPIRE drei EU-Kompetenzrahmen, um die Gestaltung von Lehrplänen und Lernergebnissen zu steuern.</a:t>
            </a:r>
          </a:p>
          <a:p>
            <a:endParaRPr lang="en-GB" sz="1100" b="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044343F1-05A2-631B-2289-3C357586650B}"/>
              </a:ext>
            </a:extLst>
          </p:cNvPr>
          <p:cNvSpPr>
            <a:spLocks noGrp="1"/>
          </p:cNvSpPr>
          <p:nvPr>
            <p:ph type="sldNum" sz="quarter" idx="5"/>
          </p:nvPr>
        </p:nvSpPr>
        <p:spPr/>
        <p:txBody>
          <a:bodyPr/>
          <a:lstStyle/>
          <a:p>
            <a:fld id="{D274D5D8-74C3-4A38-835E-EC8AAD529D29}" type="slidenum">
              <a:rPr lang="el-GR" smtClean="0"/>
              <a:t>6</a:t>
            </a:fld>
            <a:endParaRPr lang="el-GR"/>
          </a:p>
        </p:txBody>
      </p:sp>
    </p:spTree>
    <p:extLst>
      <p:ext uri="{BB962C8B-B14F-4D97-AF65-F5344CB8AC3E}">
        <p14:creationId xmlns:p14="http://schemas.microsoft.com/office/powerpoint/2010/main" val="3695294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AA2DF-1B35-DBD1-7658-390076BA4AD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31A7FE9-2EA9-BD68-0B22-ED80F4BF55A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8C67210-3EDD-C9E0-8FDA-00F4378074D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Veränderungen geschehen Schritt für Schritt. Dieser Fahrplan hilft Trainern dabei, die digitale Transformation in überschaubare Maßnahmen zu unterteilen. Er fördert die Zusammenarbeit und unterstützt den langfristigen Erfolg, indem er den Schwerpunkt auf Iteration und Feedback legt.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50BE27F-B48C-61C3-AB48-957231B33FEF}"/>
              </a:ext>
            </a:extLst>
          </p:cNvPr>
          <p:cNvSpPr>
            <a:spLocks noGrp="1"/>
          </p:cNvSpPr>
          <p:nvPr>
            <p:ph type="sldNum" sz="quarter" idx="5"/>
          </p:nvPr>
        </p:nvSpPr>
        <p:spPr/>
        <p:txBody>
          <a:bodyPr/>
          <a:lstStyle/>
          <a:p>
            <a:fld id="{D274D5D8-74C3-4A38-835E-EC8AAD529D29}" type="slidenum">
              <a:rPr lang="el-GR" smtClean="0"/>
              <a:t>60</a:t>
            </a:fld>
            <a:endParaRPr lang="el-GR"/>
          </a:p>
        </p:txBody>
      </p:sp>
    </p:spTree>
    <p:extLst>
      <p:ext uri="{BB962C8B-B14F-4D97-AF65-F5344CB8AC3E}">
        <p14:creationId xmlns:p14="http://schemas.microsoft.com/office/powerpoint/2010/main" val="16606686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1CE5-8AE1-EB42-746B-F8BAC175BF1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1DA9618-2AF7-4190-6D25-01CFB73F48C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FFF66AE-FDF9-6785-DCCE-A2166D63764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Widerstand gegen den digitalen Wandel ist weit verbreitet, insbesondere in schnelllebigen Umgebungen mit knappen Ressourcen. Trainer können den Dialog fördern, Sicherheit vermitteln und gemeinsam mit den Lernenden Lösungen erarbeiten, wobei sie sich auf kleine, erreichbare Schritte konzentrieren, die Vertrauen schaffen.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F7658BD-692B-F69B-AE23-899A98EC2F23}"/>
              </a:ext>
            </a:extLst>
          </p:cNvPr>
          <p:cNvSpPr>
            <a:spLocks noGrp="1"/>
          </p:cNvSpPr>
          <p:nvPr>
            <p:ph type="sldNum" sz="quarter" idx="5"/>
          </p:nvPr>
        </p:nvSpPr>
        <p:spPr/>
        <p:txBody>
          <a:bodyPr/>
          <a:lstStyle/>
          <a:p>
            <a:fld id="{D274D5D8-74C3-4A38-835E-EC8AAD529D29}" type="slidenum">
              <a:rPr lang="el-GR" smtClean="0"/>
              <a:t>61</a:t>
            </a:fld>
            <a:endParaRPr lang="el-GR"/>
          </a:p>
        </p:txBody>
      </p:sp>
    </p:spTree>
    <p:extLst>
      <p:ext uri="{BB962C8B-B14F-4D97-AF65-F5344CB8AC3E}">
        <p14:creationId xmlns:p14="http://schemas.microsoft.com/office/powerpoint/2010/main" val="4492668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6A94-D3E9-F397-2E5A-85845D38E72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B362E8D-F79D-4D23-4453-ECBFF7150C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408434E-87FA-05FA-EDE2-62FDCF7F083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Die Auswahl der Tools sollte sich nach den Aufgaben richten, nicht nach Trends. Helfen Sie den Lernenden, ihre tatsächlichen Routinen zu reflektieren und Plattformen auszuwählen, die Stress reduzieren und die Konzentration fördern. Einfache Fragen wie „Löst dieses Tool ein Problem für Sie?“ oder „Kann es jeder sicher verwenden?“ sind dabei entscheidend.</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E12AACB-A889-AED8-E634-EA2F6FFFB744}"/>
              </a:ext>
            </a:extLst>
          </p:cNvPr>
          <p:cNvSpPr>
            <a:spLocks noGrp="1"/>
          </p:cNvSpPr>
          <p:nvPr>
            <p:ph type="sldNum" sz="quarter" idx="5"/>
          </p:nvPr>
        </p:nvSpPr>
        <p:spPr/>
        <p:txBody>
          <a:bodyPr/>
          <a:lstStyle/>
          <a:p>
            <a:fld id="{D274D5D8-74C3-4A38-835E-EC8AAD529D29}" type="slidenum">
              <a:rPr lang="el-GR" smtClean="0"/>
              <a:t>62</a:t>
            </a:fld>
            <a:endParaRPr lang="el-GR"/>
          </a:p>
        </p:txBody>
      </p:sp>
    </p:spTree>
    <p:extLst>
      <p:ext uri="{BB962C8B-B14F-4D97-AF65-F5344CB8AC3E}">
        <p14:creationId xmlns:p14="http://schemas.microsoft.com/office/powerpoint/2010/main" val="25856565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68AC-2082-C512-6942-A34054F2B45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7B9F3BE-C3D5-E9ED-6862-57D93A56F6E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328E405-0FEB-D9A2-E539-93CF045B3E33}"/>
              </a:ext>
            </a:extLst>
          </p:cNvPr>
          <p:cNvSpPr>
            <a:spLocks noGrp="1"/>
          </p:cNvSpPr>
          <p:nvPr>
            <p:ph type="body" idx="1"/>
          </p:nvPr>
        </p:nvSpPr>
        <p:spPr/>
        <p:txBody>
          <a:bodyPr/>
          <a:lstStyle/>
          <a:p>
            <a:r>
              <a:rPr lang="en-US" sz="1100"/>
              <a:t>Während Tools wie Künstliche Intelligenz (KI), Virtuelle Realität (VR), Erweiterte Realität (AR) und Erweiterte Realität (XR) kreative Möglichkeiten erweitern können, werfen sie auch Fragen hinsichtlich Zugang, Urheberschaft und Gerechtigkeit auf. Trainer können Fachleuten dabei helfen, diese Tools als Teil eines integrativen, durchdachten Lernprozesses zu erkunden, und nicht nur als Neuheit.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A791853-3634-1A1F-8ED8-1A509585EA07}"/>
              </a:ext>
            </a:extLst>
          </p:cNvPr>
          <p:cNvSpPr>
            <a:spLocks noGrp="1"/>
          </p:cNvSpPr>
          <p:nvPr>
            <p:ph type="sldNum" sz="quarter" idx="5"/>
          </p:nvPr>
        </p:nvSpPr>
        <p:spPr/>
        <p:txBody>
          <a:bodyPr/>
          <a:lstStyle/>
          <a:p>
            <a:fld id="{D274D5D8-74C3-4A38-835E-EC8AAD529D29}" type="slidenum">
              <a:rPr lang="el-GR" smtClean="0"/>
              <a:t>63</a:t>
            </a:fld>
            <a:endParaRPr lang="el-GR"/>
          </a:p>
        </p:txBody>
      </p:sp>
    </p:spTree>
    <p:extLst>
      <p:ext uri="{BB962C8B-B14F-4D97-AF65-F5344CB8AC3E}">
        <p14:creationId xmlns:p14="http://schemas.microsoft.com/office/powerpoint/2010/main" val="33552080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C70D-0CB8-5767-CE5E-C37C43E4D8B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63C024-3F42-8111-96D9-DAF3534F8A9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973CEA3-1931-E895-6F0C-E3BE4838D22D}"/>
              </a:ext>
            </a:extLst>
          </p:cNvPr>
          <p:cNvSpPr>
            <a:spLocks noGrp="1"/>
          </p:cNvSpPr>
          <p:nvPr>
            <p:ph type="body" idx="1"/>
          </p:nvPr>
        </p:nvSpPr>
        <p:spPr/>
        <p:txBody>
          <a:bodyPr/>
          <a:lstStyle/>
          <a:p>
            <a:r>
              <a:rPr lang="en-US"/>
              <a:t>Diese Aktivität setzt Reflexion in Handeln um. Ein kleines Hilfsmittel, eine Gewohnheitsänderung, die jeder Lernende selbst auswählt.</a:t>
            </a:r>
            <a:endParaRPr lang="el-GR"/>
          </a:p>
        </p:txBody>
      </p:sp>
      <p:sp>
        <p:nvSpPr>
          <p:cNvPr id="4" name="Θέση αριθμού διαφάνειας 3">
            <a:extLst>
              <a:ext uri="{FF2B5EF4-FFF2-40B4-BE49-F238E27FC236}">
                <a16:creationId xmlns:a16="http://schemas.microsoft.com/office/drawing/2014/main" id="{0D777FF3-B61A-3D8A-A507-7391F3DFDC02}"/>
              </a:ext>
            </a:extLst>
          </p:cNvPr>
          <p:cNvSpPr>
            <a:spLocks noGrp="1"/>
          </p:cNvSpPr>
          <p:nvPr>
            <p:ph type="sldNum" sz="quarter" idx="5"/>
          </p:nvPr>
        </p:nvSpPr>
        <p:spPr/>
        <p:txBody>
          <a:bodyPr/>
          <a:lstStyle/>
          <a:p>
            <a:fld id="{D274D5D8-74C3-4A38-835E-EC8AAD529D29}" type="slidenum">
              <a:rPr lang="el-GR" smtClean="0"/>
              <a:t>64</a:t>
            </a:fld>
            <a:endParaRPr lang="el-GR"/>
          </a:p>
        </p:txBody>
      </p:sp>
    </p:spTree>
    <p:extLst>
      <p:ext uri="{BB962C8B-B14F-4D97-AF65-F5344CB8AC3E}">
        <p14:creationId xmlns:p14="http://schemas.microsoft.com/office/powerpoint/2010/main" val="3807516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b="0">
                <a:latin typeface="Calibri" panose="020F0502020204030204" pitchFamily="34" charset="0"/>
                <a:ea typeface="Calibri" panose="020F0502020204030204" pitchFamily="34" charset="0"/>
                <a:cs typeface="Calibri" panose="020F0502020204030204" pitchFamily="34" charset="0"/>
              </a:rPr>
              <a:t>Willkommen zu Lektion 4 – Unternehmerisches Denken und Chancen in der darstellenden Kunst, Teil von Modul 4 des INSPIRE</a:t>
            </a:r>
            <a:r>
              <a:rPr lang="en-US" sz="1100" b="0" err="1">
                <a:latin typeface="Calibri" panose="020F0502020204030204" pitchFamily="34" charset="0"/>
                <a:ea typeface="Calibri" panose="020F0502020204030204" pitchFamily="34" charset="0"/>
                <a:cs typeface="Calibri" panose="020F0502020204030204" pitchFamily="34" charset="0"/>
              </a:rPr>
              <a:t>-Schulungsprogramms</a:t>
            </a:r>
            <a:r>
              <a:rPr lang="en-US" sz="1100" b="0">
                <a:latin typeface="Calibri" panose="020F0502020204030204" pitchFamily="34" charset="0"/>
                <a:ea typeface="Calibri" panose="020F0502020204030204" pitchFamily="34" charset="0"/>
                <a:cs typeface="Calibri" panose="020F0502020204030204" pitchFamily="34" charset="0"/>
              </a:rPr>
              <a:t>: Grundlegende unternehmerische Fähigkeiten für den Bereich der darstellenden Kunst.</a:t>
            </a:r>
            <a:br>
              <a:rPr lang="en-US" sz="1100" b="0">
                <a:latin typeface="Calibri" panose="020F0502020204030204" pitchFamily="34" charset="0"/>
                <a:ea typeface="Calibri" panose="020F0502020204030204" pitchFamily="34" charset="0"/>
                <a:cs typeface="Calibri" panose="020F0502020204030204" pitchFamily="34" charset="0"/>
              </a:rPr>
            </a:br>
            <a:r>
              <a:rPr lang="en-US" sz="1100"/>
              <a:t>In dieser Lektion lernen Sie wichtige Modelle </a:t>
            </a:r>
            <a:r>
              <a:rPr lang="en-US" sz="1100" b="0"/>
              <a:t>wie Unternehmertum, Intrapreneurship und </a:t>
            </a:r>
            <a:r>
              <a:rPr lang="en-US" sz="1100" b="0" err="1"/>
              <a:t>Solopreneurship </a:t>
            </a:r>
            <a:r>
              <a:rPr lang="en-US" sz="1100"/>
              <a:t>kennen </a:t>
            </a:r>
            <a:r>
              <a:rPr lang="en-US" sz="1100" b="0"/>
              <a:t>und erfahren, wie diese genutzt werden können, um Resilienz, Innovation und Wirkung in verschiedenen beruflichen Kontexten zu fördern. Ziel ist es, Sie dabei zu unterstützen, Ihre Lernenden zu unternehmerischem Denken anzuleiten und </a:t>
            </a:r>
            <a:r>
              <a:rPr lang="en-US" sz="1100"/>
              <a:t>bedeutende Veränderungen in den darstellenden Künsten von heute voranzutreiben.</a:t>
            </a:r>
          </a:p>
          <a:p>
            <a:endParaRPr lang="el-GR" sz="1100" b="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65</a:t>
            </a:fld>
            <a:endParaRPr lang="el-GR"/>
          </a:p>
        </p:txBody>
      </p:sp>
    </p:spTree>
    <p:extLst>
      <p:ext uri="{BB962C8B-B14F-4D97-AF65-F5344CB8AC3E}">
        <p14:creationId xmlns:p14="http://schemas.microsoft.com/office/powerpoint/2010/main" val="21577022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A2E4-2E09-71F1-3896-5BB5E9B6B1D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2E6F426-6EC3-7E1A-8DED-74A584ECF32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911DDC7-1B82-275F-D8D2-4225A4D8031D}"/>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Die wichtigsten Säulen von Lektion 4 sind: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Unternehmerische Modelle und Denkweisen im Bereich der darstellenden Künste</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Strategische Planung und Chancenerkennung in der darstellenden Kunst</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Entwurf und Management regenerativer Geschäftsmodelle in den darstellenden Künsten</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Strategisches Marketing und Publikumsbindung in der darstellenden Kunst</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l-GR"/>
          </a:p>
        </p:txBody>
      </p:sp>
      <p:sp>
        <p:nvSpPr>
          <p:cNvPr id="4" name="Θέση αριθμού διαφάνειας 3">
            <a:extLst>
              <a:ext uri="{FF2B5EF4-FFF2-40B4-BE49-F238E27FC236}">
                <a16:creationId xmlns:a16="http://schemas.microsoft.com/office/drawing/2014/main" id="{BAC7CA66-3212-015D-EFD9-8EDDE6508F3A}"/>
              </a:ext>
            </a:extLst>
          </p:cNvPr>
          <p:cNvSpPr>
            <a:spLocks noGrp="1"/>
          </p:cNvSpPr>
          <p:nvPr>
            <p:ph type="sldNum" sz="quarter" idx="5"/>
          </p:nvPr>
        </p:nvSpPr>
        <p:spPr/>
        <p:txBody>
          <a:bodyPr/>
          <a:lstStyle/>
          <a:p>
            <a:fld id="{D274D5D8-74C3-4A38-835E-EC8AAD529D29}" type="slidenum">
              <a:rPr lang="el-GR" smtClean="0"/>
              <a:t>66</a:t>
            </a:fld>
            <a:endParaRPr lang="el-GR"/>
          </a:p>
        </p:txBody>
      </p:sp>
    </p:spTree>
    <p:extLst>
      <p:ext uri="{BB962C8B-B14F-4D97-AF65-F5344CB8AC3E}">
        <p14:creationId xmlns:p14="http://schemas.microsoft.com/office/powerpoint/2010/main" val="16343171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57209-127A-942A-44CE-AE4DFDED134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C77FA2C-FEEC-2F2B-C961-EA82721534B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3FF944A-B636-6BFA-C772-7AE96A297D55}"/>
              </a:ext>
            </a:extLst>
          </p:cNvPr>
          <p:cNvSpPr>
            <a:spLocks noGrp="1"/>
          </p:cNvSpPr>
          <p:nvPr>
            <p:ph type="body" idx="1"/>
          </p:nvPr>
        </p:nvSpPr>
        <p:spPr/>
        <p:txBody>
          <a:bodyPr/>
          <a:lstStyle/>
          <a:p>
            <a:r>
              <a:rPr lang="en-US" sz="1100"/>
              <a:t>Unternehmertum in der darstellenden Kunst dreht sich nicht nur um Profit. Es umfasst vielfältige Denk- und Arbeitsweisen, die Fachleute befähigen, Veränderungen zu bewältigen, Komplexität zu managen und kreative Ziele mit nachhaltigen Strategien in Einklang zu bringen.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A64FFDA-CB65-9C88-00DA-8FC38482BDBA}"/>
              </a:ext>
            </a:extLst>
          </p:cNvPr>
          <p:cNvSpPr>
            <a:spLocks noGrp="1"/>
          </p:cNvSpPr>
          <p:nvPr>
            <p:ph type="sldNum" sz="quarter" idx="5"/>
          </p:nvPr>
        </p:nvSpPr>
        <p:spPr/>
        <p:txBody>
          <a:bodyPr/>
          <a:lstStyle/>
          <a:p>
            <a:fld id="{D274D5D8-74C3-4A38-835E-EC8AAD529D29}" type="slidenum">
              <a:rPr lang="el-GR" smtClean="0"/>
              <a:t>67</a:t>
            </a:fld>
            <a:endParaRPr lang="el-GR"/>
          </a:p>
        </p:txBody>
      </p:sp>
    </p:spTree>
    <p:extLst>
      <p:ext uri="{BB962C8B-B14F-4D97-AF65-F5344CB8AC3E}">
        <p14:creationId xmlns:p14="http://schemas.microsoft.com/office/powerpoint/2010/main" val="9779061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Unternehmerisches Denken ist mehr als nur geschäftliches Denken. Es verbindet Kreativität, Strategie und Systemverständnis, um Fachleuten dabei zu helfen, sich anzupassen, zu führen und innovativ zu sein.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68</a:t>
            </a:fld>
            <a:endParaRPr lang="el-GR"/>
          </a:p>
        </p:txBody>
      </p:sp>
    </p:spTree>
    <p:extLst>
      <p:ext uri="{BB962C8B-B14F-4D97-AF65-F5344CB8AC3E}">
        <p14:creationId xmlns:p14="http://schemas.microsoft.com/office/powerpoint/2010/main" val="3423924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1CA6-F1C3-C3DB-FD80-221B8E3CD8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B5C55DA-B2D9-A4F1-C97B-9D9DFBBAFD3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88A820C-8C8E-D854-E912-35DC6EF536B2}"/>
              </a:ext>
            </a:extLst>
          </p:cNvPr>
          <p:cNvSpPr>
            <a:spLocks noGrp="1"/>
          </p:cNvSpPr>
          <p:nvPr>
            <p:ph type="body" idx="1"/>
          </p:nvPr>
        </p:nvSpPr>
        <p:spPr/>
        <p:txBody>
          <a:bodyPr/>
          <a:lstStyle/>
          <a:p>
            <a:r>
              <a:rPr lang="en-US" sz="1100" dirty="0" err="1">
                <a:latin typeface="Calibri" panose="020F0502020204030204" pitchFamily="34" charset="0"/>
                <a:ea typeface="Calibri" panose="020F0502020204030204" pitchFamily="34" charset="0"/>
                <a:cs typeface="Calibri" panose="020F0502020204030204" pitchFamily="34" charset="0"/>
              </a:rPr>
              <a:t>Diese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Denkweisen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helfen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Einzelpersonen</a:t>
            </a:r>
            <a:r>
              <a:rPr lang="en-US" sz="1100" dirty="0">
                <a:latin typeface="Calibri" panose="020F0502020204030204" pitchFamily="34" charset="0"/>
                <a:ea typeface="Calibri" panose="020F0502020204030204" pitchFamily="34" charset="0"/>
                <a:cs typeface="Calibri" panose="020F0502020204030204" pitchFamily="34" charset="0"/>
              </a:rPr>
              <a:t>, in </a:t>
            </a:r>
            <a:r>
              <a:rPr lang="en-US" sz="1100" dirty="0" err="1">
                <a:latin typeface="Calibri" panose="020F0502020204030204" pitchFamily="34" charset="0"/>
                <a:ea typeface="Calibri" panose="020F0502020204030204" pitchFamily="34" charset="0"/>
                <a:cs typeface="Calibri" panose="020F0502020204030204" pitchFamily="34" charset="0"/>
              </a:rPr>
              <a:t>komplexen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künstlerischen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Umgebungen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mit</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Belastbarkeit</a:t>
            </a:r>
            <a:r>
              <a:rPr lang="en-US" sz="1100" dirty="0">
                <a:latin typeface="Calibri" panose="020F0502020204030204" pitchFamily="34" charset="0"/>
                <a:ea typeface="Calibri" panose="020F0502020204030204" pitchFamily="34" charset="0"/>
                <a:cs typeface="Calibri" panose="020F0502020204030204" pitchFamily="34" charset="0"/>
              </a:rPr>
              <a:t> und </a:t>
            </a:r>
            <a:r>
              <a:rPr lang="en-US" sz="1100" dirty="0" err="1">
                <a:latin typeface="Calibri" panose="020F0502020204030204" pitchFamily="34" charset="0"/>
                <a:ea typeface="Calibri" panose="020F0502020204030204" pitchFamily="34" charset="0"/>
                <a:cs typeface="Calibri" panose="020F0502020204030204" pitchFamily="34" charset="0"/>
              </a:rPr>
              <a:t>Klarheit</a:t>
            </a:r>
            <a:r>
              <a:rPr lang="en-US" sz="1100" dirty="0">
                <a:latin typeface="Calibri" panose="020F0502020204030204" pitchFamily="34" charset="0"/>
                <a:ea typeface="Calibri" panose="020F0502020204030204" pitchFamily="34" charset="0"/>
                <a:cs typeface="Calibri" panose="020F0502020204030204" pitchFamily="34" charset="0"/>
              </a:rPr>
              <a:t> auf </a:t>
            </a:r>
            <a:r>
              <a:rPr lang="en-US" sz="1100" dirty="0" err="1">
                <a:latin typeface="Calibri" panose="020F0502020204030204" pitchFamily="34" charset="0"/>
                <a:ea typeface="Calibri" panose="020F0502020204030204" pitchFamily="34" charset="0"/>
                <a:cs typeface="Calibri" panose="020F0502020204030204" pitchFamily="34" charset="0"/>
              </a:rPr>
              <a:t>Herausforderungen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zu</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reagieren</a:t>
            </a:r>
            <a:r>
              <a:rPr lang="en-US" sz="1100" dirty="0">
                <a:latin typeface="Calibri" panose="020F0502020204030204" pitchFamily="34" charset="0"/>
                <a:ea typeface="Calibri" panose="020F0502020204030204" pitchFamily="34" charset="0"/>
                <a:cs typeface="Calibri" panose="020F0502020204030204" pitchFamily="34" charset="0"/>
              </a:rPr>
              <a:t>.</a:t>
            </a: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A4B8B80-07D0-E138-A3C7-4A6F98352CFA}"/>
              </a:ext>
            </a:extLst>
          </p:cNvPr>
          <p:cNvSpPr>
            <a:spLocks noGrp="1"/>
          </p:cNvSpPr>
          <p:nvPr>
            <p:ph type="sldNum" sz="quarter" idx="5"/>
          </p:nvPr>
        </p:nvSpPr>
        <p:spPr/>
        <p:txBody>
          <a:bodyPr/>
          <a:lstStyle/>
          <a:p>
            <a:fld id="{D274D5D8-74C3-4A38-835E-EC8AAD529D29}" type="slidenum">
              <a:rPr lang="el-GR" smtClean="0"/>
              <a:t>69</a:t>
            </a:fld>
            <a:endParaRPr lang="el-GR"/>
          </a:p>
        </p:txBody>
      </p:sp>
    </p:spTree>
    <p:extLst>
      <p:ext uri="{BB962C8B-B14F-4D97-AF65-F5344CB8AC3E}">
        <p14:creationId xmlns:p14="http://schemas.microsoft.com/office/powerpoint/2010/main" val="225361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1C6A1-5426-84CC-7615-661F7CBAC1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F5BDA5-786C-25D7-85F4-98F410F8280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DC394E-45B9-8515-4FE8-D63B8EFA903C}"/>
              </a:ext>
            </a:extLst>
          </p:cNvPr>
          <p:cNvSpPr>
            <a:spLocks noGrp="1"/>
          </p:cNvSpPr>
          <p:nvPr>
            <p:ph type="body" idx="1"/>
          </p:nvPr>
        </p:nvSpPr>
        <p:spPr/>
        <p:txBody>
          <a:bodyPr/>
          <a:lstStyle/>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EU-Kompetenzrahmen in INSPIRE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Wie bereits erwähnt, integriert das INSPIRE-Programm drei wichtige europäische Kompetenzrahmen, um sicherzustellen, dass die Lernenden relevante, übertragbare und zukunftsorientierte Fähigkeiten erwerben:</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EntreComp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Der Kompetenzrahmen für unternehmerisches Handeln definiert Unternehmertum als Kompetenz. Er umfasst drei Bereiche: Ideen und Chancen, Ressourcen und Umsetzung. Diese sind in 15 Kompetenzen unterteilt und werden über 8 Fortschrittsstufen hinweg entwickelt. Dieser Rahmen hilft Lernenden und Lehrenden, unternehmerisches Denken zu fördern und unternehmerische Fähigkeiten zu bewerten.</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Struktur:</a:t>
            </a:r>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 Rahmen basiert auf drei miteinander verbundenen Bereichen:</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Ideen und Chancen – Chancen erkennen, Kreativität, ethisches Denken.</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Ressourcen – Mobilisierung von Menschen, Materialien und Finanzen.</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Umsetzung – Initiative ergreifen, planen, Risiken managen und auf Ziele hinarbeiten.</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Dieses Rahmenwerk unterstützt Lernende dabei, Initiative, Innovationskraft und strategisches Denken zu entwickeln – Fähigkeiten, die für das Management von Projekten, die Leitung von Teams oder die Gründung kreativer Unternehmen im Bereich der darstellenden Künste unerlässlich sind.</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DigComp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Der Rahmen für digitale Kompetenzen für Bürger ist der digitale Kompetenzrahmen der EU. Er umfasst fünf Bereiche: Informationskompetenz, Kommunikation, Erstellung von Inhalten, Sicherheit und Problemlösung. Er hilft Einzelpersonen dabei, ihre digitalen Fähigkeiten zu bewerten und zu verbessern, und unterstützt die Politikentwicklung und die Ausbildung von Arbeitskräften in ganz Europa.</a:t>
            </a:r>
          </a:p>
          <a:p>
            <a:endParaRPr lang="en-GB" sz="1100" b="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Fünf Schlüsselkompetenzbereiche: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Informations- und Datenkompetenz – digitale Informationen finden, bewerten und verwalten.</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Kommunikation und Zusammenarbeit – Nutzung digitaler Tools für verantwortungsbewusste Interaktion und Teilnahme.</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Erstellung digitaler Inhalte – Erstellen und Bearbeiten von Inhalten unter Beachtung des Urheberrechts.</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Sicherheit – Schutz von Geräten, Daten und Wohlbefinden in digitalen Umgebungen.</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Problemlösung – Behebung technischer Probleme und Anpassung an neue Technologien.</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DigComp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leitet das Digitalisierungsmodul und hilft den Lernenden, Vertrauen in die Nutzung digitaler Tools für Produktion, Kommunikation und Innovation in den darstellenden Künsten aufzubauen.</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GreenComp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Der Europäische Kompetenzrahmen für Nachhaltigkeit fördert das Lernen für ökologische Nachhaltigkeit. Er umfasst vier Bereiche: Verkörperung von Nachhaltigkeitswerten, Akzeptanz von Komplexität, Vision einer nachhaltigen Zukunft und Handeln für Nachhaltigkeit. Es handelt sich um einen nicht verbindlichen Leitfaden, der Bildung und lebenslanges Lernen im Bereich Nachhaltigkeit unterstützt.</a:t>
            </a:r>
          </a:p>
          <a:p>
            <a:endParaRPr lang="en-GB" sz="1100" b="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Vier miteinander verbundene Kompetenzbereiche: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Verinnerlichung von Nachhaltigkeitswerten – Handeln mit Empathie, Verantwortung und Sorgfalt.</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Komplexität in der Nachhaltigkeit annehmen – Systeme und Zusammenhänge verstehen.</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Visionen für eine nachhaltige Zukunft entwickeln – langfristige Veränderungen vorstellen und planen.</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Handeln für Nachhaltigkeit – Maßnahmen ergreifen und andere dazu ermutigen, dasselbe zu tun.</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GreenComp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bildet die Grundlage für die Nachhaltigkeitsmodule und hilft den Lernenden, Umweltauswirkungen zu verstehen und nachhaltige Praktiken in Produktion, Veranstaltungsorten und Management anzuwenden.</a:t>
            </a:r>
          </a:p>
          <a:p>
            <a:endParaRPr lang="en-GB" sz="1100" b="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10847761-FA5C-697D-4766-64B7B9A4D7F2}"/>
              </a:ext>
            </a:extLst>
          </p:cNvPr>
          <p:cNvSpPr>
            <a:spLocks noGrp="1"/>
          </p:cNvSpPr>
          <p:nvPr>
            <p:ph type="sldNum" sz="quarter" idx="5"/>
          </p:nvPr>
        </p:nvSpPr>
        <p:spPr/>
        <p:txBody>
          <a:bodyPr/>
          <a:lstStyle/>
          <a:p>
            <a:fld id="{D274D5D8-74C3-4A38-835E-EC8AAD529D29}" type="slidenum">
              <a:rPr lang="el-GR" smtClean="0"/>
              <a:t>7</a:t>
            </a:fld>
            <a:endParaRPr lang="el-GR"/>
          </a:p>
        </p:txBody>
      </p:sp>
    </p:spTree>
    <p:extLst>
      <p:ext uri="{BB962C8B-B14F-4D97-AF65-F5344CB8AC3E}">
        <p14:creationId xmlns:p14="http://schemas.microsoft.com/office/powerpoint/2010/main" val="16746503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FCAFA-C128-AE01-5D83-0D749998E9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404C801-BC18-8AD4-76ED-3593F8E6487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22605A7-FCDD-BC60-C958-B2E00E85F09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Diese Modelle repräsentieren verschiedene Arten, wie unternehmerisches Denken in der Praxis zum Ausdruck kommt. Jedes Modell unterstützt kreative Führung und Nachhaltigkeit, funktioniert jedoch in unterschiedlichen Kontexten, von der Gründung neuer Unternehmen über die Leitung von Veränderungen innerhalb von </a:t>
            </a:r>
            <a:r>
              <a:rPr lang="en-US" sz="1100" err="1">
                <a:latin typeface="Calibri" panose="020F0502020204030204" pitchFamily="34" charset="0"/>
                <a:ea typeface="Calibri" panose="020F0502020204030204" pitchFamily="34" charset="0"/>
                <a:cs typeface="Calibri" panose="020F0502020204030204" pitchFamily="34" charset="0"/>
              </a:rPr>
              <a:t>Organisationen</a:t>
            </a:r>
            <a:r>
              <a:rPr lang="en-US" sz="1100">
                <a:latin typeface="Calibri" panose="020F0502020204030204" pitchFamily="34" charset="0"/>
                <a:ea typeface="Calibri" panose="020F0502020204030204" pitchFamily="34" charset="0"/>
                <a:cs typeface="Calibri" panose="020F0502020204030204" pitchFamily="34" charset="0"/>
              </a:rPr>
              <a:t> bis hin zur selbstständigen Arbeit.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ACA18C2-E713-81A3-C157-D86CE30F510A}"/>
              </a:ext>
            </a:extLst>
          </p:cNvPr>
          <p:cNvSpPr>
            <a:spLocks noGrp="1"/>
          </p:cNvSpPr>
          <p:nvPr>
            <p:ph type="sldNum" sz="quarter" idx="5"/>
          </p:nvPr>
        </p:nvSpPr>
        <p:spPr/>
        <p:txBody>
          <a:bodyPr/>
          <a:lstStyle/>
          <a:p>
            <a:fld id="{D274D5D8-74C3-4A38-835E-EC8AAD529D29}" type="slidenum">
              <a:rPr lang="el-GR" smtClean="0"/>
              <a:t>70</a:t>
            </a:fld>
            <a:endParaRPr lang="el-GR"/>
          </a:p>
        </p:txBody>
      </p:sp>
    </p:spTree>
    <p:extLst>
      <p:ext uri="{BB962C8B-B14F-4D97-AF65-F5344CB8AC3E}">
        <p14:creationId xmlns:p14="http://schemas.microsoft.com/office/powerpoint/2010/main" val="24301637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A9F26-38A2-C095-5AA9-07C1F7C2E12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C3D8163-AF2F-0D91-DBF1-6D3473C0AB6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1867546-2061-FA21-CA38-F68426153FF7}"/>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Jedes Modell hat seine eigenen Chancen und Grenzen. Dieser Vergleich zeigt, wie sich Risiko, Ressourcen und Innovationsumfang zwischen Unternehmertum, Intrapreneurship und </a:t>
            </a:r>
            <a:r>
              <a:rPr lang="en-US" sz="1100" err="1">
                <a:latin typeface="Calibri" panose="020F0502020204030204" pitchFamily="34" charset="0"/>
                <a:ea typeface="Calibri" panose="020F0502020204030204" pitchFamily="34" charset="0"/>
                <a:cs typeface="Calibri" panose="020F0502020204030204" pitchFamily="34" charset="0"/>
              </a:rPr>
              <a:t>Solopreneurship</a:t>
            </a:r>
            <a:r>
              <a:rPr lang="en-US" sz="1100">
                <a:latin typeface="Calibri" panose="020F0502020204030204" pitchFamily="34" charset="0"/>
                <a:ea typeface="Calibri" panose="020F0502020204030204" pitchFamily="34" charset="0"/>
                <a:cs typeface="Calibri" panose="020F0502020204030204" pitchFamily="34" charset="0"/>
              </a:rPr>
              <a:t> unterscheiden. Trainer können diese Tabelle nutzen, um den Lernenden dabei zu helfen, zu überlegen, welches Modell oder welche Kombination zu ihren Zielen und ihrem Kontext passt.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72C4FB4-7B43-C093-D908-A33A6F35104F}"/>
              </a:ext>
            </a:extLst>
          </p:cNvPr>
          <p:cNvSpPr>
            <a:spLocks noGrp="1"/>
          </p:cNvSpPr>
          <p:nvPr>
            <p:ph type="sldNum" sz="quarter" idx="5"/>
          </p:nvPr>
        </p:nvSpPr>
        <p:spPr/>
        <p:txBody>
          <a:bodyPr/>
          <a:lstStyle/>
          <a:p>
            <a:fld id="{D274D5D8-74C3-4A38-835E-EC8AAD529D29}" type="slidenum">
              <a:rPr lang="el-GR" smtClean="0"/>
              <a:t>71</a:t>
            </a:fld>
            <a:endParaRPr lang="el-GR"/>
          </a:p>
        </p:txBody>
      </p:sp>
    </p:spTree>
    <p:extLst>
      <p:ext uri="{BB962C8B-B14F-4D97-AF65-F5344CB8AC3E}">
        <p14:creationId xmlns:p14="http://schemas.microsoft.com/office/powerpoint/2010/main" val="39125699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C695-CE3D-2451-F377-0F1497FEAB0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0A12DDB-21C7-36F8-9A3A-9BA4D250110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53765AA-E61C-C5D8-45AA-BDD0E0E96E4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Unternehmertum sieht je nach Kontext unterschiedlich aus. Unabhängig davon, ob Fachkräfte freiberuflich tätig sind oder in einem </a:t>
            </a:r>
            <a:r>
              <a:rPr lang="en-US" sz="1100" err="1">
                <a:latin typeface="Calibri" panose="020F0502020204030204" pitchFamily="34" charset="0"/>
                <a:ea typeface="Calibri" panose="020F0502020204030204" pitchFamily="34" charset="0"/>
                <a:cs typeface="Calibri" panose="020F0502020204030204" pitchFamily="34" charset="0"/>
              </a:rPr>
              <a:t>Unternehmen</a:t>
            </a:r>
            <a:r>
              <a:rPr lang="en-US" sz="1100">
                <a:latin typeface="Calibri" panose="020F0502020204030204" pitchFamily="34" charset="0"/>
                <a:ea typeface="Calibri" panose="020F0502020204030204" pitchFamily="34" charset="0"/>
                <a:cs typeface="Calibri" panose="020F0502020204030204" pitchFamily="34" charset="0"/>
              </a:rPr>
              <a:t> arbeiten, hilft ihnen unternehmerisches Denken dabei, Initiative zu ergreifen, sich an Veränderungen anzupassen und eine nachhaltige berufliche Identität aufzubauen. Trainer können sie dazu ermutigen, darüber nachzudenken, wo sie derzeit stehen und wo sie sich weiterentwickeln könnten, und das Modell zu finden, das ihren Werten, Zielen und ihrem Arbeitsumfeld am besten entspricht.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3795439-085D-E2CB-0AD1-EBE220D49C54}"/>
              </a:ext>
            </a:extLst>
          </p:cNvPr>
          <p:cNvSpPr>
            <a:spLocks noGrp="1"/>
          </p:cNvSpPr>
          <p:nvPr>
            <p:ph type="sldNum" sz="quarter" idx="5"/>
          </p:nvPr>
        </p:nvSpPr>
        <p:spPr/>
        <p:txBody>
          <a:bodyPr/>
          <a:lstStyle/>
          <a:p>
            <a:fld id="{D274D5D8-74C3-4A38-835E-EC8AAD529D29}" type="slidenum">
              <a:rPr lang="el-GR" smtClean="0"/>
              <a:t>72</a:t>
            </a:fld>
            <a:endParaRPr lang="el-GR"/>
          </a:p>
        </p:txBody>
      </p:sp>
    </p:spTree>
    <p:extLst>
      <p:ext uri="{BB962C8B-B14F-4D97-AF65-F5344CB8AC3E}">
        <p14:creationId xmlns:p14="http://schemas.microsoft.com/office/powerpoint/2010/main" val="1003255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53C20-663E-0E68-7A84-AF2F663E82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C75A3D8-63B0-CD02-2EC3-8EC93A9A133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8F315D7-EE79-7CB3-CACF-39867A451D9B}"/>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Unternehmertum in der darstellenden Kunst ist kein abstraktes Konzept. Begrenzte Finanzmittel, technologische Lücken und institutioneller Widerstand können die Umsetzung innovativer Ansätze erschweren. Unterstützen Sie als Trainer die Lernenden dabei, über diese Herausforderungen nachzudenken und kreative, realistische Lösungen zu entwickeln, die zu ihrem tatsächlichen Arbeitsumfeld passen.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2D43CB6-7064-C4C4-AC99-50395C636CB2}"/>
              </a:ext>
            </a:extLst>
          </p:cNvPr>
          <p:cNvSpPr>
            <a:spLocks noGrp="1"/>
          </p:cNvSpPr>
          <p:nvPr>
            <p:ph type="sldNum" sz="quarter" idx="5"/>
          </p:nvPr>
        </p:nvSpPr>
        <p:spPr/>
        <p:txBody>
          <a:bodyPr/>
          <a:lstStyle/>
          <a:p>
            <a:fld id="{D274D5D8-74C3-4A38-835E-EC8AAD529D29}" type="slidenum">
              <a:rPr lang="el-GR" smtClean="0"/>
              <a:t>73</a:t>
            </a:fld>
            <a:endParaRPr lang="el-GR"/>
          </a:p>
        </p:txBody>
      </p:sp>
    </p:spTree>
    <p:extLst>
      <p:ext uri="{BB962C8B-B14F-4D97-AF65-F5344CB8AC3E}">
        <p14:creationId xmlns:p14="http://schemas.microsoft.com/office/powerpoint/2010/main" val="35078515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6C83-E32B-CC6C-903B-A650878AD3F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E994AC3-9466-4CAC-8FAD-015FC75E70C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3435969-8B1F-A2A0-A682-84D4298FE16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Diese Tabelle zeigt branchenspezifische Herausforderungen und konkrete Möglichkeiten auf, wie Ausbilder den Lernenden helfen können, diese zu bewältigen. Jede Herausforderung kann zu einer Lernmöglichkeit werden, wenn sie durch Experimentieren, Reflexion und praktische Hilfsmittel angegangen wird.</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F72C97A-938D-6CD4-6BB2-5688012A65C9}"/>
              </a:ext>
            </a:extLst>
          </p:cNvPr>
          <p:cNvSpPr>
            <a:spLocks noGrp="1"/>
          </p:cNvSpPr>
          <p:nvPr>
            <p:ph type="sldNum" sz="quarter" idx="5"/>
          </p:nvPr>
        </p:nvSpPr>
        <p:spPr/>
        <p:txBody>
          <a:bodyPr/>
          <a:lstStyle/>
          <a:p>
            <a:fld id="{D274D5D8-74C3-4A38-835E-EC8AAD529D29}" type="slidenum">
              <a:rPr lang="el-GR" smtClean="0"/>
              <a:t>74</a:t>
            </a:fld>
            <a:endParaRPr lang="el-GR"/>
          </a:p>
        </p:txBody>
      </p:sp>
    </p:spTree>
    <p:extLst>
      <p:ext uri="{BB962C8B-B14F-4D97-AF65-F5344CB8AC3E}">
        <p14:creationId xmlns:p14="http://schemas.microsoft.com/office/powerpoint/2010/main" val="20494943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C700-EADA-045B-148E-9722B04622C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20B260A-5690-FF86-EDB7-B7EA0E5F7D8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EB326F4-50BC-5BA9-1689-3772EB07BF9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In dieser Aktivität üben Sie, wie sich unterschiedliche Denk- und Arbeitsweisen in realen Kontexten der darstellenden Künste zeigen. Es geht darum, Ihr Wissen mit der Wirkungsweise von Profis zu verknüpfen.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4F45CBF-8155-4C5F-860F-8B501A035FDF}"/>
              </a:ext>
            </a:extLst>
          </p:cNvPr>
          <p:cNvSpPr>
            <a:spLocks noGrp="1"/>
          </p:cNvSpPr>
          <p:nvPr>
            <p:ph type="sldNum" sz="quarter" idx="5"/>
          </p:nvPr>
        </p:nvSpPr>
        <p:spPr/>
        <p:txBody>
          <a:bodyPr/>
          <a:lstStyle/>
          <a:p>
            <a:fld id="{D274D5D8-74C3-4A38-835E-EC8AAD529D29}" type="slidenum">
              <a:rPr lang="el-GR" smtClean="0"/>
              <a:t>75</a:t>
            </a:fld>
            <a:endParaRPr lang="el-GR"/>
          </a:p>
        </p:txBody>
      </p:sp>
    </p:spTree>
    <p:extLst>
      <p:ext uri="{BB962C8B-B14F-4D97-AF65-F5344CB8AC3E}">
        <p14:creationId xmlns:p14="http://schemas.microsoft.com/office/powerpoint/2010/main" val="39932857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9597-9F5F-BE82-4D93-C603C43F1C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2139555-F51C-58D6-9C04-953DD453090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653518C-3AEA-C886-A2C2-39E9AA47565E}"/>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Sie haben unternehmerische Modelle kennengelernt, und nun verbinden wir diese Denkweise mit der Praxis. Strategische Planung und das Erkennen von Chancen tragen dazu bei, kreative Ideen in nachhaltige, reale Auswirkungen umzusetzen. Sie helfen Fachleuten, klar und nicht chaotisch auf Veränderungen zu reagieren.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32F6FF3-F521-DCC0-690F-CB9739129D6D}"/>
              </a:ext>
            </a:extLst>
          </p:cNvPr>
          <p:cNvSpPr>
            <a:spLocks noGrp="1"/>
          </p:cNvSpPr>
          <p:nvPr>
            <p:ph type="sldNum" sz="quarter" idx="5"/>
          </p:nvPr>
        </p:nvSpPr>
        <p:spPr/>
        <p:txBody>
          <a:bodyPr/>
          <a:lstStyle/>
          <a:p>
            <a:fld id="{D274D5D8-74C3-4A38-835E-EC8AAD529D29}" type="slidenum">
              <a:rPr lang="el-GR" smtClean="0"/>
              <a:t>76</a:t>
            </a:fld>
            <a:endParaRPr lang="el-GR"/>
          </a:p>
        </p:txBody>
      </p:sp>
    </p:spTree>
    <p:extLst>
      <p:ext uri="{BB962C8B-B14F-4D97-AF65-F5344CB8AC3E}">
        <p14:creationId xmlns:p14="http://schemas.microsoft.com/office/powerpoint/2010/main" val="20333496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sz="1100">
                <a:latin typeface="Calibri" panose="020F0502020204030204" pitchFamily="34" charset="0"/>
                <a:ea typeface="Calibri" panose="020F0502020204030204" pitchFamily="34" charset="0"/>
                <a:cs typeface="Calibri" panose="020F0502020204030204" pitchFamily="34" charset="0"/>
              </a:rPr>
              <a:t>Nicht jede Idee ist eine Chance. Eine Chance ist eine validierte Idee – attraktiv, zeitgemäß und mit den verfügbaren Ressourcen umsetzbar. Ermutigen Sie Fachleute im Bereich der darstellenden Künste, Ihre Lernenden, ihre Ideen anhand einfacher Kriterien zu prüfen: </a:t>
            </a:r>
            <a:r>
              <a:rPr lang="en-GB" sz="1100" i="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Löst die Idee ein echtes Bedürfnis? Ist sie mit den vorhandenen Ressourcen realisierbar? Welche Art von Wert wird geschaffen: wirtschaftlicher, kultureller oder sozialer?</a:t>
            </a:r>
            <a:endParaRPr lang="el-GR" sz="1100" i="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i="1">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77</a:t>
            </a:fld>
            <a:endParaRPr lang="el-GR"/>
          </a:p>
        </p:txBody>
      </p:sp>
    </p:spTree>
    <p:extLst>
      <p:ext uri="{BB962C8B-B14F-4D97-AF65-F5344CB8AC3E}">
        <p14:creationId xmlns:p14="http://schemas.microsoft.com/office/powerpoint/2010/main" val="17436123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39FB-8736-D065-6885-E1FAF0765B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6EE5245-CD64-E3CC-320B-7E07600A475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FF54307-6346-60F0-491E-4A9C8C74CAF4}"/>
              </a:ext>
            </a:extLst>
          </p:cNvPr>
          <p:cNvSpPr>
            <a:spLocks noGrp="1"/>
          </p:cNvSpPr>
          <p:nvPr>
            <p:ph type="body" idx="1"/>
          </p:nvPr>
        </p:nvSpPr>
        <p:spPr/>
        <p:txBody>
          <a:bodyPr/>
          <a:lstStyle/>
          <a:p>
            <a:r>
              <a:rPr lang="en-US" sz="1100"/>
              <a:t>Chancen ergeben sich oft aus Schnittbereichen: Veränderungen im Publikum, technologische Veränderungen, politische Entscheidungen oder sogar ungenutzte Ressourcen. Laden Sie die Lernenden ein, zu überlegen, was in ihrem lokalen oder kreativen Kontext zutreffen könnte.</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6FEE139-211F-291F-7D6B-085ABF2C0AA6}"/>
              </a:ext>
            </a:extLst>
          </p:cNvPr>
          <p:cNvSpPr>
            <a:spLocks noGrp="1"/>
          </p:cNvSpPr>
          <p:nvPr>
            <p:ph type="sldNum" sz="quarter" idx="5"/>
          </p:nvPr>
        </p:nvSpPr>
        <p:spPr/>
        <p:txBody>
          <a:bodyPr/>
          <a:lstStyle/>
          <a:p>
            <a:fld id="{D274D5D8-74C3-4A38-835E-EC8AAD529D29}" type="slidenum">
              <a:rPr lang="el-GR" smtClean="0"/>
              <a:t>78</a:t>
            </a:fld>
            <a:endParaRPr lang="el-GR"/>
          </a:p>
        </p:txBody>
      </p:sp>
    </p:spTree>
    <p:extLst>
      <p:ext uri="{BB962C8B-B14F-4D97-AF65-F5344CB8AC3E}">
        <p14:creationId xmlns:p14="http://schemas.microsoft.com/office/powerpoint/2010/main" val="18728559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3C60-EA27-1E19-AA37-5E27619CE9D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441DFD9-B88F-5118-FF83-D18F4648042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8F53A79-7F83-7DA7-38FA-23FD29FA6A6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Strategische Chancen entstehen nicht nur durch gute Ideen. Sie erfordern auch die entsprechende Infrastruktur. Erfolgreiche </a:t>
            </a:r>
            <a:r>
              <a:rPr lang="en-US" sz="1100" err="1">
                <a:latin typeface="Calibri" panose="020F0502020204030204" pitchFamily="34" charset="0"/>
                <a:ea typeface="Calibri" panose="020F0502020204030204" pitchFamily="34" charset="0"/>
                <a:cs typeface="Calibri" panose="020F0502020204030204" pitchFamily="34" charset="0"/>
              </a:rPr>
              <a:t>Organisationen</a:t>
            </a:r>
            <a:r>
              <a:rPr lang="en-US" sz="1100">
                <a:latin typeface="Calibri" panose="020F0502020204030204" pitchFamily="34" charset="0"/>
                <a:ea typeface="Calibri" panose="020F0502020204030204" pitchFamily="34" charset="0"/>
                <a:cs typeface="Calibri" panose="020F0502020204030204" pitchFamily="34" charset="0"/>
              </a:rPr>
              <a:t> im Bereich der darstellenden Künste schaffen einen Ausgleich zwischen langfristiger Planung und täglicher Umsetzung. Trainer können den Lernenden dabei helfen, kreative Planung mit realistischen Zeitplänen, Budgets und Führungsstrategien zu verbinden.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A7344E9-D087-193B-FA81-43888A691DC4}"/>
              </a:ext>
            </a:extLst>
          </p:cNvPr>
          <p:cNvSpPr>
            <a:spLocks noGrp="1"/>
          </p:cNvSpPr>
          <p:nvPr>
            <p:ph type="sldNum" sz="quarter" idx="5"/>
          </p:nvPr>
        </p:nvSpPr>
        <p:spPr/>
        <p:txBody>
          <a:bodyPr/>
          <a:lstStyle/>
          <a:p>
            <a:fld id="{D274D5D8-74C3-4A38-835E-EC8AAD529D29}" type="slidenum">
              <a:rPr lang="el-GR" smtClean="0"/>
              <a:t>79</a:t>
            </a:fld>
            <a:endParaRPr lang="el-GR"/>
          </a:p>
        </p:txBody>
      </p:sp>
    </p:spTree>
    <p:extLst>
      <p:ext uri="{BB962C8B-B14F-4D97-AF65-F5344CB8AC3E}">
        <p14:creationId xmlns:p14="http://schemas.microsoft.com/office/powerpoint/2010/main" val="23787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 Bereich der darstellenden Künste befindet sich aufgrund dringender ökologischer, digitaler und wirtschaftlicher Herausforderungen in einem tiefgreifenden Wandel. Von Fachkräften wird erwartet, dass sie sich an klimatische Erfordernisse anpassen, digitale Technologien nutzen und künstlerisch und finanziell rentabel bleiben – und das alles in einem sich schnell verändernden Arbeitsmarkt.</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INSPIRE reagiert auf diese Herausforderungen mit einer strategischen Mischung aus akademischer und beruflicher Bildung. Der Lehrplan schließt die Lücke zwischen Theorie und Praxis und hilft Pädagogen und Lernenden, Wissen in realen Kontexten anzuwenden.</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Durch die Förderung von Innovation und Resilienz unterstützt INSPIRE die sektorübergreifende Zusammenarbeit und stattet Fachleute mit den Werkzeugen aus, um Veränderungen voranzutreiben. Es fördert die langfristige Vitalität des Sektors und positioniert die darstellenden Künste als zukunftsorientierten, sozial verantwortlichen Bereich.</a:t>
            </a:r>
          </a:p>
        </p:txBody>
      </p:sp>
      <p:sp>
        <p:nvSpPr>
          <p:cNvPr id="4" name="Foliennummernplatzhalter 3"/>
          <p:cNvSpPr>
            <a:spLocks noGrp="1"/>
          </p:cNvSpPr>
          <p:nvPr>
            <p:ph type="sldNum" sz="quarter" idx="5"/>
          </p:nvPr>
        </p:nvSpPr>
        <p:spPr/>
        <p:txBody>
          <a:bodyPr/>
          <a:lstStyle/>
          <a:p>
            <a:fld id="{D274D5D8-74C3-4A38-835E-EC8AAD529D29}" type="slidenum">
              <a:rPr lang="el-GR" smtClean="0"/>
              <a:t>8</a:t>
            </a:fld>
            <a:endParaRPr lang="el-GR"/>
          </a:p>
        </p:txBody>
      </p:sp>
    </p:spTree>
    <p:extLst>
      <p:ext uri="{BB962C8B-B14F-4D97-AF65-F5344CB8AC3E}">
        <p14:creationId xmlns:p14="http://schemas.microsoft.com/office/powerpoint/2010/main" val="3098853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F177-24EE-A434-A146-A749532B0E2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9C3B397-C7AC-450C-6649-DAC7864007C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C6C6167-5EE1-CECD-B19F-144E83B5171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Helfen Sie den Lernenden dabei, darüber nachzudenken, wo sie oder ihre Lernenden hingehören. Unterschiedliche Strukturen bieten unterschiedliche Möglichkeiten, Chancen zu nutzen. Die strategische Planung muss Struktur, Ressourcen und Ambitionen aufeinander abstimmen.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847137B-7314-7027-A603-E5FFBAB288F6}"/>
              </a:ext>
            </a:extLst>
          </p:cNvPr>
          <p:cNvSpPr>
            <a:spLocks noGrp="1"/>
          </p:cNvSpPr>
          <p:nvPr>
            <p:ph type="sldNum" sz="quarter" idx="5"/>
          </p:nvPr>
        </p:nvSpPr>
        <p:spPr/>
        <p:txBody>
          <a:bodyPr/>
          <a:lstStyle/>
          <a:p>
            <a:fld id="{D274D5D8-74C3-4A38-835E-EC8AAD529D29}" type="slidenum">
              <a:rPr lang="el-GR" smtClean="0"/>
              <a:t>80</a:t>
            </a:fld>
            <a:endParaRPr lang="el-GR"/>
          </a:p>
        </p:txBody>
      </p:sp>
    </p:spTree>
    <p:extLst>
      <p:ext uri="{BB962C8B-B14F-4D97-AF65-F5344CB8AC3E}">
        <p14:creationId xmlns:p14="http://schemas.microsoft.com/office/powerpoint/2010/main" val="29325760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E8EC8-39EC-1A62-01AC-33E610F968F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FC1F9D1-9ACD-F3A2-9806-00D7DB363A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4CC1142-4735-6286-0DCE-0ABA01C41ABF}"/>
              </a:ext>
            </a:extLst>
          </p:cNvPr>
          <p:cNvSpPr>
            <a:spLocks noGrp="1"/>
          </p:cNvSpPr>
          <p:nvPr>
            <p:ph type="body" idx="1"/>
          </p:nvPr>
        </p:nvSpPr>
        <p:spPr/>
        <p:txBody>
          <a:bodyPr/>
          <a:lstStyle/>
          <a:p>
            <a:r>
              <a:rPr lang="en-US" sz="1100"/>
              <a:t>Diese Tools helfen dabei, Intuition in Erkenntnisse umzuwandeln. </a:t>
            </a:r>
            <a:r>
              <a:rPr lang="en-US" sz="1100" err="1"/>
              <a:t>Betonen Sie, </a:t>
            </a:r>
            <a:r>
              <a:rPr lang="en-US" sz="1100"/>
              <a:t>dass </a:t>
            </a:r>
            <a:r>
              <a:rPr lang="en-US" sz="1100" err="1"/>
              <a:t>das Erkennen </a:t>
            </a:r>
            <a:r>
              <a:rPr lang="en-US" sz="1100"/>
              <a:t>von Chancen keine Spekulation ist, sondern strukturiertes Denken erfordert.</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E667015-0AE6-36AF-C4C7-686AF727573C}"/>
              </a:ext>
            </a:extLst>
          </p:cNvPr>
          <p:cNvSpPr>
            <a:spLocks noGrp="1"/>
          </p:cNvSpPr>
          <p:nvPr>
            <p:ph type="sldNum" sz="quarter" idx="5"/>
          </p:nvPr>
        </p:nvSpPr>
        <p:spPr/>
        <p:txBody>
          <a:bodyPr/>
          <a:lstStyle/>
          <a:p>
            <a:fld id="{D274D5D8-74C3-4A38-835E-EC8AAD529D29}" type="slidenum">
              <a:rPr lang="el-GR" smtClean="0"/>
              <a:t>81</a:t>
            </a:fld>
            <a:endParaRPr lang="el-GR"/>
          </a:p>
        </p:txBody>
      </p:sp>
    </p:spTree>
    <p:extLst>
      <p:ext uri="{BB962C8B-B14F-4D97-AF65-F5344CB8AC3E}">
        <p14:creationId xmlns:p14="http://schemas.microsoft.com/office/powerpoint/2010/main" val="42214376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51335-BB5A-C8A9-BC6D-0226C4E1E4C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18A6911-ADCA-17A8-9587-339A85534C0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4D941DB-3E19-50BE-0894-68A9BC526E2F}"/>
              </a:ext>
            </a:extLst>
          </p:cNvPr>
          <p:cNvSpPr>
            <a:spLocks noGrp="1"/>
          </p:cNvSpPr>
          <p:nvPr>
            <p:ph type="body" idx="1"/>
          </p:nvPr>
        </p:nvSpPr>
        <p:spPr/>
        <p:txBody>
          <a:bodyPr/>
          <a:lstStyle/>
          <a:p>
            <a:r>
              <a:rPr lang="en-US"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Bei Chancen geht es nicht darum, Risiken zu vermeiden, sondern sie zu managen. Strategische Planung umfasst auch die Planung für mögliche Fehlschläge – nicht um Kreativität zu vermeiden, sondern um sie zu schützen. Fördern Sie realistischen Optimismus.</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3EAB260-84ED-12BA-3D81-8E80D1EA804D}"/>
              </a:ext>
            </a:extLst>
          </p:cNvPr>
          <p:cNvSpPr>
            <a:spLocks noGrp="1"/>
          </p:cNvSpPr>
          <p:nvPr>
            <p:ph type="sldNum" sz="quarter" idx="5"/>
          </p:nvPr>
        </p:nvSpPr>
        <p:spPr/>
        <p:txBody>
          <a:bodyPr/>
          <a:lstStyle/>
          <a:p>
            <a:fld id="{D274D5D8-74C3-4A38-835E-EC8AAD529D29}" type="slidenum">
              <a:rPr lang="el-GR" smtClean="0"/>
              <a:t>82</a:t>
            </a:fld>
            <a:endParaRPr lang="el-GR"/>
          </a:p>
        </p:txBody>
      </p:sp>
    </p:spTree>
    <p:extLst>
      <p:ext uri="{BB962C8B-B14F-4D97-AF65-F5344CB8AC3E}">
        <p14:creationId xmlns:p14="http://schemas.microsoft.com/office/powerpoint/2010/main" val="6282766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B7700-65B3-5434-45C3-7941944B046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F5BF20B-49CA-AF17-828F-34054D62100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1EC9B93-2D85-4409-F839-5FD884A36E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Das Erkennen von Chancen ist also der Ausgangspunkt. Aber Ideen allein bewirken keine Veränderung. Es ist die Strategie, die dabei hilft, zu bestimmen, welche Ideen realisierbar, relevant und mit dem Gesamtkonzept vereinbar sind. Das Ergebnis ist Wirkung: eine kreative Lösung, die nicht nur inspirierend, sondern auch nachhaltig und realistisch ist.</a:t>
            </a:r>
          </a:p>
          <a:p>
            <a:r>
              <a:rPr lang="en-US" sz="1100">
                <a:latin typeface="Calibri" panose="020F0502020204030204" pitchFamily="34" charset="0"/>
                <a:ea typeface="Calibri" panose="020F0502020204030204" pitchFamily="34" charset="0"/>
                <a:cs typeface="Calibri" panose="020F0502020204030204" pitchFamily="34" charset="0"/>
              </a:rPr>
              <a:t>Ermutigen Sie die Lernenden, dies als einen kontinuierlichen Fluss und nicht als isolierte Schritte zu betrachten. Strategische Planung schließt die Lücke zwischen Vision und Umsetzung. Als Trainer ist es unsere Aufgabe, den Lernenden dabei zu helfen, Vertrauen in den Einsatz von Tools zu entwickeln, die diese Brücke stabiler machen.</a:t>
            </a:r>
          </a:p>
        </p:txBody>
      </p:sp>
      <p:sp>
        <p:nvSpPr>
          <p:cNvPr id="4" name="Θέση αριθμού διαφάνειας 3">
            <a:extLst>
              <a:ext uri="{FF2B5EF4-FFF2-40B4-BE49-F238E27FC236}">
                <a16:creationId xmlns:a16="http://schemas.microsoft.com/office/drawing/2014/main" id="{FC85E66B-67EC-4163-3514-8FE9D6565BE7}"/>
              </a:ext>
            </a:extLst>
          </p:cNvPr>
          <p:cNvSpPr>
            <a:spLocks noGrp="1"/>
          </p:cNvSpPr>
          <p:nvPr>
            <p:ph type="sldNum" sz="quarter" idx="5"/>
          </p:nvPr>
        </p:nvSpPr>
        <p:spPr/>
        <p:txBody>
          <a:bodyPr/>
          <a:lstStyle/>
          <a:p>
            <a:fld id="{D274D5D8-74C3-4A38-835E-EC8AAD529D29}" type="slidenum">
              <a:rPr lang="el-GR" smtClean="0"/>
              <a:t>83</a:t>
            </a:fld>
            <a:endParaRPr lang="el-GR"/>
          </a:p>
        </p:txBody>
      </p:sp>
    </p:spTree>
    <p:extLst>
      <p:ext uri="{BB962C8B-B14F-4D97-AF65-F5344CB8AC3E}">
        <p14:creationId xmlns:p14="http://schemas.microsoft.com/office/powerpoint/2010/main" val="38214662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DDD83-45DD-0BB2-D14F-C2D1C114979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5EB8D49-6D64-A3ED-7826-1C3CD68C0B8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1D2E7F3-EA99-030F-1F72-D65DD25BDFD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Strategische Planung verbindet langfristige Ziele mit täglichen Entscheidungen und bietet einen Rahmen für den Umgang mit Unsicherheiten.</a:t>
            </a:r>
          </a:p>
          <a:p>
            <a:r>
              <a:rPr lang="en-US" sz="1100">
                <a:latin typeface="Calibri" panose="020F0502020204030204" pitchFamily="34" charset="0"/>
                <a:ea typeface="Calibri" panose="020F0502020204030204" pitchFamily="34" charset="0"/>
                <a:cs typeface="Calibri" panose="020F0502020204030204" pitchFamily="34" charset="0"/>
              </a:rPr>
              <a:t>Diese Art der Planung schränkt die Kreativität nicht ein. Sie stärkt sie, indem sie Prioritäten klarstellt, Anstrengungen koordiniert und im Laufe der Zeit Widerstandsfähigkeit aufbaut.</a:t>
            </a:r>
          </a:p>
          <a:p>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858AD781-1A01-C2AA-F768-1FFD6B113B10}"/>
              </a:ext>
            </a:extLst>
          </p:cNvPr>
          <p:cNvSpPr>
            <a:spLocks noGrp="1"/>
          </p:cNvSpPr>
          <p:nvPr>
            <p:ph type="sldNum" sz="quarter" idx="5"/>
          </p:nvPr>
        </p:nvSpPr>
        <p:spPr/>
        <p:txBody>
          <a:bodyPr/>
          <a:lstStyle/>
          <a:p>
            <a:fld id="{D274D5D8-74C3-4A38-835E-EC8AAD529D29}" type="slidenum">
              <a:rPr lang="el-GR" smtClean="0"/>
              <a:t>84</a:t>
            </a:fld>
            <a:endParaRPr lang="el-GR"/>
          </a:p>
        </p:txBody>
      </p:sp>
    </p:spTree>
    <p:extLst>
      <p:ext uri="{BB962C8B-B14F-4D97-AF65-F5344CB8AC3E}">
        <p14:creationId xmlns:p14="http://schemas.microsoft.com/office/powerpoint/2010/main" val="9655034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3E7B9-75A1-271E-4019-BE5B43DF03C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A1EEEA-2983-D383-A54E-C2767F1CA45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0AA7135-AD91-ECBD-2822-DCC81345EC7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Diese Aktivität unterstützt Sie dabei, neue Chancen in verschiedenen Bereichen der realen Welt zu erkennen: Zielgruppen, Technologie, Politik und Partnerschaften. Es geht darum, die Landschaft zu scannen, Potenziale zu erkennen und strategisch darüber nachzudenken, wie man darauf reagieren kann.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5EFE526B-7474-444C-CDB6-7F655AE20474}"/>
              </a:ext>
            </a:extLst>
          </p:cNvPr>
          <p:cNvSpPr>
            <a:spLocks noGrp="1"/>
          </p:cNvSpPr>
          <p:nvPr>
            <p:ph type="sldNum" sz="quarter" idx="5"/>
          </p:nvPr>
        </p:nvSpPr>
        <p:spPr/>
        <p:txBody>
          <a:bodyPr/>
          <a:lstStyle/>
          <a:p>
            <a:fld id="{D274D5D8-74C3-4A38-835E-EC8AAD529D29}" type="slidenum">
              <a:rPr lang="el-GR" smtClean="0"/>
              <a:t>85</a:t>
            </a:fld>
            <a:endParaRPr lang="el-GR"/>
          </a:p>
        </p:txBody>
      </p:sp>
    </p:spTree>
    <p:extLst>
      <p:ext uri="{BB962C8B-B14F-4D97-AF65-F5344CB8AC3E}">
        <p14:creationId xmlns:p14="http://schemas.microsoft.com/office/powerpoint/2010/main" val="19312883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Regeneration baut auf Strategie auf. Sie fragt: Wie kann Ihre Arbeit langfristigen Wert schaffen, nicht nur für Ihr Projekt, sondern auch für Menschen, Orte und den Planeten?</a:t>
            </a:r>
          </a:p>
          <a:p>
            <a:r>
              <a:rPr lang="en-US" sz="1100">
                <a:latin typeface="Calibri" panose="020F0502020204030204" pitchFamily="34" charset="0"/>
                <a:ea typeface="Calibri" panose="020F0502020204030204" pitchFamily="34" charset="0"/>
                <a:cs typeface="Calibri" panose="020F0502020204030204" pitchFamily="34" charset="0"/>
              </a:rPr>
              <a:t>Ermutigen Sie Ihre Lernenden, dies als eine Entwicklung zu betrachten: von der Planung zum Überleben hin zum Entwerfen für einen Beitrag.</a:t>
            </a:r>
          </a:p>
          <a:p>
            <a:r>
              <a:rPr lang="en-US" sz="1100">
                <a:latin typeface="Calibri" panose="020F0502020204030204" pitchFamily="34" charset="0"/>
                <a:ea typeface="Calibri" panose="020F0502020204030204" pitchFamily="34" charset="0"/>
                <a:cs typeface="Calibri" panose="020F0502020204030204" pitchFamily="34" charset="0"/>
              </a:rPr>
              <a:t>Dieser Wandel lädt die Lernenden dazu ein, ihre Arbeit als Teil eines größeren Ökosystems zu betrachten, in dem die Wirkung beabsichtigt und dauerhaft ist.</a:t>
            </a: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86</a:t>
            </a:fld>
            <a:endParaRPr lang="el-GR"/>
          </a:p>
        </p:txBody>
      </p:sp>
    </p:spTree>
    <p:extLst>
      <p:ext uri="{BB962C8B-B14F-4D97-AF65-F5344CB8AC3E}">
        <p14:creationId xmlns:p14="http://schemas.microsoft.com/office/powerpoint/2010/main" val="14699359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8DB72-ECD2-20F9-F8FB-21C5729AA2C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500B429-9350-E048-69C9-EBA94245DD9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B6F161D-632E-27D3-8634-EB2323299E86}"/>
              </a:ext>
            </a:extLst>
          </p:cNvPr>
          <p:cNvSpPr>
            <a:spLocks noGrp="1"/>
          </p:cNvSpPr>
          <p:nvPr>
            <p:ph type="body" idx="1"/>
          </p:nvPr>
        </p:nvSpPr>
        <p:spPr/>
        <p:txBody>
          <a:bodyPr/>
          <a:lstStyle/>
          <a:p>
            <a:r>
              <a:rPr lang="en-US" sz="1100" b="0">
                <a:latin typeface="Calibri" panose="020F0502020204030204" pitchFamily="34" charset="0"/>
                <a:ea typeface="Calibri" panose="020F0502020204030204" pitchFamily="34" charset="0"/>
                <a:cs typeface="Calibri" panose="020F0502020204030204" pitchFamily="34" charset="0"/>
              </a:rPr>
              <a:t>Diese Prinzipien sorgen für einen Mentalitätswandel: Weg von der Schadensminimierung hin zur aktiven Wertschöpfung in allen Systemen. Ermutigen Sie die Lernenden, darüber nachzudenken, wie ihre Arbeit einen Beitrag leisten und nicht nur erhalten kann</a:t>
            </a:r>
            <a:r>
              <a:rPr lang="en-US" sz="1100"/>
              <a:t>.</a:t>
            </a:r>
            <a:r>
              <a:rPr lang="en-US" sz="1100" b="0">
                <a:latin typeface="Calibri" panose="020F0502020204030204" pitchFamily="34" charset="0"/>
                <a:ea typeface="Calibri" panose="020F0502020204030204" pitchFamily="34" charset="0"/>
                <a:cs typeface="Calibri" panose="020F0502020204030204" pitchFamily="34" charset="0"/>
              </a:rPr>
              <a:t> Ob sie nun einen Veranstaltungsort leiten, Bühnenbilder entwerfen oder ein Kollektiv leiten – diese Prinzipien helfen ihnen, Erfolg nicht nur in künstlerischer oder finanzieller Hinsicht, sondern auch in sozialer und ökologischer Hinsicht zu definieren</a:t>
            </a:r>
            <a:r>
              <a:rPr lang="en-US" sz="1100"/>
              <a: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8A47769D-424E-1001-899A-2A2A33B6F33B}"/>
              </a:ext>
            </a:extLst>
          </p:cNvPr>
          <p:cNvSpPr>
            <a:spLocks noGrp="1"/>
          </p:cNvSpPr>
          <p:nvPr>
            <p:ph type="sldNum" sz="quarter" idx="5"/>
          </p:nvPr>
        </p:nvSpPr>
        <p:spPr/>
        <p:txBody>
          <a:bodyPr/>
          <a:lstStyle/>
          <a:p>
            <a:fld id="{D274D5D8-74C3-4A38-835E-EC8AAD529D29}" type="slidenum">
              <a:rPr lang="el-GR" smtClean="0"/>
              <a:t>87</a:t>
            </a:fld>
            <a:endParaRPr lang="el-GR"/>
          </a:p>
        </p:txBody>
      </p:sp>
    </p:spTree>
    <p:extLst>
      <p:ext uri="{BB962C8B-B14F-4D97-AF65-F5344CB8AC3E}">
        <p14:creationId xmlns:p14="http://schemas.microsoft.com/office/powerpoint/2010/main" val="35275082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763FC-9D7F-A033-9DD8-AA364D36555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8DF8C86-7877-3805-770A-5FD88347C6C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38B3395-5196-BAED-1382-E88C3C72D68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Regenerative Geschäftsmodelle bringen Zweck und Wirkung in Einklang, indem sie nicht nur Ressourcen schonen, sondern auch die Systeme, mit denen sie interagieren, wiederherstellen und bereichern. Unterstützen Sie Ihre Lernenden dabei, Fachleuten bei der Entwicklung von Modellen zu helfen, die sowohl ihrer Mission als auch der Welt, zu der sie gehören, dienen.</a:t>
            </a:r>
          </a:p>
        </p:txBody>
      </p:sp>
      <p:sp>
        <p:nvSpPr>
          <p:cNvPr id="4" name="Θέση αριθμού διαφάνειας 3">
            <a:extLst>
              <a:ext uri="{FF2B5EF4-FFF2-40B4-BE49-F238E27FC236}">
                <a16:creationId xmlns:a16="http://schemas.microsoft.com/office/drawing/2014/main" id="{B30F80FB-A3A6-031E-94A8-49490FE55D34}"/>
              </a:ext>
            </a:extLst>
          </p:cNvPr>
          <p:cNvSpPr>
            <a:spLocks noGrp="1"/>
          </p:cNvSpPr>
          <p:nvPr>
            <p:ph type="sldNum" sz="quarter" idx="5"/>
          </p:nvPr>
        </p:nvSpPr>
        <p:spPr/>
        <p:txBody>
          <a:bodyPr/>
          <a:lstStyle/>
          <a:p>
            <a:fld id="{D274D5D8-74C3-4A38-835E-EC8AAD529D29}" type="slidenum">
              <a:rPr lang="el-GR" smtClean="0"/>
              <a:t>88</a:t>
            </a:fld>
            <a:endParaRPr lang="el-GR"/>
          </a:p>
        </p:txBody>
      </p:sp>
    </p:spTree>
    <p:extLst>
      <p:ext uri="{BB962C8B-B14F-4D97-AF65-F5344CB8AC3E}">
        <p14:creationId xmlns:p14="http://schemas.microsoft.com/office/powerpoint/2010/main" val="37892025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90043-8850-0C54-B6B9-61E354996ED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72BE143-EF8C-96EF-BCD5-41E0B3CDFA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F201B4E-6D58-C3C3-919C-A0D004706F97}"/>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Die Entwicklung eines regenerativen Modells beginnt mit der Festlegung des Zwecks. Das Regenerative Business Model Canvas (RBMC) unterstützt dies, indem es künstlerisches, finanzielles, soziales und ökologisches Denken in einem praktischen Tool vereint.</a:t>
            </a:r>
          </a:p>
        </p:txBody>
      </p:sp>
      <p:sp>
        <p:nvSpPr>
          <p:cNvPr id="4" name="Θέση αριθμού διαφάνειας 3">
            <a:extLst>
              <a:ext uri="{FF2B5EF4-FFF2-40B4-BE49-F238E27FC236}">
                <a16:creationId xmlns:a16="http://schemas.microsoft.com/office/drawing/2014/main" id="{89C07838-1069-612F-4112-E6E922484F34}"/>
              </a:ext>
            </a:extLst>
          </p:cNvPr>
          <p:cNvSpPr>
            <a:spLocks noGrp="1"/>
          </p:cNvSpPr>
          <p:nvPr>
            <p:ph type="sldNum" sz="quarter" idx="5"/>
          </p:nvPr>
        </p:nvSpPr>
        <p:spPr/>
        <p:txBody>
          <a:bodyPr/>
          <a:lstStyle/>
          <a:p>
            <a:fld id="{D274D5D8-74C3-4A38-835E-EC8AAD529D29}" type="slidenum">
              <a:rPr lang="el-GR" smtClean="0"/>
              <a:t>89</a:t>
            </a:fld>
            <a:endParaRPr lang="el-GR"/>
          </a:p>
        </p:txBody>
      </p:sp>
    </p:spTree>
    <p:extLst>
      <p:ext uri="{BB962C8B-B14F-4D97-AF65-F5344CB8AC3E}">
        <p14:creationId xmlns:p14="http://schemas.microsoft.com/office/powerpoint/2010/main" val="71843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9</a:t>
            </a:fld>
            <a:endParaRPr lang="el-GR"/>
          </a:p>
        </p:txBody>
      </p:sp>
    </p:spTree>
    <p:extLst>
      <p:ext uri="{BB962C8B-B14F-4D97-AF65-F5344CB8AC3E}">
        <p14:creationId xmlns:p14="http://schemas.microsoft.com/office/powerpoint/2010/main" val="4813873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5F2F5-C9CB-E2D8-DF23-9916A33AEB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35BACAF-66A0-9F2F-C73D-C16A6B7EF1F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10CAD10-7184-FD39-C047-933B0F3AF0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Das RBMC hilft Lernenden, über abstrakte Prinzipien hinauszugehen und sich mit praktischem Design zu befassen. Jeder Abschnitt regt zum kritischen Nachdenken nicht nur über Abläufe, sondern auch über Werte an. Diese Vorlage </a:t>
            </a:r>
            <a:r>
              <a:rPr lang="en-US"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kann für jede Betriebsgröße angepasst werden.</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C32607B-4121-09DE-B5D5-F593118974F3}"/>
              </a:ext>
            </a:extLst>
          </p:cNvPr>
          <p:cNvSpPr>
            <a:spLocks noGrp="1"/>
          </p:cNvSpPr>
          <p:nvPr>
            <p:ph type="sldNum" sz="quarter" idx="5"/>
          </p:nvPr>
        </p:nvSpPr>
        <p:spPr/>
        <p:txBody>
          <a:bodyPr/>
          <a:lstStyle/>
          <a:p>
            <a:fld id="{D274D5D8-74C3-4A38-835E-EC8AAD529D29}" type="slidenum">
              <a:rPr lang="el-GR" smtClean="0"/>
              <a:t>90</a:t>
            </a:fld>
            <a:endParaRPr lang="el-GR"/>
          </a:p>
        </p:txBody>
      </p:sp>
    </p:spTree>
    <p:extLst>
      <p:ext uri="{BB962C8B-B14F-4D97-AF65-F5344CB8AC3E}">
        <p14:creationId xmlns:p14="http://schemas.microsoft.com/office/powerpoint/2010/main" val="10143759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8F78-E921-51AB-11A2-6A5EC6AEE2B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75F5048-20ED-2EAA-B4DE-E9E8E6327DE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B95F687-BD2E-7989-28A0-B0CD1DFC501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Helfen Sie Ihren Lernenden, über Strukturen hinaus zu denken und Werte in die Tat umzusetzen. Regeneratives Management ist nicht nur etwas für große Institutionen. Ob sie nun Teams leiten oder alleine arbeiten – Fachleute prägen die Kultur durch ihre täglichen Entscheidungen. Ermutigen Sie sie, Fairness, Fürsorge und langfristiges Denken in ihre Art und Weise zu integrieren, wie sie andere ausbilden.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E2707CC-09DC-711A-0A0A-B9FBDE72EE6E}"/>
              </a:ext>
            </a:extLst>
          </p:cNvPr>
          <p:cNvSpPr>
            <a:spLocks noGrp="1"/>
          </p:cNvSpPr>
          <p:nvPr>
            <p:ph type="sldNum" sz="quarter" idx="5"/>
          </p:nvPr>
        </p:nvSpPr>
        <p:spPr/>
        <p:txBody>
          <a:bodyPr/>
          <a:lstStyle/>
          <a:p>
            <a:fld id="{D274D5D8-74C3-4A38-835E-EC8AAD529D29}" type="slidenum">
              <a:rPr lang="el-GR" smtClean="0"/>
              <a:t>91</a:t>
            </a:fld>
            <a:endParaRPr lang="el-GR"/>
          </a:p>
        </p:txBody>
      </p:sp>
    </p:spTree>
    <p:extLst>
      <p:ext uri="{BB962C8B-B14F-4D97-AF65-F5344CB8AC3E}">
        <p14:creationId xmlns:p14="http://schemas.microsoft.com/office/powerpoint/2010/main" val="36145871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8346-9DB6-407D-5F25-DA282F2A36C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23DC63F-19B5-CC4C-51A5-EB45393454B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B3F1ABA-A200-7988-C30F-FA90B06A100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Ermutigen Sie Fachleute aus dem Bereich der darstellenden Künste, über reine Überlebensbudgets hinauszudenken. Bei regenerativer Finanzierung geht es nicht nur darum, Geld zu bekommen. Es geht darum, Einnahmestrategien zu wählen, die die langfristige Integrität unterstützen. Helfen Sie den Lernenden, die Vielfalt der Finanzierungsmöglichkeiten zu erkunden und zu verstehen, wie Geld den Zweck widerspiegeln kann, anstatt ihn zu verzerren.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C97838-F02C-A126-2935-BA0CD5936274}"/>
              </a:ext>
            </a:extLst>
          </p:cNvPr>
          <p:cNvSpPr>
            <a:spLocks noGrp="1"/>
          </p:cNvSpPr>
          <p:nvPr>
            <p:ph type="sldNum" sz="quarter" idx="5"/>
          </p:nvPr>
        </p:nvSpPr>
        <p:spPr/>
        <p:txBody>
          <a:bodyPr/>
          <a:lstStyle/>
          <a:p>
            <a:fld id="{D274D5D8-74C3-4A38-835E-EC8AAD529D29}" type="slidenum">
              <a:rPr lang="el-GR" smtClean="0"/>
              <a:t>92</a:t>
            </a:fld>
            <a:endParaRPr lang="el-GR"/>
          </a:p>
        </p:txBody>
      </p:sp>
    </p:spTree>
    <p:extLst>
      <p:ext uri="{BB962C8B-B14F-4D97-AF65-F5344CB8AC3E}">
        <p14:creationId xmlns:p14="http://schemas.microsoft.com/office/powerpoint/2010/main" val="36265595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B1CF2-D91A-D8A3-7DD3-BBEC687AA7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2373141-EC10-1FAB-8AB1-5D02C8775EF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F29A218-84AA-48B5-48D1-E44C248C6D37}"/>
              </a:ext>
            </a:extLst>
          </p:cNvPr>
          <p:cNvSpPr>
            <a:spLocks noGrp="1"/>
          </p:cNvSpPr>
          <p:nvPr>
            <p:ph type="body" idx="1"/>
          </p:nvPr>
        </p:nvSpPr>
        <p:spPr/>
        <p:txBody>
          <a:bodyPr/>
          <a:lstStyle/>
          <a:p>
            <a:r>
              <a:rPr lang="en-US"/>
              <a:t>Sobald die Finanzstrategien feststehen, lautet die nächste Frage: Wie setzen wir diese Ziele tatsächlich um? Im Projektmanagement nehmen Ideen Gestalt an. </a:t>
            </a:r>
            <a:r>
              <a:rPr lang="en-US" sz="1100"/>
              <a:t>Nicht nur durch Zeitpläne und Budgets, sondern auch durch Praktiken, die die Sorge um Menschen, Orte und Ziele widerspiegeln. Es ist die letzte Ebene der Strategie, die dafür sorgt, dass regeneratives Denken zu realen Auswirkungen führt.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6682585-A58B-9D1B-FDA5-3228A089D750}"/>
              </a:ext>
            </a:extLst>
          </p:cNvPr>
          <p:cNvSpPr>
            <a:spLocks noGrp="1"/>
          </p:cNvSpPr>
          <p:nvPr>
            <p:ph type="sldNum" sz="quarter" idx="5"/>
          </p:nvPr>
        </p:nvSpPr>
        <p:spPr/>
        <p:txBody>
          <a:bodyPr/>
          <a:lstStyle/>
          <a:p>
            <a:fld id="{D274D5D8-74C3-4A38-835E-EC8AAD529D29}" type="slidenum">
              <a:rPr lang="el-GR" smtClean="0"/>
              <a:t>93</a:t>
            </a:fld>
            <a:endParaRPr lang="el-GR"/>
          </a:p>
        </p:txBody>
      </p:sp>
    </p:spTree>
    <p:extLst>
      <p:ext uri="{BB962C8B-B14F-4D97-AF65-F5344CB8AC3E}">
        <p14:creationId xmlns:p14="http://schemas.microsoft.com/office/powerpoint/2010/main" val="1361712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93EB4-7F04-2475-AE7F-8D8ACA88D00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899B298-F0B4-7604-4234-DC2C15F8203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BA1239-C834-F7A0-F8A7-821F051BA6E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Diese Aktivität unterstützt Sie dabei, regenerative Theorie in Ihre Trainingspraxis umzusetzen.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0D4BC33-8592-2BBB-7028-139FE5F8C43A}"/>
              </a:ext>
            </a:extLst>
          </p:cNvPr>
          <p:cNvSpPr>
            <a:spLocks noGrp="1"/>
          </p:cNvSpPr>
          <p:nvPr>
            <p:ph type="sldNum" sz="quarter" idx="5"/>
          </p:nvPr>
        </p:nvSpPr>
        <p:spPr/>
        <p:txBody>
          <a:bodyPr/>
          <a:lstStyle/>
          <a:p>
            <a:fld id="{D274D5D8-74C3-4A38-835E-EC8AAD529D29}" type="slidenum">
              <a:rPr lang="el-GR" smtClean="0"/>
              <a:t>94</a:t>
            </a:fld>
            <a:endParaRPr lang="el-GR"/>
          </a:p>
        </p:txBody>
      </p:sp>
    </p:spTree>
    <p:extLst>
      <p:ext uri="{BB962C8B-B14F-4D97-AF65-F5344CB8AC3E}">
        <p14:creationId xmlns:p14="http://schemas.microsoft.com/office/powerpoint/2010/main" val="41189741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So wie regenerative Modelle unser Angebot und </a:t>
            </a:r>
            <a:r>
              <a:rPr lang="en-US" sz="1100" i="1">
                <a:latin typeface="Calibri" panose="020F0502020204030204" pitchFamily="34" charset="0"/>
                <a:ea typeface="Calibri" panose="020F0502020204030204" pitchFamily="34" charset="0"/>
                <a:cs typeface="Calibri" panose="020F0502020204030204" pitchFamily="34" charset="0"/>
              </a:rPr>
              <a:t>unsere Beweggründe </a:t>
            </a:r>
            <a:r>
              <a:rPr lang="en-US" sz="1100">
                <a:latin typeface="Calibri" panose="020F0502020204030204" pitchFamily="34" charset="0"/>
                <a:ea typeface="Calibri" panose="020F0502020204030204" pitchFamily="34" charset="0"/>
                <a:cs typeface="Calibri" panose="020F0502020204030204" pitchFamily="34" charset="0"/>
              </a:rPr>
              <a:t>prägen, so prägt strategisches Marketing </a:t>
            </a:r>
            <a:r>
              <a:rPr lang="en-US" sz="1100" i="1">
                <a:latin typeface="Calibri" panose="020F0502020204030204" pitchFamily="34" charset="0"/>
                <a:ea typeface="Calibri" panose="020F0502020204030204" pitchFamily="34" charset="0"/>
                <a:cs typeface="Calibri" panose="020F0502020204030204" pitchFamily="34" charset="0"/>
              </a:rPr>
              <a:t>die Art und Weise, wie </a:t>
            </a:r>
            <a:r>
              <a:rPr lang="en-US" sz="1100">
                <a:latin typeface="Calibri" panose="020F0502020204030204" pitchFamily="34" charset="0"/>
                <a:ea typeface="Calibri" panose="020F0502020204030204" pitchFamily="34" charset="0"/>
                <a:cs typeface="Calibri" panose="020F0502020204030204" pitchFamily="34" charset="0"/>
              </a:rPr>
              <a:t>wir darüber kommunizieren, indem es Werte sichtbar macht, Beziehungen stärkt und die Wirkung verstärkt. Ermutigen Sie die Lernenden, Marketing als Teil ihrer täglichen Entscheidungen zu betrachten.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95</a:t>
            </a:fld>
            <a:endParaRPr lang="el-GR"/>
          </a:p>
        </p:txBody>
      </p:sp>
    </p:spTree>
    <p:extLst>
      <p:ext uri="{BB962C8B-B14F-4D97-AF65-F5344CB8AC3E}">
        <p14:creationId xmlns:p14="http://schemas.microsoft.com/office/powerpoint/2010/main" val="4257267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9DB0D-A0BA-0ED5-2C93-05B15F749B5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B4CDA9-E9C2-F1CF-E25C-C0A262AC646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391E014-3546-3902-4E86-5ED2637C802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Die 7 Ps können Fachleuten aus dem Bereich der darstellenden Künste dabei helfen, ihr Denken über die „Werbung“ hinaus zu strukturieren. Laden Sie sie dazu ein, zu erkunden, wie sich jedes „P“ in ihrem Kontext zeigt, insbesondere die oft übersehenen wie </a:t>
            </a:r>
            <a:r>
              <a:rPr lang="en-US" sz="1100" i="1">
                <a:latin typeface="Calibri" panose="020F0502020204030204" pitchFamily="34" charset="0"/>
                <a:ea typeface="Calibri" panose="020F0502020204030204" pitchFamily="34" charset="0"/>
                <a:cs typeface="Calibri" panose="020F0502020204030204" pitchFamily="34" charset="0"/>
              </a:rPr>
              <a:t>„Physical Evidence“ (physische Beweise) </a:t>
            </a:r>
            <a:r>
              <a:rPr lang="en-US" sz="1100">
                <a:latin typeface="Calibri" panose="020F0502020204030204" pitchFamily="34" charset="0"/>
                <a:ea typeface="Calibri" panose="020F0502020204030204" pitchFamily="34" charset="0"/>
                <a:cs typeface="Calibri" panose="020F0502020204030204" pitchFamily="34" charset="0"/>
              </a:rPr>
              <a:t>oder </a:t>
            </a:r>
            <a:r>
              <a:rPr lang="en-US" sz="1100" i="1">
                <a:latin typeface="Calibri" panose="020F0502020204030204" pitchFamily="34" charset="0"/>
                <a:ea typeface="Calibri" panose="020F0502020204030204" pitchFamily="34" charset="0"/>
                <a:cs typeface="Calibri" panose="020F0502020204030204" pitchFamily="34" charset="0"/>
              </a:rPr>
              <a:t>„Process“ (Prozess</a:t>
            </a:r>
            <a:r>
              <a:rPr lang="en-US" sz="1100">
                <a:latin typeface="Calibri" panose="020F0502020204030204" pitchFamily="34" charset="0"/>
                <a:ea typeface="Calibri" panose="020F0502020204030204" pitchFamily="34" charset="0"/>
                <a:cs typeface="Calibri" panose="020F0502020204030204" pitchFamily="34" charset="0"/>
              </a:rPr>
              <a: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458BA6E-97CD-5C0B-E460-B893063CBF83}"/>
              </a:ext>
            </a:extLst>
          </p:cNvPr>
          <p:cNvSpPr>
            <a:spLocks noGrp="1"/>
          </p:cNvSpPr>
          <p:nvPr>
            <p:ph type="sldNum" sz="quarter" idx="5"/>
          </p:nvPr>
        </p:nvSpPr>
        <p:spPr/>
        <p:txBody>
          <a:bodyPr/>
          <a:lstStyle/>
          <a:p>
            <a:fld id="{D274D5D8-74C3-4A38-835E-EC8AAD529D29}" type="slidenum">
              <a:rPr lang="el-GR" smtClean="0"/>
              <a:t>96</a:t>
            </a:fld>
            <a:endParaRPr lang="el-GR"/>
          </a:p>
        </p:txBody>
      </p:sp>
    </p:spTree>
    <p:extLst>
      <p:ext uri="{BB962C8B-B14F-4D97-AF65-F5344CB8AC3E}">
        <p14:creationId xmlns:p14="http://schemas.microsoft.com/office/powerpoint/2010/main" val="42648501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97</a:t>
            </a:fld>
            <a:endParaRPr lang="el-GR"/>
          </a:p>
        </p:txBody>
      </p:sp>
    </p:spTree>
    <p:extLst>
      <p:ext uri="{BB962C8B-B14F-4D97-AF65-F5344CB8AC3E}">
        <p14:creationId xmlns:p14="http://schemas.microsoft.com/office/powerpoint/2010/main" val="13327343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42A22-C5FD-669B-21EE-573E48F67E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B779A3F-C0E4-7172-FDDD-E51E7133ABE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0BAF679-1D92-A69C-5D7F-C10974E457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Nachhaltiges Marketing konzentriert sich darauf, weniger Schaden anzurichten und die Kommunikation mit ökologischer und sozialer Verantwortung in Einklang zu bringen. Regeneratives Marketing fordert die Lernenden dazu heraus, noch einen Schritt weiter zu gehen: sich zu fragen, wie ihre Arbeit durch die Art und Weise, wie sie geteilt wird, positive Veränderungen bewirken kann. Laden Sie sie dazu ein, darüber nachzudenken, wie selbst einfache Entscheidungen in Bezug auf Tonfall, Plattformen oder Partnerschaften Fürsorge, Gerechtigkeit und Sinnhaftigkeit stärken können.</a:t>
            </a:r>
          </a:p>
        </p:txBody>
      </p:sp>
      <p:sp>
        <p:nvSpPr>
          <p:cNvPr id="4" name="Θέση αριθμού διαφάνειας 3">
            <a:extLst>
              <a:ext uri="{FF2B5EF4-FFF2-40B4-BE49-F238E27FC236}">
                <a16:creationId xmlns:a16="http://schemas.microsoft.com/office/drawing/2014/main" id="{7FFD6A09-22CC-6398-EF78-F53421127633}"/>
              </a:ext>
            </a:extLst>
          </p:cNvPr>
          <p:cNvSpPr>
            <a:spLocks noGrp="1"/>
          </p:cNvSpPr>
          <p:nvPr>
            <p:ph type="sldNum" sz="quarter" idx="5"/>
          </p:nvPr>
        </p:nvSpPr>
        <p:spPr/>
        <p:txBody>
          <a:bodyPr/>
          <a:lstStyle/>
          <a:p>
            <a:fld id="{D274D5D8-74C3-4A38-835E-EC8AAD529D29}" type="slidenum">
              <a:rPr lang="el-GR" smtClean="0"/>
              <a:t>98</a:t>
            </a:fld>
            <a:endParaRPr lang="el-GR"/>
          </a:p>
        </p:txBody>
      </p:sp>
    </p:spTree>
    <p:extLst>
      <p:ext uri="{BB962C8B-B14F-4D97-AF65-F5344CB8AC3E}">
        <p14:creationId xmlns:p14="http://schemas.microsoft.com/office/powerpoint/2010/main" val="33210726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99</a:t>
            </a:fld>
            <a:endParaRPr lang="el-GR"/>
          </a:p>
        </p:txBody>
      </p:sp>
    </p:spTree>
    <p:extLst>
      <p:ext uri="{BB962C8B-B14F-4D97-AF65-F5344CB8AC3E}">
        <p14:creationId xmlns:p14="http://schemas.microsoft.com/office/powerpoint/2010/main" val="199120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Stil des Haupttitels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hier, um die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6.png"/><Relationship Id="rId4" Type="http://schemas.openxmlformats.org/officeDocument/2006/relationships/image" Target="../media/image17.svg"/><Relationship Id="rId9" Type="http://schemas.openxmlformats.org/officeDocument/2006/relationships/image" Target="../media/image21.svg"/></Relationships>
</file>

<file path=ppt/slides/_rels/slide100.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image" Target="../media/image189.svg"/><Relationship Id="rId3" Type="http://schemas.openxmlformats.org/officeDocument/2006/relationships/image" Target="../media/image2.png"/><Relationship Id="rId7" Type="http://schemas.openxmlformats.org/officeDocument/2006/relationships/image" Target="../media/image188.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2.xml.rels><?xml version="1.0" encoding="UTF-8" standalone="yes"?>
<Relationships xmlns="http://schemas.openxmlformats.org/package/2006/relationships"><Relationship Id="rId8" Type="http://schemas.openxmlformats.org/officeDocument/2006/relationships/image" Target="../media/image191.svg"/><Relationship Id="rId3" Type="http://schemas.openxmlformats.org/officeDocument/2006/relationships/image" Target="../media/image2.png"/><Relationship Id="rId7" Type="http://schemas.openxmlformats.org/officeDocument/2006/relationships/image" Target="../media/image190.pn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04.xml.rels><?xml version="1.0" encoding="UTF-8" standalone="yes"?>
<Relationships xmlns="http://schemas.openxmlformats.org/package/2006/relationships"><Relationship Id="rId8" Type="http://schemas.openxmlformats.org/officeDocument/2006/relationships/image" Target="../media/image193.svg"/><Relationship Id="rId3" Type="http://schemas.openxmlformats.org/officeDocument/2006/relationships/image" Target="../media/image2.png"/><Relationship Id="rId7" Type="http://schemas.openxmlformats.org/officeDocument/2006/relationships/image" Target="../media/image192.pn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7.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98.png"/><Relationship Id="rId18" Type="http://schemas.openxmlformats.org/officeDocument/2006/relationships/image" Target="../media/image203.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97.png"/><Relationship Id="rId17" Type="http://schemas.openxmlformats.org/officeDocument/2006/relationships/image" Target="../media/image202.png"/><Relationship Id="rId2" Type="http://schemas.openxmlformats.org/officeDocument/2006/relationships/notesSlide" Target="../notesSlides/notesSlide107.xml"/><Relationship Id="rId16" Type="http://schemas.openxmlformats.org/officeDocument/2006/relationships/image" Target="../media/image201.jpeg"/><Relationship Id="rId20" Type="http://schemas.openxmlformats.org/officeDocument/2006/relationships/image" Target="../media/image205.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96.jpeg"/><Relationship Id="rId5" Type="http://schemas.openxmlformats.org/officeDocument/2006/relationships/image" Target="../media/image6.png"/><Relationship Id="rId15" Type="http://schemas.openxmlformats.org/officeDocument/2006/relationships/image" Target="../media/image200.png"/><Relationship Id="rId10" Type="http://schemas.openxmlformats.org/officeDocument/2006/relationships/image" Target="../media/image195.png"/><Relationship Id="rId19" Type="http://schemas.openxmlformats.org/officeDocument/2006/relationships/image" Target="../media/image204.png"/><Relationship Id="rId4" Type="http://schemas.openxmlformats.org/officeDocument/2006/relationships/image" Target="../media/image3.svg"/><Relationship Id="rId9" Type="http://schemas.openxmlformats.org/officeDocument/2006/relationships/image" Target="../media/image194.png"/><Relationship Id="rId14" Type="http://schemas.openxmlformats.org/officeDocument/2006/relationships/image" Target="../media/image199.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5.svg"/><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5.svg"/><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globalmagazin.com/die-4-saeulen-der-nachhaltigkeit-kennenlern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xhere.com/de/photo/137973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png"/><Relationship Id="rId5" Type="http://schemas.openxmlformats.org/officeDocument/2006/relationships/image" Target="../media/image36.png"/><Relationship Id="rId10" Type="http://schemas.openxmlformats.org/officeDocument/2006/relationships/image" Target="../media/image3.svg"/><Relationship Id="rId4" Type="http://schemas.openxmlformats.org/officeDocument/2006/relationships/image" Target="../media/image35.sv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45.svg"/><Relationship Id="rId4" Type="http://schemas.openxmlformats.org/officeDocument/2006/relationships/image" Target="../media/image3.sv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5.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4.png"/><Relationship Id="rId2" Type="http://schemas.openxmlformats.org/officeDocument/2006/relationships/notesSlide" Target="../notesSlides/notesSlide27.xml"/><Relationship Id="rId16" Type="http://schemas.openxmlformats.org/officeDocument/2006/relationships/image" Target="../media/image3.sv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2.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61.svg"/><Relationship Id="rId4" Type="http://schemas.openxmlformats.org/officeDocument/2006/relationships/image" Target="../media/image3.svg"/><Relationship Id="rId9"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6.png"/><Relationship Id="rId5" Type="http://schemas.openxmlformats.org/officeDocument/2006/relationships/image" Target="../media/image4.png"/><Relationship Id="rId10" Type="http://schemas.openxmlformats.org/officeDocument/2006/relationships/image" Target="../media/image65.svg"/><Relationship Id="rId4" Type="http://schemas.openxmlformats.org/officeDocument/2006/relationships/image" Target="../media/image3.svg"/><Relationship Id="rId9" Type="http://schemas.openxmlformats.org/officeDocument/2006/relationships/image" Target="../media/image64.png"/><Relationship Id="rId14" Type="http://schemas.openxmlformats.org/officeDocument/2006/relationships/image" Target="../media/image69.sv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image" Target="../media/image3.svg"/><Relationship Id="rId5" Type="http://schemas.openxmlformats.org/officeDocument/2006/relationships/diagramData" Target="../diagrams/data5.xml"/><Relationship Id="rId10" Type="http://schemas.openxmlformats.org/officeDocument/2006/relationships/image" Target="../media/image2.png"/><Relationship Id="rId4" Type="http://schemas.openxmlformats.org/officeDocument/2006/relationships/image" Target="../media/image5.svg"/><Relationship Id="rId9" Type="http://schemas.microsoft.com/office/2007/relationships/diagramDrawing" Target="../diagrams/drawing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7.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png"/><Relationship Id="rId18" Type="http://schemas.openxmlformats.org/officeDocument/2006/relationships/image" Target="../media/image81.svg"/><Relationship Id="rId3" Type="http://schemas.openxmlformats.org/officeDocument/2006/relationships/image" Target="../media/image2.png"/><Relationship Id="rId7" Type="http://schemas.openxmlformats.org/officeDocument/2006/relationships/image" Target="../media/image70.png"/><Relationship Id="rId12" Type="http://schemas.openxmlformats.org/officeDocument/2006/relationships/image" Target="../media/image75.svg"/><Relationship Id="rId17" Type="http://schemas.openxmlformats.org/officeDocument/2006/relationships/image" Target="../media/image80.png"/><Relationship Id="rId2" Type="http://schemas.openxmlformats.org/officeDocument/2006/relationships/notesSlide" Target="../notesSlides/notesSlide37.xml"/><Relationship Id="rId16" Type="http://schemas.openxmlformats.org/officeDocument/2006/relationships/image" Target="../media/image79.svg"/><Relationship Id="rId20" Type="http://schemas.openxmlformats.org/officeDocument/2006/relationships/image" Target="../media/image83.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74.png"/><Relationship Id="rId5" Type="http://schemas.openxmlformats.org/officeDocument/2006/relationships/image" Target="../media/image4.png"/><Relationship Id="rId15" Type="http://schemas.openxmlformats.org/officeDocument/2006/relationships/image" Target="../media/image78.png"/><Relationship Id="rId10" Type="http://schemas.openxmlformats.org/officeDocument/2006/relationships/image" Target="../media/image73.svg"/><Relationship Id="rId19" Type="http://schemas.openxmlformats.org/officeDocument/2006/relationships/image" Target="../media/image82.png"/><Relationship Id="rId4" Type="http://schemas.openxmlformats.org/officeDocument/2006/relationships/image" Target="../media/image3.svg"/><Relationship Id="rId9" Type="http://schemas.openxmlformats.org/officeDocument/2006/relationships/image" Target="../media/image72.png"/><Relationship Id="rId14" Type="http://schemas.openxmlformats.org/officeDocument/2006/relationships/image" Target="../media/image77.sv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2.png"/><Relationship Id="rId7"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43.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2.png"/><Relationship Id="rId7" Type="http://schemas.openxmlformats.org/officeDocument/2006/relationships/image" Target="../media/image86.png"/><Relationship Id="rId12" Type="http://schemas.openxmlformats.org/officeDocument/2006/relationships/image" Target="../media/image91.sv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0.png"/><Relationship Id="rId5" Type="http://schemas.openxmlformats.org/officeDocument/2006/relationships/image" Target="../media/image4.png"/><Relationship Id="rId10" Type="http://schemas.openxmlformats.org/officeDocument/2006/relationships/image" Target="../media/image89.svg"/><Relationship Id="rId4" Type="http://schemas.openxmlformats.org/officeDocument/2006/relationships/image" Target="../media/image3.svg"/><Relationship Id="rId9"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2.png"/><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7.png"/><Relationship Id="rId5" Type="http://schemas.openxmlformats.org/officeDocument/2006/relationships/image" Target="../media/image4.png"/><Relationship Id="rId10" Type="http://schemas.openxmlformats.org/officeDocument/2006/relationships/image" Target="../media/image96.svg"/><Relationship Id="rId4" Type="http://schemas.openxmlformats.org/officeDocument/2006/relationships/image" Target="../media/image3.svg"/><Relationship Id="rId9" Type="http://schemas.openxmlformats.org/officeDocument/2006/relationships/image" Target="../media/image95.png"/><Relationship Id="rId14" Type="http://schemas.openxmlformats.org/officeDocument/2006/relationships/image" Target="../media/image100.sv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8.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2.png"/><Relationship Id="rId7" Type="http://schemas.openxmlformats.org/officeDocument/2006/relationships/image" Target="../media/image10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4.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2.png"/><Relationship Id="rId7" Type="http://schemas.openxmlformats.org/officeDocument/2006/relationships/image" Target="../media/image104.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6.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2.png"/><Relationship Id="rId7" Type="http://schemas.openxmlformats.org/officeDocument/2006/relationships/image" Target="../media/image106.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8.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2.png"/><Relationship Id="rId7" Type="http://schemas.openxmlformats.org/officeDocument/2006/relationships/image" Target="../media/image108.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9.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2.png"/><Relationship Id="rId7" Type="http://schemas.openxmlformats.org/officeDocument/2006/relationships/image" Target="../media/image110.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1.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2.png"/><Relationship Id="rId7" Type="http://schemas.openxmlformats.org/officeDocument/2006/relationships/image" Target="../media/image112.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2.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20.png"/><Relationship Id="rId3" Type="http://schemas.openxmlformats.org/officeDocument/2006/relationships/image" Target="../media/image2.png"/><Relationship Id="rId7" Type="http://schemas.openxmlformats.org/officeDocument/2006/relationships/image" Target="../media/image114.png"/><Relationship Id="rId12" Type="http://schemas.openxmlformats.org/officeDocument/2006/relationships/image" Target="../media/image119.sv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8.png"/><Relationship Id="rId5" Type="http://schemas.openxmlformats.org/officeDocument/2006/relationships/image" Target="../media/image4.png"/><Relationship Id="rId10" Type="http://schemas.openxmlformats.org/officeDocument/2006/relationships/image" Target="../media/image117.svg"/><Relationship Id="rId4" Type="http://schemas.openxmlformats.org/officeDocument/2006/relationships/image" Target="../media/image3.svg"/><Relationship Id="rId9" Type="http://schemas.openxmlformats.org/officeDocument/2006/relationships/image" Target="../media/image116.png"/><Relationship Id="rId14" Type="http://schemas.openxmlformats.org/officeDocument/2006/relationships/image" Target="../media/image121.svg"/></Relationships>
</file>

<file path=ppt/slides/_rels/slide63.xml.rels><?xml version="1.0" encoding="UTF-8" standalone="yes"?>
<Relationships xmlns="http://schemas.openxmlformats.org/package/2006/relationships"><Relationship Id="rId8" Type="http://schemas.openxmlformats.org/officeDocument/2006/relationships/image" Target="../media/image123.svg"/><Relationship Id="rId13" Type="http://schemas.openxmlformats.org/officeDocument/2006/relationships/image" Target="../media/image128.png"/><Relationship Id="rId3" Type="http://schemas.openxmlformats.org/officeDocument/2006/relationships/image" Target="../media/image2.png"/><Relationship Id="rId7" Type="http://schemas.openxmlformats.org/officeDocument/2006/relationships/image" Target="../media/image122.png"/><Relationship Id="rId12" Type="http://schemas.openxmlformats.org/officeDocument/2006/relationships/image" Target="../media/image127.sv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6.png"/><Relationship Id="rId5" Type="http://schemas.openxmlformats.org/officeDocument/2006/relationships/image" Target="../media/image4.png"/><Relationship Id="rId10" Type="http://schemas.openxmlformats.org/officeDocument/2006/relationships/image" Target="../media/image125.svg"/><Relationship Id="rId4" Type="http://schemas.openxmlformats.org/officeDocument/2006/relationships/image" Target="../media/image3.svg"/><Relationship Id="rId9" Type="http://schemas.openxmlformats.org/officeDocument/2006/relationships/image" Target="../media/image124.png"/><Relationship Id="rId14" Type="http://schemas.openxmlformats.org/officeDocument/2006/relationships/image" Target="../media/image129.sv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67.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2.png"/><Relationship Id="rId7" Type="http://schemas.openxmlformats.org/officeDocument/2006/relationships/image" Target="../media/image130.png"/><Relationship Id="rId12" Type="http://schemas.openxmlformats.org/officeDocument/2006/relationships/image" Target="../media/image135.sv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34.png"/><Relationship Id="rId5" Type="http://schemas.openxmlformats.org/officeDocument/2006/relationships/image" Target="../media/image4.png"/><Relationship Id="rId10" Type="http://schemas.openxmlformats.org/officeDocument/2006/relationships/image" Target="../media/image133.svg"/><Relationship Id="rId4" Type="http://schemas.openxmlformats.org/officeDocument/2006/relationships/image" Target="../media/image3.svg"/><Relationship Id="rId9" Type="http://schemas.openxmlformats.org/officeDocument/2006/relationships/image" Target="../media/image132.png"/></Relationships>
</file>

<file path=ppt/slides/_rels/slide68.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5.sv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2.xml.rels><?xml version="1.0" encoding="UTF-8" standalone="yes"?>
<Relationships xmlns="http://schemas.openxmlformats.org/package/2006/relationships"><Relationship Id="rId8" Type="http://schemas.openxmlformats.org/officeDocument/2006/relationships/image" Target="../media/image138.svg"/><Relationship Id="rId3" Type="http://schemas.openxmlformats.org/officeDocument/2006/relationships/image" Target="../media/image2.png"/><Relationship Id="rId7" Type="http://schemas.openxmlformats.org/officeDocument/2006/relationships/image" Target="../media/image137.png"/><Relationship Id="rId12" Type="http://schemas.openxmlformats.org/officeDocument/2006/relationships/image" Target="../media/image142.sv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1.png"/><Relationship Id="rId5" Type="http://schemas.openxmlformats.org/officeDocument/2006/relationships/image" Target="../media/image4.png"/><Relationship Id="rId10" Type="http://schemas.openxmlformats.org/officeDocument/2006/relationships/image" Target="../media/image140.svg"/><Relationship Id="rId4" Type="http://schemas.openxmlformats.org/officeDocument/2006/relationships/image" Target="../media/image3.svg"/><Relationship Id="rId9" Type="http://schemas.openxmlformats.org/officeDocument/2006/relationships/image" Target="../media/image139.png"/></Relationships>
</file>

<file path=ppt/slides/_rels/slide73.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2.png"/><Relationship Id="rId7" Type="http://schemas.openxmlformats.org/officeDocument/2006/relationships/image" Target="../media/image143.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6.xml.rels><?xml version="1.0" encoding="UTF-8" standalone="yes"?>
<Relationships xmlns="http://schemas.openxmlformats.org/package/2006/relationships"><Relationship Id="rId8" Type="http://schemas.openxmlformats.org/officeDocument/2006/relationships/image" Target="../media/image146.svg"/><Relationship Id="rId3" Type="http://schemas.openxmlformats.org/officeDocument/2006/relationships/image" Target="../media/image2.png"/><Relationship Id="rId7" Type="http://schemas.openxmlformats.org/officeDocument/2006/relationships/image" Target="../media/image145.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7.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9.xml.rels><?xml version="1.0" encoding="UTF-8" standalone="yes"?>
<Relationships xmlns="http://schemas.openxmlformats.org/package/2006/relationships"><Relationship Id="rId8" Type="http://schemas.openxmlformats.org/officeDocument/2006/relationships/image" Target="../media/image149.svg"/><Relationship Id="rId3" Type="http://schemas.openxmlformats.org/officeDocument/2006/relationships/image" Target="../media/image2.png"/><Relationship Id="rId7" Type="http://schemas.openxmlformats.org/officeDocument/2006/relationships/image" Target="../media/image148.pn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jpe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hyperlink" Target="https://creativecommons.org/licenses/by/3.0/" TargetMode="External"/><Relationship Id="rId10" Type="http://schemas.microsoft.com/office/2007/relationships/diagramDrawing" Target="../diagrams/drawing1.xml"/><Relationship Id="rId4" Type="http://schemas.openxmlformats.org/officeDocument/2006/relationships/hyperlink" Target="https://www.teachinginlifelonglearning.org.uk/article/doi/10.5920/till.537/" TargetMode="External"/><Relationship Id="rId9" Type="http://schemas.openxmlformats.org/officeDocument/2006/relationships/diagramColors" Target="../diagrams/colors1.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1.xml.rels><?xml version="1.0" encoding="UTF-8" standalone="yes"?>
<Relationships xmlns="http://schemas.openxmlformats.org/package/2006/relationships"><Relationship Id="rId8" Type="http://schemas.openxmlformats.org/officeDocument/2006/relationships/image" Target="../media/image151.svg"/><Relationship Id="rId3" Type="http://schemas.openxmlformats.org/officeDocument/2006/relationships/image" Target="../media/image2.png"/><Relationship Id="rId7" Type="http://schemas.openxmlformats.org/officeDocument/2006/relationships/image" Target="../media/image150.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3.xml.rels><?xml version="1.0" encoding="UTF-8" standalone="yes"?>
<Relationships xmlns="http://schemas.openxmlformats.org/package/2006/relationships"><Relationship Id="rId8" Type="http://schemas.openxmlformats.org/officeDocument/2006/relationships/image" Target="../media/image153.svg"/><Relationship Id="rId3" Type="http://schemas.openxmlformats.org/officeDocument/2006/relationships/image" Target="../media/image2.png"/><Relationship Id="rId7" Type="http://schemas.openxmlformats.org/officeDocument/2006/relationships/image" Target="../media/image152.png"/><Relationship Id="rId12" Type="http://schemas.openxmlformats.org/officeDocument/2006/relationships/image" Target="../media/image157.sv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6.png"/><Relationship Id="rId5" Type="http://schemas.openxmlformats.org/officeDocument/2006/relationships/image" Target="../media/image4.png"/><Relationship Id="rId10" Type="http://schemas.openxmlformats.org/officeDocument/2006/relationships/image" Target="../media/image155.svg"/><Relationship Id="rId4" Type="http://schemas.openxmlformats.org/officeDocument/2006/relationships/image" Target="../media/image3.svg"/><Relationship Id="rId9" Type="http://schemas.openxmlformats.org/officeDocument/2006/relationships/image" Target="../media/image154.png"/></Relationships>
</file>

<file path=ppt/slides/_rels/slide84.xml.rels><?xml version="1.0" encoding="UTF-8" standalone="yes"?>
<Relationships xmlns="http://schemas.openxmlformats.org/package/2006/relationships"><Relationship Id="rId8" Type="http://schemas.openxmlformats.org/officeDocument/2006/relationships/image" Target="../media/image159.svg"/><Relationship Id="rId3" Type="http://schemas.openxmlformats.org/officeDocument/2006/relationships/image" Target="../media/image2.png"/><Relationship Id="rId7" Type="http://schemas.openxmlformats.org/officeDocument/2006/relationships/image" Target="../media/image158.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6.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8.xml.rels><?xml version="1.0" encoding="UTF-8" standalone="yes"?>
<Relationships xmlns="http://schemas.openxmlformats.org/package/2006/relationships"><Relationship Id="rId8" Type="http://schemas.openxmlformats.org/officeDocument/2006/relationships/image" Target="../media/image162.svg"/><Relationship Id="rId3" Type="http://schemas.openxmlformats.org/officeDocument/2006/relationships/image" Target="../media/image2.png"/><Relationship Id="rId7" Type="http://schemas.openxmlformats.org/officeDocument/2006/relationships/image" Target="../media/image161.png"/><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9.xml.rels><?xml version="1.0" encoding="UTF-8" standalone="yes"?>
<Relationships xmlns="http://schemas.openxmlformats.org/package/2006/relationships"><Relationship Id="rId8" Type="http://schemas.openxmlformats.org/officeDocument/2006/relationships/image" Target="../media/image164.svg"/><Relationship Id="rId3" Type="http://schemas.openxmlformats.org/officeDocument/2006/relationships/image" Target="../media/image2.png"/><Relationship Id="rId7" Type="http://schemas.openxmlformats.org/officeDocument/2006/relationships/image" Target="../media/image163.pn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1.xml.rels><?xml version="1.0" encoding="UTF-8" standalone="yes"?>
<Relationships xmlns="http://schemas.openxmlformats.org/package/2006/relationships"><Relationship Id="rId8" Type="http://schemas.openxmlformats.org/officeDocument/2006/relationships/image" Target="../media/image166.svg"/><Relationship Id="rId3" Type="http://schemas.openxmlformats.org/officeDocument/2006/relationships/image" Target="../media/image2.png"/><Relationship Id="rId7" Type="http://schemas.openxmlformats.org/officeDocument/2006/relationships/image" Target="../media/image165.pn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3.xml.rels><?xml version="1.0" encoding="UTF-8" standalone="yes"?>
<Relationships xmlns="http://schemas.openxmlformats.org/package/2006/relationships"><Relationship Id="rId8" Type="http://schemas.openxmlformats.org/officeDocument/2006/relationships/image" Target="../media/image168.svg"/><Relationship Id="rId3" Type="http://schemas.openxmlformats.org/officeDocument/2006/relationships/image" Target="../media/image2.png"/><Relationship Id="rId7" Type="http://schemas.openxmlformats.org/officeDocument/2006/relationships/image" Target="../media/image167.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70.svg"/><Relationship Id="rId4" Type="http://schemas.openxmlformats.org/officeDocument/2006/relationships/image" Target="../media/image3.svg"/><Relationship Id="rId9" Type="http://schemas.openxmlformats.org/officeDocument/2006/relationships/image" Target="../media/image169.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5.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173.svg"/><Relationship Id="rId13" Type="http://schemas.openxmlformats.org/officeDocument/2006/relationships/image" Target="../media/image178.png"/><Relationship Id="rId18" Type="http://schemas.openxmlformats.org/officeDocument/2006/relationships/image" Target="../media/image183.svg"/><Relationship Id="rId3" Type="http://schemas.openxmlformats.org/officeDocument/2006/relationships/image" Target="../media/image2.png"/><Relationship Id="rId7" Type="http://schemas.openxmlformats.org/officeDocument/2006/relationships/image" Target="../media/image172.png"/><Relationship Id="rId12" Type="http://schemas.openxmlformats.org/officeDocument/2006/relationships/image" Target="../media/image177.svg"/><Relationship Id="rId17" Type="http://schemas.openxmlformats.org/officeDocument/2006/relationships/image" Target="../media/image182.png"/><Relationship Id="rId2" Type="http://schemas.openxmlformats.org/officeDocument/2006/relationships/notesSlide" Target="../notesSlides/notesSlide96.xml"/><Relationship Id="rId16" Type="http://schemas.openxmlformats.org/officeDocument/2006/relationships/image" Target="../media/image181.svg"/><Relationship Id="rId20" Type="http://schemas.openxmlformats.org/officeDocument/2006/relationships/image" Target="../media/image18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76.png"/><Relationship Id="rId5" Type="http://schemas.openxmlformats.org/officeDocument/2006/relationships/image" Target="../media/image4.png"/><Relationship Id="rId15" Type="http://schemas.openxmlformats.org/officeDocument/2006/relationships/image" Target="../media/image180.png"/><Relationship Id="rId10" Type="http://schemas.openxmlformats.org/officeDocument/2006/relationships/image" Target="../media/image175.svg"/><Relationship Id="rId19" Type="http://schemas.openxmlformats.org/officeDocument/2006/relationships/image" Target="../media/image184.png"/><Relationship Id="rId4" Type="http://schemas.openxmlformats.org/officeDocument/2006/relationships/image" Target="../media/image3.svg"/><Relationship Id="rId9" Type="http://schemas.openxmlformats.org/officeDocument/2006/relationships/image" Target="../media/image174.png"/><Relationship Id="rId14" Type="http://schemas.openxmlformats.org/officeDocument/2006/relationships/image" Target="../media/image179.svg"/></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8.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Εικόνα 21" descr="Εικόνα που περιέχει κείμενο&#10;&#10;Περιγραφή που δημιουργήθηκε αυτόματα">
            <a:extLst>
              <a:ext uri="{FF2B5EF4-FFF2-40B4-BE49-F238E27FC236}">
                <a16:creationId xmlns:a16="http://schemas.microsoft.com/office/drawing/2014/main" id="{3B753BD0-DD66-424A-1D22-18DAA9330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1453" y="834093"/>
            <a:ext cx="7828623" cy="1642407"/>
          </a:xfrm>
          <a:prstGeom prst="rect">
            <a:avLst/>
          </a:prstGeom>
        </p:spPr>
      </p:pic>
      <p:sp>
        <p:nvSpPr>
          <p:cNvPr id="2" name="Freeform 2"/>
          <p:cNvSpPr/>
          <p:nvPr/>
        </p:nvSpPr>
        <p:spPr>
          <a:xfrm rot="-5400000">
            <a:off x="8390496" y="4139492"/>
            <a:ext cx="15426973" cy="6672166"/>
          </a:xfrm>
          <a:custGeom>
            <a:avLst/>
            <a:gdLst/>
            <a:ahLst/>
            <a:cxnLst/>
            <a:rect l="l" t="t" r="r" b="b"/>
            <a:pathLst>
              <a:path w="15426973" h="6672166">
                <a:moveTo>
                  <a:pt x="0" y="0"/>
                </a:moveTo>
                <a:lnTo>
                  <a:pt x="15426973" y="0"/>
                </a:lnTo>
                <a:lnTo>
                  <a:pt x="15426973" y="6672166"/>
                </a:lnTo>
                <a:lnTo>
                  <a:pt x="0" y="6672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dirty="0"/>
          </a:p>
        </p:txBody>
      </p:sp>
      <p:sp>
        <p:nvSpPr>
          <p:cNvPr id="3" name="Freeform 3"/>
          <p:cNvSpPr/>
          <p:nvPr/>
        </p:nvSpPr>
        <p:spPr>
          <a:xfrm rot="-2874349" flipV="1">
            <a:off x="7698158" y="6692029"/>
            <a:ext cx="15426973" cy="6672166"/>
          </a:xfrm>
          <a:custGeom>
            <a:avLst/>
            <a:gdLst/>
            <a:ahLst/>
            <a:cxnLst/>
            <a:rect l="l" t="t" r="r" b="b"/>
            <a:pathLst>
              <a:path w="15426973" h="6672166">
                <a:moveTo>
                  <a:pt x="0" y="6672166"/>
                </a:moveTo>
                <a:lnTo>
                  <a:pt x="15426973" y="6672166"/>
                </a:lnTo>
                <a:lnTo>
                  <a:pt x="15426973" y="0"/>
                </a:lnTo>
                <a:lnTo>
                  <a:pt x="0" y="0"/>
                </a:lnTo>
                <a:lnTo>
                  <a:pt x="0" y="667216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dirty="0"/>
          </a:p>
        </p:txBody>
      </p:sp>
      <p:sp>
        <p:nvSpPr>
          <p:cNvPr id="4" name="Freeform 4"/>
          <p:cNvSpPr/>
          <p:nvPr/>
        </p:nvSpPr>
        <p:spPr>
          <a:xfrm>
            <a:off x="-596817" y="-735710"/>
            <a:ext cx="2199515" cy="2199515"/>
          </a:xfrm>
          <a:custGeom>
            <a:avLst/>
            <a:gdLst/>
            <a:ahLst/>
            <a:cxnLst/>
            <a:rect l="l" t="t" r="r" b="b"/>
            <a:pathLst>
              <a:path w="2199515" h="2199515">
                <a:moveTo>
                  <a:pt x="0" y="0"/>
                </a:moveTo>
                <a:lnTo>
                  <a:pt x="2199516" y="0"/>
                </a:lnTo>
                <a:lnTo>
                  <a:pt x="2199516" y="2199515"/>
                </a:lnTo>
                <a:lnTo>
                  <a:pt x="0" y="21995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5" name="Freeform 5"/>
          <p:cNvSpPr/>
          <p:nvPr/>
        </p:nvSpPr>
        <p:spPr>
          <a:xfrm>
            <a:off x="12184342" y="7475575"/>
            <a:ext cx="2009598" cy="2009598"/>
          </a:xfrm>
          <a:custGeom>
            <a:avLst/>
            <a:gdLst/>
            <a:ahLst/>
            <a:cxnLst/>
            <a:rect l="l" t="t" r="r" b="b"/>
            <a:pathLst>
              <a:path w="2009598" h="2009598">
                <a:moveTo>
                  <a:pt x="0" y="0"/>
                </a:moveTo>
                <a:lnTo>
                  <a:pt x="2009599" y="0"/>
                </a:lnTo>
                <a:lnTo>
                  <a:pt x="2009599" y="2009599"/>
                </a:lnTo>
                <a:lnTo>
                  <a:pt x="0" y="2009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6"/>
          <p:cNvSpPr/>
          <p:nvPr/>
        </p:nvSpPr>
        <p:spPr>
          <a:xfrm>
            <a:off x="1949020" y="194513"/>
            <a:ext cx="4966112" cy="2607924"/>
          </a:xfrm>
          <a:custGeom>
            <a:avLst/>
            <a:gdLst/>
            <a:ahLst/>
            <a:cxnLst/>
            <a:rect l="l" t="t" r="r" b="b"/>
            <a:pathLst>
              <a:path w="8961910" h="4869664">
                <a:moveTo>
                  <a:pt x="0" y="0"/>
                </a:moveTo>
                <a:lnTo>
                  <a:pt x="8961910" y="0"/>
                </a:lnTo>
                <a:lnTo>
                  <a:pt x="8961910" y="4869664"/>
                </a:lnTo>
                <a:lnTo>
                  <a:pt x="0" y="4869664"/>
                </a:lnTo>
                <a:lnTo>
                  <a:pt x="0" y="0"/>
                </a:lnTo>
                <a:close/>
              </a:path>
            </a:pathLst>
          </a:custGeom>
          <a:blipFill>
            <a:blip r:embed="rId10"/>
            <a:stretch>
              <a:fillRect/>
            </a:stretch>
          </a:blipFill>
        </p:spPr>
        <p:txBody>
          <a:bodyPr/>
          <a:lstStyle/>
          <a:p>
            <a:endParaRPr lang="en-GB" noProof="0" dirty="0"/>
          </a:p>
        </p:txBody>
      </p:sp>
      <p:sp>
        <p:nvSpPr>
          <p:cNvPr id="24" name="Text Box 4">
            <a:extLst>
              <a:ext uri="{FF2B5EF4-FFF2-40B4-BE49-F238E27FC236}">
                <a16:creationId xmlns:a16="http://schemas.microsoft.com/office/drawing/2014/main" id="{02D60612-AE9C-054B-30ED-9AA1A3B64353}"/>
              </a:ext>
            </a:extLst>
          </p:cNvPr>
          <p:cNvSpPr txBox="1">
            <a:spLocks noChangeArrowheads="1"/>
          </p:cNvSpPr>
          <p:nvPr/>
        </p:nvSpPr>
        <p:spPr bwMode="auto">
          <a:xfrm>
            <a:off x="340866" y="6591300"/>
            <a:ext cx="7356305" cy="1019093"/>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12700">
              <a:lnSpc>
                <a:spcPts val="3430"/>
              </a:lnSpc>
              <a:spcBef>
                <a:spcPts val="300"/>
              </a:spcBef>
              <a:spcAft>
                <a:spcPts val="300"/>
              </a:spcAft>
            </a:pPr>
            <a:r>
              <a:rPr lang="en-GB" sz="6000" b="1" noProof="0" dirty="0">
                <a:solidFill>
                  <a:srgbClr val="04A6C2"/>
                </a:solidFill>
                <a:effectLst/>
                <a:latin typeface="+mj-lt"/>
                <a:ea typeface="Tahoma" panose="020B0604030504040204" pitchFamily="34" charset="0"/>
                <a:cs typeface="Tahoma" panose="020B0604030504040204" pitchFamily="34" charset="0"/>
              </a:rPr>
              <a:t>Kapitel 4</a:t>
            </a:r>
            <a:r>
              <a:rPr lang="en-GB" sz="4500" b="1" noProof="0" dirty="0">
                <a:solidFill>
                  <a:srgbClr val="04A6C2"/>
                </a:solidFill>
                <a:effectLst/>
                <a:latin typeface="+mj-lt"/>
                <a:ea typeface="Tahoma" panose="020B0604030504040204" pitchFamily="34" charset="0"/>
                <a:cs typeface="Tahoma" panose="020B0604030504040204" pitchFamily="34" charset="0"/>
              </a:rPr>
              <a:t> </a:t>
            </a:r>
          </a:p>
          <a:p>
            <a:pPr marL="12700">
              <a:lnSpc>
                <a:spcPts val="3430"/>
              </a:lnSpc>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a:p>
            <a:pPr>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a:p>
            <a:pPr>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EAE4E891-620E-83C7-4AB7-ADF7D0DF2A41}"/>
              </a:ext>
            </a:extLst>
          </p:cNvPr>
          <p:cNvSpPr txBox="1"/>
          <p:nvPr/>
        </p:nvSpPr>
        <p:spPr>
          <a:xfrm>
            <a:off x="340866" y="3645076"/>
            <a:ext cx="11831444" cy="1862048"/>
          </a:xfrm>
          <a:prstGeom prst="rect">
            <a:avLst/>
          </a:prstGeom>
          <a:noFill/>
        </p:spPr>
        <p:txBody>
          <a:bodyPr wrap="square">
            <a:spAutoFit/>
          </a:bodyPr>
          <a:lstStyle/>
          <a:p>
            <a:pPr marL="12700">
              <a:spcBef>
                <a:spcPts val="600"/>
              </a:spcBef>
              <a:spcAft>
                <a:spcPts val="600"/>
              </a:spcAft>
            </a:pPr>
            <a:r>
              <a:rPr lang="en-GB" sz="6000" b="1" spc="-30" noProof="0" dirty="0">
                <a:latin typeface="+mj-lt"/>
                <a:ea typeface="Tahoma" panose="020B0604030504040204" pitchFamily="34" charset="0"/>
                <a:cs typeface="Tahoma" panose="020B0604030504040204" pitchFamily="34" charset="0"/>
              </a:rPr>
              <a:t>WP3</a:t>
            </a:r>
          </a:p>
          <a:p>
            <a:pPr marL="12700">
              <a:spcBef>
                <a:spcPts val="600"/>
              </a:spcBef>
              <a:spcAft>
                <a:spcPts val="600"/>
              </a:spcAft>
            </a:pPr>
            <a:r>
              <a:rPr lang="en-GB" sz="4500" b="1" spc="-30" noProof="0" dirty="0">
                <a:latin typeface="+mj-lt"/>
                <a:ea typeface="Tahoma" panose="020B0604030504040204" pitchFamily="34" charset="0"/>
                <a:cs typeface="Tahoma" panose="020B0604030504040204" pitchFamily="34" charset="0"/>
              </a:rPr>
              <a:t>INSPIRE-Praxishandbuch</a:t>
            </a:r>
          </a:p>
        </p:txBody>
      </p:sp>
      <p:sp>
        <p:nvSpPr>
          <p:cNvPr id="11" name="TextBox 10">
            <a:extLst>
              <a:ext uri="{FF2B5EF4-FFF2-40B4-BE49-F238E27FC236}">
                <a16:creationId xmlns:a16="http://schemas.microsoft.com/office/drawing/2014/main" id="{8D09B27B-AD02-94B6-475A-A3697F903AB9}"/>
              </a:ext>
            </a:extLst>
          </p:cNvPr>
          <p:cNvSpPr txBox="1"/>
          <p:nvPr/>
        </p:nvSpPr>
        <p:spPr>
          <a:xfrm>
            <a:off x="340866" y="7130133"/>
            <a:ext cx="11833058" cy="1477328"/>
          </a:xfrm>
          <a:prstGeom prst="rect">
            <a:avLst/>
          </a:prstGeom>
          <a:noFill/>
        </p:spPr>
        <p:txBody>
          <a:bodyPr wrap="square">
            <a:spAutoFit/>
          </a:bodyPr>
          <a:lstStyle/>
          <a:p>
            <a:pPr marL="12700">
              <a:spcBef>
                <a:spcPts val="300"/>
              </a:spcBef>
              <a:spcAft>
                <a:spcPts val="300"/>
              </a:spcAft>
            </a:pPr>
            <a:r>
              <a:rPr lang="en-GB" sz="4500" b="1" noProof="0" dirty="0">
                <a:solidFill>
                  <a:srgbClr val="04A6C2"/>
                </a:solidFill>
                <a:latin typeface="+mj-lt"/>
                <a:ea typeface="Tahoma" panose="020B0604030504040204" pitchFamily="34" charset="0"/>
                <a:cs typeface="Tahoma" panose="020B0604030504040204" pitchFamily="34" charset="0"/>
              </a:rPr>
              <a:t>Arbeiten mit dem INSPIRE-Online-Schulungsprogramm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CEA66-C3B8-5BF2-16FB-E84D8294CA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2153F97-FF51-C4A7-33D8-205923F41B31}"/>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87ABDDC-6D9E-C272-9298-41AB8F4B80BB}"/>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0E3E7F0-8EFB-417F-32DD-8813322A7CAC}"/>
              </a:ext>
            </a:extLst>
          </p:cNvPr>
          <p:cNvSpPr txBox="1"/>
          <p:nvPr/>
        </p:nvSpPr>
        <p:spPr>
          <a:xfrm>
            <a:off x="1664596" y="4127837"/>
            <a:ext cx="14401800" cy="938719"/>
          </a:xfrm>
          <a:prstGeom prst="rect">
            <a:avLst/>
          </a:prstGeom>
          <a:noFill/>
        </p:spPr>
        <p:txBody>
          <a:bodyPr wrap="square">
            <a:spAutoFit/>
          </a:bodyPr>
          <a:lstStyle/>
          <a:p>
            <a:pPr lvl="0" algn="ctr"/>
            <a:r>
              <a:rPr lang="en-GB" sz="5500" b="1" noProof="0" dirty="0"/>
              <a:t>Der berufsbezogene offene Online-Kurs (VOOC)</a:t>
            </a:r>
          </a:p>
        </p:txBody>
      </p:sp>
      <p:pic>
        <p:nvPicPr>
          <p:cNvPr id="6" name="Grafik 5">
            <a:extLst>
              <a:ext uri="{FF2B5EF4-FFF2-40B4-BE49-F238E27FC236}">
                <a16:creationId xmlns:a16="http://schemas.microsoft.com/office/drawing/2014/main" id="{FE3F372D-1345-4ABB-BD09-9EC6F85B07A6}"/>
              </a:ext>
            </a:extLst>
          </p:cNvPr>
          <p:cNvPicPr>
            <a:picLocks noChangeAspect="1"/>
          </p:cNvPicPr>
          <p:nvPr/>
        </p:nvPicPr>
        <p:blipFill>
          <a:blip r:embed="rId7">
            <a:duotone>
              <a:schemeClr val="accent5">
                <a:shade val="45000"/>
                <a:satMod val="135000"/>
              </a:schemeClr>
              <a:prstClr val="white"/>
            </a:duotone>
          </a:blip>
          <a:stretch>
            <a:fillRect/>
          </a:stretch>
        </p:blipFill>
        <p:spPr>
          <a:xfrm>
            <a:off x="3733800" y="5382345"/>
            <a:ext cx="2520000" cy="2520000"/>
          </a:xfrm>
          <a:prstGeom prst="rect">
            <a:avLst/>
          </a:prstGeom>
        </p:spPr>
      </p:pic>
      <p:pic>
        <p:nvPicPr>
          <p:cNvPr id="8" name="Grafik 7" descr="Professorin mit einfarbiger Füllung">
            <a:extLst>
              <a:ext uri="{FF2B5EF4-FFF2-40B4-BE49-F238E27FC236}">
                <a16:creationId xmlns:a16="http://schemas.microsoft.com/office/drawing/2014/main" id="{27EB6F30-02F7-A264-1D58-63116AD356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87000" y="5382345"/>
            <a:ext cx="2520000" cy="2520000"/>
          </a:xfrm>
          <a:prstGeom prst="rect">
            <a:avLst/>
          </a:prstGeom>
        </p:spPr>
      </p:pic>
    </p:spTree>
    <p:extLst>
      <p:ext uri="{BB962C8B-B14F-4D97-AF65-F5344CB8AC3E}">
        <p14:creationId xmlns:p14="http://schemas.microsoft.com/office/powerpoint/2010/main" val="35897172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6BB8F-C564-A6D2-81A5-0C95FD4FFA1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30F29D-7DD3-1D8B-855C-8582203A2F98}"/>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Was ist strategisches Marketing?</a:t>
            </a:r>
          </a:p>
        </p:txBody>
      </p:sp>
      <p:sp>
        <p:nvSpPr>
          <p:cNvPr id="8" name="TextBox 7">
            <a:extLst>
              <a:ext uri="{FF2B5EF4-FFF2-40B4-BE49-F238E27FC236}">
                <a16:creationId xmlns:a16="http://schemas.microsoft.com/office/drawing/2014/main" id="{7B26011D-0650-F630-A77C-0C4D3B0532B6}"/>
              </a:ext>
            </a:extLst>
          </p:cNvPr>
          <p:cNvSpPr txBox="1"/>
          <p:nvPr/>
        </p:nvSpPr>
        <p:spPr>
          <a:xfrm>
            <a:off x="7467599" y="1573418"/>
            <a:ext cx="10654145" cy="9233297"/>
          </a:xfrm>
          <a:prstGeom prst="rect">
            <a:avLst/>
          </a:prstGeom>
          <a:noFill/>
        </p:spPr>
        <p:txBody>
          <a:bodyPr wrap="square">
            <a:spAutoFit/>
          </a:bodyPr>
          <a:lstStyle/>
          <a:p>
            <a:r>
              <a:rPr lang="en-GB" sz="3600" noProof="0" dirty="0"/>
              <a:t>Strategisches Marketing verbindet </a:t>
            </a:r>
            <a:r>
              <a:rPr lang="en-GB" sz="3600" b="1" noProof="0" dirty="0">
                <a:solidFill>
                  <a:srgbClr val="3F6031"/>
                </a:solidFill>
              </a:rPr>
              <a:t>die Entwicklung des Publikums </a:t>
            </a:r>
            <a:r>
              <a:rPr lang="en-GB" sz="3600" noProof="0" dirty="0"/>
              <a:t>mit </a:t>
            </a:r>
            <a:r>
              <a:rPr lang="en-GB" sz="3600" b="1" noProof="0" dirty="0">
                <a:solidFill>
                  <a:srgbClr val="3F6031"/>
                </a:solidFill>
              </a:rPr>
              <a:t>langfristigen organisatorischen Zielen</a:t>
            </a:r>
            <a:r>
              <a:rPr lang="en-GB" sz="3600" noProof="0" dirty="0"/>
              <a:t>. Es umfasst die Segmentierung des Publikums, die Ausrichtung der Kommunikation auf die Mission und die Sicherstellung, dass Marketingentscheidungen die künstlerische und operative Nachhaltigkeit unterstützen.</a:t>
            </a:r>
          </a:p>
          <a:p>
            <a:endParaRPr lang="en-GB" sz="3600" noProof="0" dirty="0"/>
          </a:p>
          <a:p>
            <a:r>
              <a:rPr lang="en-GB" sz="3200" b="1" noProof="0" dirty="0"/>
              <a:t>Strategisches Marketing in der Praxis umfasst: </a:t>
            </a:r>
          </a:p>
          <a:p>
            <a:endParaRPr lang="en-GB" sz="3200" kern="0" noProof="0" dirty="0">
              <a:latin typeface="+mj-lt"/>
              <a:ea typeface="Arial" panose="020B0604020202020204" pitchFamily="34" charset="0"/>
              <a:cs typeface="Aptos Display" panose="020B0004020202020204" pitchFamily="34" charset="0"/>
            </a:endParaRPr>
          </a:p>
          <a:p>
            <a:pPr marL="457200" indent="-457200">
              <a:buClr>
                <a:srgbClr val="3F6031"/>
              </a:buClr>
              <a:buFont typeface="Arial" panose="020B0604020202020204" pitchFamily="34" charset="0"/>
              <a:buChar char="•"/>
            </a:pPr>
            <a:r>
              <a:rPr lang="en-GB" sz="3200" noProof="0" dirty="0"/>
              <a:t>Entwurf von Multi-Channel-Marketingplänen (online + offline)</a:t>
            </a:r>
          </a:p>
          <a:p>
            <a:pPr marL="457200" indent="-457200">
              <a:buClr>
                <a:srgbClr val="3F6031"/>
              </a:buClr>
              <a:buFont typeface="Arial" panose="020B0604020202020204" pitchFamily="34" charset="0"/>
              <a:buChar char="•"/>
            </a:pPr>
            <a:r>
              <a:rPr lang="en-GB" sz="3200" noProof="0" dirty="0"/>
              <a:t>Verfolgung von Engagement und Feedback</a:t>
            </a:r>
          </a:p>
          <a:p>
            <a:pPr marL="457200" indent="-457200">
              <a:buClr>
                <a:srgbClr val="3F6031"/>
              </a:buClr>
              <a:buFont typeface="Arial" panose="020B0604020202020204" pitchFamily="34" charset="0"/>
              <a:buChar char="•"/>
            </a:pPr>
            <a:r>
              <a:rPr lang="en-GB" sz="3200" noProof="0" dirty="0"/>
              <a:t>Aufbau von Fähigkeiten im Bereich Personal Branding und Selbstvermarktung</a:t>
            </a:r>
          </a:p>
          <a:p>
            <a:pPr marL="457200" indent="-457200">
              <a:buClr>
                <a:srgbClr val="3F6031"/>
              </a:buClr>
              <a:buFont typeface="Arial" panose="020B0604020202020204" pitchFamily="34" charset="0"/>
              <a:buChar char="•"/>
            </a:pPr>
            <a:r>
              <a:rPr lang="en-GB" sz="3200" noProof="0" dirty="0"/>
              <a:t>Klares, wertorientiertes Pitching </a:t>
            </a:r>
          </a:p>
          <a:p>
            <a:endParaRPr lang="en-GB" sz="3600" kern="0" noProof="0" dirty="0">
              <a:latin typeface="+mj-lt"/>
              <a:ea typeface="Arial" panose="020B0604020202020204" pitchFamily="34" charset="0"/>
              <a:cs typeface="Aptos Display" panose="020B0004020202020204" pitchFamily="34" charset="0"/>
            </a:endParaRPr>
          </a:p>
        </p:txBody>
      </p:sp>
      <p:pic>
        <p:nvPicPr>
          <p:cNvPr id="3" name="Εικόνα 2" descr="Εικόνα που περιέχει γραμμή, τέχνη&#10;&#10;Το περιεχόμενο που δημιουργείται από AI ενδέχεται να είναι εσφαλμένο.">
            <a:extLst>
              <a:ext uri="{FF2B5EF4-FFF2-40B4-BE49-F238E27FC236}">
                <a16:creationId xmlns:a16="http://schemas.microsoft.com/office/drawing/2014/main" id="{FF8F7118-BB53-EFAD-18A5-A8D79C5040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60512" cy="10287000"/>
          </a:xfrm>
          <a:prstGeom prst="rect">
            <a:avLst/>
          </a:prstGeom>
        </p:spPr>
      </p:pic>
    </p:spTree>
    <p:extLst>
      <p:ext uri="{BB962C8B-B14F-4D97-AF65-F5344CB8AC3E}">
        <p14:creationId xmlns:p14="http://schemas.microsoft.com/office/powerpoint/2010/main" val="35018229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1E6F6-DDC8-CFB1-3AE9-120007E642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B0E652-5116-9E3D-FEAB-31AC6E055B9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1388AD76-2C9B-7499-E288-74744CB7223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CBE96B-DB3A-A983-0921-4139B5D97AC1}"/>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Mehr als ein Logo: Branding als Kundenerlebnis</a:t>
            </a:r>
          </a:p>
        </p:txBody>
      </p:sp>
      <p:sp>
        <p:nvSpPr>
          <p:cNvPr id="6" name="TextBox 5">
            <a:extLst>
              <a:ext uri="{FF2B5EF4-FFF2-40B4-BE49-F238E27FC236}">
                <a16:creationId xmlns:a16="http://schemas.microsoft.com/office/drawing/2014/main" id="{6CC5DB43-C674-A2EC-395C-5F23FBAF1993}"/>
              </a:ext>
            </a:extLst>
          </p:cNvPr>
          <p:cNvSpPr txBox="1"/>
          <p:nvPr/>
        </p:nvSpPr>
        <p:spPr>
          <a:xfrm>
            <a:off x="381001" y="3581238"/>
            <a:ext cx="12573000" cy="5600572"/>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Branding </a:t>
            </a:r>
            <a:r>
              <a:rPr lang="en-GB" sz="3500" kern="100" noProof="0" dirty="0">
                <a:latin typeface="+mj-lt"/>
                <a:cs typeface="Times New Roman" panose="02020603050405020304" pitchFamily="18" charset="0"/>
              </a:rPr>
              <a:t>ist die Art und Weise, wie ein Kunde die ihm angebotenen Produkte oder Dienstleistungen wahrnimmt. </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Eine </a:t>
            </a:r>
            <a:r>
              <a:rPr lang="en-GB" sz="3500" b="1" kern="100" noProof="0" dirty="0">
                <a:solidFill>
                  <a:srgbClr val="3F6031"/>
                </a:solidFill>
                <a:latin typeface="+mj-lt"/>
                <a:cs typeface="Times New Roman" panose="02020603050405020304" pitchFamily="18" charset="0"/>
              </a:rPr>
              <a:t>Marke </a:t>
            </a:r>
            <a:r>
              <a:rPr lang="en-GB" sz="3500" kern="100" noProof="0" dirty="0">
                <a:latin typeface="+mj-lt"/>
                <a:cs typeface="Times New Roman" panose="02020603050405020304" pitchFamily="18" charset="0"/>
              </a:rPr>
              <a:t>ist das, was die Emotionen und den Verstand einer Person anspricht. Sie sagt uns, was wir von einem Unternehmen erwarten können. </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Die Markenidentität </a:t>
            </a:r>
            <a:r>
              <a:rPr lang="en-GB" sz="3500" kern="100" noProof="0" dirty="0">
                <a:latin typeface="+mj-lt"/>
                <a:cs typeface="Times New Roman" panose="02020603050405020304" pitchFamily="18" charset="0"/>
              </a:rPr>
              <a:t>ist greifbar und spricht die Sinne an. Man kann sie sehen, anfassen, halten, hören und beobachten, wie sie sich bewegt. Die Markenidentität fördert die Wiedererkennung, verstärkt die Differenzierung und macht große Ideen und Bedeutungen zugänglich. </a:t>
            </a:r>
          </a:p>
        </p:txBody>
      </p:sp>
      <p:sp>
        <p:nvSpPr>
          <p:cNvPr id="8" name="TextBox 7">
            <a:extLst>
              <a:ext uri="{FF2B5EF4-FFF2-40B4-BE49-F238E27FC236}">
                <a16:creationId xmlns:a16="http://schemas.microsoft.com/office/drawing/2014/main" id="{9C449B43-01E6-7B2D-3E59-FE8B62B48620}"/>
              </a:ext>
            </a:extLst>
          </p:cNvPr>
          <p:cNvSpPr txBox="1"/>
          <p:nvPr/>
        </p:nvSpPr>
        <p:spPr>
          <a:xfrm>
            <a:off x="397041" y="2502378"/>
            <a:ext cx="13555579" cy="646331"/>
          </a:xfrm>
          <a:prstGeom prst="rect">
            <a:avLst/>
          </a:prstGeom>
          <a:noFill/>
        </p:spPr>
        <p:txBody>
          <a:bodyPr wrap="square">
            <a:spAutoFit/>
          </a:bodyPr>
          <a:lstStyle/>
          <a:p>
            <a:r>
              <a:rPr lang="en-GB" sz="3600" b="1" kern="0" noProof="0" dirty="0">
                <a:solidFill>
                  <a:srgbClr val="3F6031"/>
                </a:solidFill>
                <a:effectLst/>
                <a:latin typeface="+mj-lt"/>
                <a:ea typeface="Arial" panose="020B0604020202020204" pitchFamily="34" charset="0"/>
                <a:cs typeface="Aptos Display" panose="020B0004020202020204" pitchFamily="34" charset="0"/>
              </a:rPr>
              <a:t>Eng verbunden mit strategischem Marketing ist das Konzept des Brandings.</a:t>
            </a:r>
            <a:endParaRPr lang="en-GB" sz="3600" b="1" noProof="0" dirty="0">
              <a:solidFill>
                <a:srgbClr val="3F6031"/>
              </a:solidFill>
              <a:latin typeface="+mj-lt"/>
            </a:endParaRPr>
          </a:p>
        </p:txBody>
      </p:sp>
      <p:pic>
        <p:nvPicPr>
          <p:cNvPr id="9" name="Γραφικό 8">
            <a:extLst>
              <a:ext uri="{FF2B5EF4-FFF2-40B4-BE49-F238E27FC236}">
                <a16:creationId xmlns:a16="http://schemas.microsoft.com/office/drawing/2014/main" id="{1E15B05D-408A-FE08-D83C-F309EC78349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182600" y="3581238"/>
            <a:ext cx="4588042" cy="4581204"/>
          </a:xfrm>
          <a:prstGeom prst="rect">
            <a:avLst/>
          </a:prstGeom>
        </p:spPr>
      </p:pic>
    </p:spTree>
    <p:extLst>
      <p:ext uri="{BB962C8B-B14F-4D97-AF65-F5344CB8AC3E}">
        <p14:creationId xmlns:p14="http://schemas.microsoft.com/office/powerpoint/2010/main" val="34795901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CA669-A3D0-D687-1886-BF556A02C5F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275B8D-C2DC-7643-9986-48E8862C727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BE6414D-E348-D0C7-B281-4E12C6D28B6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3B5656E5-CBFF-B7CE-A07C-B3F48563B5B0}"/>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Von der Konversion zur Verbindung</a:t>
            </a:r>
          </a:p>
        </p:txBody>
      </p:sp>
      <p:sp>
        <p:nvSpPr>
          <p:cNvPr id="6" name="TextBox 5">
            <a:extLst>
              <a:ext uri="{FF2B5EF4-FFF2-40B4-BE49-F238E27FC236}">
                <a16:creationId xmlns:a16="http://schemas.microsoft.com/office/drawing/2014/main" id="{4F320096-16CB-7AFF-A801-10E8D3CE1C26}"/>
              </a:ext>
            </a:extLst>
          </p:cNvPr>
          <p:cNvSpPr txBox="1"/>
          <p:nvPr/>
        </p:nvSpPr>
        <p:spPr>
          <a:xfrm>
            <a:off x="457200" y="4570177"/>
            <a:ext cx="13555579" cy="2719014"/>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Engagement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Aufbau langfristiger Beziehungen</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Das Publikum ist Mitwirkender, nicht nur Konsument</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Engagement entsteht durch Design, Zugang und Dialog</a:t>
            </a:r>
          </a:p>
        </p:txBody>
      </p:sp>
      <p:pic>
        <p:nvPicPr>
          <p:cNvPr id="4" name="Γραφικό 3">
            <a:extLst>
              <a:ext uri="{FF2B5EF4-FFF2-40B4-BE49-F238E27FC236}">
                <a16:creationId xmlns:a16="http://schemas.microsoft.com/office/drawing/2014/main" id="{E4D2BF2E-F060-49D4-0FFB-04959F1EE33A}"/>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877800" y="3581238"/>
            <a:ext cx="4648200" cy="4696893"/>
          </a:xfrm>
          <a:prstGeom prst="rect">
            <a:avLst/>
          </a:prstGeom>
        </p:spPr>
      </p:pic>
    </p:spTree>
    <p:extLst>
      <p:ext uri="{BB962C8B-B14F-4D97-AF65-F5344CB8AC3E}">
        <p14:creationId xmlns:p14="http://schemas.microsoft.com/office/powerpoint/2010/main" val="2645337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8712B-EB5F-97F8-0250-618351961A1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7FAE27B-3E3E-9963-5ED9-680076F80F31}"/>
              </a:ext>
            </a:extLst>
          </p:cNvPr>
          <p:cNvSpPr txBox="1"/>
          <p:nvPr/>
        </p:nvSpPr>
        <p:spPr>
          <a:xfrm>
            <a:off x="609600" y="5448300"/>
            <a:ext cx="14706600" cy="2862322"/>
          </a:xfrm>
          <a:prstGeom prst="rect">
            <a:avLst/>
          </a:prstGeom>
          <a:noFill/>
        </p:spPr>
        <p:txBody>
          <a:bodyPr wrap="square">
            <a:spAutoFit/>
          </a:bodyPr>
          <a:lstStyle/>
          <a:p>
            <a:r>
              <a:rPr lang="en-GB" sz="6000" b="1" i="1" noProof="0" dirty="0">
                <a:solidFill>
                  <a:srgbClr val="FF0000"/>
                </a:solidFill>
              </a:rPr>
              <a:t>Wie können Sie Lernenden dabei helfen, ihre alltäglichen Entscheidungen mit der Erfahrung der Zielgruppe mit einer Marke in Verbindung zu bringen?</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29613642-5DBB-1A51-7CAF-114E67C73628}"/>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2367114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9AFB7-2116-1B8F-9CDB-CDCA4AB49F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34C313-9275-20C4-E5EE-305F9B7FB7F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B326EEB1-D09C-9371-4747-42D548C0170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AC275A1-2470-8117-09D5-632B3F81FE2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Jeder gestaltet die Customer Journey</a:t>
            </a:r>
          </a:p>
        </p:txBody>
      </p:sp>
      <p:sp>
        <p:nvSpPr>
          <p:cNvPr id="6" name="TextBox 5">
            <a:extLst>
              <a:ext uri="{FF2B5EF4-FFF2-40B4-BE49-F238E27FC236}">
                <a16:creationId xmlns:a16="http://schemas.microsoft.com/office/drawing/2014/main" id="{023D99C7-7EEC-034B-89D9-AB97BC685153}"/>
              </a:ext>
            </a:extLst>
          </p:cNvPr>
          <p:cNvSpPr txBox="1"/>
          <p:nvPr/>
        </p:nvSpPr>
        <p:spPr>
          <a:xfrm>
            <a:off x="457201" y="4570177"/>
            <a:ext cx="11338560" cy="4405052"/>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Marketing ist nicht nur eine Abteilung, sondern eine Denkweise</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Jeder Berührungspunkt prägt die Wahrnehmung</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Beziehungen entstehen durch gemeinsame Ziele und Fürsorge</a:t>
            </a:r>
          </a:p>
          <a:p>
            <a:endParaRPr lang="en-GB" noProof="0" dirty="0"/>
          </a:p>
        </p:txBody>
      </p:sp>
      <p:pic>
        <p:nvPicPr>
          <p:cNvPr id="7" name="Γραφικό 6">
            <a:extLst>
              <a:ext uri="{FF2B5EF4-FFF2-40B4-BE49-F238E27FC236}">
                <a16:creationId xmlns:a16="http://schemas.microsoft.com/office/drawing/2014/main" id="{D566487D-4BA0-6AB8-19C9-2DAAD6C110D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115800" y="3238500"/>
            <a:ext cx="4900613" cy="4786201"/>
          </a:xfrm>
          <a:prstGeom prst="rect">
            <a:avLst/>
          </a:prstGeom>
        </p:spPr>
      </p:pic>
    </p:spTree>
    <p:extLst>
      <p:ext uri="{BB962C8B-B14F-4D97-AF65-F5344CB8AC3E}">
        <p14:creationId xmlns:p14="http://schemas.microsoft.com/office/powerpoint/2010/main" val="9428695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188C-8711-6096-20A9-61B829D759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65F2AD-D2A7-0D7D-CA7C-9C5F95E8A719}"/>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6B95079-D985-A183-9701-CCDE8B2FC3F6}"/>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751CDA5E-618F-E56D-AE19-241368FB4393}"/>
              </a:ext>
            </a:extLst>
          </p:cNvPr>
          <p:cNvSpPr txBox="1"/>
          <p:nvPr/>
        </p:nvSpPr>
        <p:spPr>
          <a:xfrm>
            <a:off x="1828800" y="2628900"/>
            <a:ext cx="12725400" cy="1015663"/>
          </a:xfrm>
          <a:prstGeom prst="rect">
            <a:avLst/>
          </a:prstGeom>
          <a:noFill/>
        </p:spPr>
        <p:txBody>
          <a:bodyPr wrap="square">
            <a:spAutoFit/>
          </a:bodyPr>
          <a:lstStyle/>
          <a:p>
            <a:pPr lvl="0"/>
            <a:r>
              <a:rPr lang="en-GB" sz="6000" b="1" noProof="0" dirty="0">
                <a:solidFill>
                  <a:srgbClr val="3F6031"/>
                </a:solidFill>
              </a:rPr>
              <a:t>Kapitel 4 Reflexion und wichtige Erkenntnisse</a:t>
            </a:r>
          </a:p>
        </p:txBody>
      </p:sp>
      <p:sp>
        <p:nvSpPr>
          <p:cNvPr id="7" name="TextBox 6">
            <a:extLst>
              <a:ext uri="{FF2B5EF4-FFF2-40B4-BE49-F238E27FC236}">
                <a16:creationId xmlns:a16="http://schemas.microsoft.com/office/drawing/2014/main" id="{110F1A07-BD8F-78CA-99B8-AE13582E3E16}"/>
              </a:ext>
            </a:extLst>
          </p:cNvPr>
          <p:cNvSpPr txBox="1"/>
          <p:nvPr/>
        </p:nvSpPr>
        <p:spPr>
          <a:xfrm>
            <a:off x="2388584" y="4848224"/>
            <a:ext cx="15866165" cy="2323713"/>
          </a:xfrm>
          <a:prstGeom prst="rect">
            <a:avLst/>
          </a:prstGeom>
          <a:noFill/>
        </p:spPr>
        <p:txBody>
          <a:bodyPr wrap="square">
            <a:spAutoFit/>
          </a:bodyPr>
          <a:lstStyle/>
          <a:p>
            <a:pPr marL="722313" indent="-546100">
              <a:spcBef>
                <a:spcPts val="1200"/>
              </a:spcBef>
              <a:spcAft>
                <a:spcPts val="1200"/>
              </a:spcAft>
              <a:buClr>
                <a:srgbClr val="FF0000"/>
              </a:buClr>
              <a:buFont typeface="Calibri" panose="020F0502020204030204" pitchFamily="34" charset="0"/>
              <a:buChar char="?"/>
            </a:pPr>
            <a:r>
              <a:rPr lang="en-GB" sz="3500" b="1" noProof="0" dirty="0"/>
              <a:t>Was sind Ihre 2–3 Schlüsselwörter aus diesem Kapitel?</a:t>
            </a:r>
          </a:p>
          <a:p>
            <a:pPr marL="722313" indent="-546100">
              <a:spcBef>
                <a:spcPts val="1200"/>
              </a:spcBef>
              <a:spcAft>
                <a:spcPts val="1200"/>
              </a:spcAft>
              <a:buClr>
                <a:srgbClr val="FF0000"/>
              </a:buClr>
              <a:buFont typeface="Calibri" panose="020F0502020204030204" pitchFamily="34" charset="0"/>
              <a:buChar char="?"/>
            </a:pPr>
            <a:r>
              <a:rPr lang="en-GB" sz="3500" b="1" noProof="0" dirty="0"/>
              <a:t>Warum sind diese für Sie besonders wichtig?</a:t>
            </a:r>
          </a:p>
          <a:p>
            <a:pPr marL="722313" indent="-546100">
              <a:spcBef>
                <a:spcPts val="1200"/>
              </a:spcBef>
              <a:spcAft>
                <a:spcPts val="1200"/>
              </a:spcAft>
              <a:buClr>
                <a:srgbClr val="FF0000"/>
              </a:buClr>
              <a:buFont typeface="Calibri" panose="020F0502020204030204" pitchFamily="34" charset="0"/>
              <a:buChar char="?"/>
            </a:pPr>
            <a:r>
              <a:rPr lang="en-GB" sz="3500" b="1" noProof="0" dirty="0"/>
              <a:t>Teilen Sie Ihre Gedanken mit der Gruppe und achten Sie auf Gemeinsamkeiten.</a:t>
            </a:r>
          </a:p>
        </p:txBody>
      </p:sp>
    </p:spTree>
    <p:extLst>
      <p:ext uri="{BB962C8B-B14F-4D97-AF65-F5344CB8AC3E}">
        <p14:creationId xmlns:p14="http://schemas.microsoft.com/office/powerpoint/2010/main" val="21250184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40243-82E5-6EAB-EABB-1516D3657A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6A3A5B-3DFA-A2DC-EFD0-28C4EFC8E8ED}"/>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9F39DE5-63BB-2ABE-15D2-73DD5F78DB6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04336148-507D-9407-28FA-B5A93C21FDE7}"/>
              </a:ext>
            </a:extLst>
          </p:cNvPr>
          <p:cNvSpPr txBox="1"/>
          <p:nvPr/>
        </p:nvSpPr>
        <p:spPr>
          <a:xfrm>
            <a:off x="1828800" y="2628900"/>
            <a:ext cx="12725400" cy="1015663"/>
          </a:xfrm>
          <a:prstGeom prst="rect">
            <a:avLst/>
          </a:prstGeom>
          <a:noFill/>
        </p:spPr>
        <p:txBody>
          <a:bodyPr wrap="square">
            <a:spAutoFit/>
          </a:bodyPr>
          <a:lstStyle/>
          <a:p>
            <a:pPr lvl="0"/>
            <a:r>
              <a:rPr lang="en-GB" sz="6000" b="1" noProof="0" dirty="0">
                <a:solidFill>
                  <a:srgbClr val="3F6031"/>
                </a:solidFill>
              </a:rPr>
              <a:t>Seminarabschluss</a:t>
            </a:r>
          </a:p>
        </p:txBody>
      </p:sp>
      <p:sp>
        <p:nvSpPr>
          <p:cNvPr id="7" name="TextBox 6">
            <a:extLst>
              <a:ext uri="{FF2B5EF4-FFF2-40B4-BE49-F238E27FC236}">
                <a16:creationId xmlns:a16="http://schemas.microsoft.com/office/drawing/2014/main" id="{74D3B652-5AF9-FF8D-E0A0-49277EB69A08}"/>
              </a:ext>
            </a:extLst>
          </p:cNvPr>
          <p:cNvSpPr txBox="1"/>
          <p:nvPr/>
        </p:nvSpPr>
        <p:spPr>
          <a:xfrm>
            <a:off x="1824789" y="3983701"/>
            <a:ext cx="15866165" cy="2323713"/>
          </a:xfrm>
          <a:prstGeom prst="rect">
            <a:avLst/>
          </a:prstGeom>
          <a:noFill/>
        </p:spPr>
        <p:txBody>
          <a:bodyPr wrap="square">
            <a:spAutoFit/>
          </a:bodyPr>
          <a:lstStyle/>
          <a:p>
            <a:pPr marL="722313" indent="-546100">
              <a:spcBef>
                <a:spcPts val="1200"/>
              </a:spcBef>
              <a:spcAft>
                <a:spcPts val="1200"/>
              </a:spcAft>
              <a:buClr>
                <a:srgbClr val="FF0000"/>
              </a:buClr>
              <a:buFont typeface="Calibri" panose="020F0502020204030204" pitchFamily="34" charset="0"/>
              <a:buChar char="?"/>
            </a:pPr>
            <a:r>
              <a:rPr lang="en-GB" sz="3500" b="1" noProof="0" dirty="0"/>
              <a:t>Welche Erkenntnis nehmen Sie mit?</a:t>
            </a:r>
          </a:p>
          <a:p>
            <a:pPr marL="722313" indent="-546100">
              <a:spcBef>
                <a:spcPts val="1200"/>
              </a:spcBef>
              <a:spcAft>
                <a:spcPts val="1200"/>
              </a:spcAft>
              <a:buClr>
                <a:srgbClr val="FF0000"/>
              </a:buClr>
              <a:buFont typeface="Calibri" panose="020F0502020204030204" pitchFamily="34" charset="0"/>
              <a:buChar char="?"/>
            </a:pPr>
            <a:r>
              <a:rPr lang="en-GB" sz="3500" b="1" noProof="0" dirty="0"/>
              <a:t>Wie könnten Sie diese Erkenntnis in Ihrer Ausbildung oder Ihrem Umfeld anwenden?</a:t>
            </a:r>
          </a:p>
          <a:p>
            <a:pPr marL="722313" indent="-546100">
              <a:spcBef>
                <a:spcPts val="1200"/>
              </a:spcBef>
              <a:spcAft>
                <a:spcPts val="1200"/>
              </a:spcAft>
              <a:buClr>
                <a:srgbClr val="FF0000"/>
              </a:buClr>
              <a:buFont typeface="Calibri" panose="020F0502020204030204" pitchFamily="34" charset="0"/>
              <a:buChar char="?"/>
            </a:pPr>
            <a:r>
              <a:rPr lang="en-GB" sz="3500" b="1" noProof="0" dirty="0"/>
              <a:t>Was hat Ihr Denken herausgefordert oder inspiriert?</a:t>
            </a:r>
          </a:p>
        </p:txBody>
      </p:sp>
    </p:spTree>
    <p:extLst>
      <p:ext uri="{BB962C8B-B14F-4D97-AF65-F5344CB8AC3E}">
        <p14:creationId xmlns:p14="http://schemas.microsoft.com/office/powerpoint/2010/main" val="4057984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2260783"/>
            <a:ext cx="18515825" cy="8008094"/>
          </a:xfrm>
          <a:custGeom>
            <a:avLst/>
            <a:gdLst/>
            <a:ahLst/>
            <a:cxnLst/>
            <a:rect l="l" t="t" r="r" b="b"/>
            <a:pathLst>
              <a:path w="18515825" h="8008094">
                <a:moveTo>
                  <a:pt x="0" y="0"/>
                </a:moveTo>
                <a:lnTo>
                  <a:pt x="18515825" y="0"/>
                </a:lnTo>
                <a:lnTo>
                  <a:pt x="18515825" y="8008095"/>
                </a:lnTo>
                <a:lnTo>
                  <a:pt x="0" y="80080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p:cNvSpPr/>
          <p:nvPr/>
        </p:nvSpPr>
        <p:spPr>
          <a:xfrm rot="992557" flipV="1">
            <a:off x="2884893" y="-4357319"/>
            <a:ext cx="16531572" cy="7149905"/>
          </a:xfrm>
          <a:custGeom>
            <a:avLst/>
            <a:gdLst/>
            <a:ahLst/>
            <a:cxnLst/>
            <a:rect l="l" t="t" r="r" b="b"/>
            <a:pathLst>
              <a:path w="16531572" h="7149905">
                <a:moveTo>
                  <a:pt x="0" y="7149905"/>
                </a:moveTo>
                <a:lnTo>
                  <a:pt x="16531571" y="7149905"/>
                </a:lnTo>
                <a:lnTo>
                  <a:pt x="16531571" y="0"/>
                </a:lnTo>
                <a:lnTo>
                  <a:pt x="0" y="0"/>
                </a:lnTo>
                <a:lnTo>
                  <a:pt x="0" y="714990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4" name="Freeform 4"/>
          <p:cNvSpPr/>
          <p:nvPr/>
        </p:nvSpPr>
        <p:spPr>
          <a:xfrm rot="-10800000">
            <a:off x="15687726" y="3362971"/>
            <a:ext cx="1571574" cy="1571574"/>
          </a:xfrm>
          <a:custGeom>
            <a:avLst/>
            <a:gdLst/>
            <a:ahLst/>
            <a:cxnLst/>
            <a:rect l="l" t="t" r="r" b="b"/>
            <a:pathLst>
              <a:path w="1571574" h="1571574">
                <a:moveTo>
                  <a:pt x="0" y="0"/>
                </a:moveTo>
                <a:lnTo>
                  <a:pt x="1571574" y="0"/>
                </a:lnTo>
                <a:lnTo>
                  <a:pt x="1571574" y="1571573"/>
                </a:lnTo>
                <a:lnTo>
                  <a:pt x="0" y="1571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Freeform 5"/>
          <p:cNvSpPr/>
          <p:nvPr/>
        </p:nvSpPr>
        <p:spPr>
          <a:xfrm rot="-10800000">
            <a:off x="-407121" y="-542874"/>
            <a:ext cx="1571574" cy="1571574"/>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dirty="0"/>
          </a:p>
        </p:txBody>
      </p:sp>
      <p:sp>
        <p:nvSpPr>
          <p:cNvPr id="6" name="TextBox 6"/>
          <p:cNvSpPr txBox="1"/>
          <p:nvPr/>
        </p:nvSpPr>
        <p:spPr>
          <a:xfrm>
            <a:off x="5598426" y="6282482"/>
            <a:ext cx="7091147" cy="919054"/>
          </a:xfrm>
          <a:prstGeom prst="rect">
            <a:avLst/>
          </a:prstGeom>
        </p:spPr>
        <p:txBody>
          <a:bodyPr lIns="0" tIns="0" rIns="0" bIns="0" rtlCol="0" anchor="t">
            <a:spAutoFit/>
          </a:bodyPr>
          <a:lstStyle/>
          <a:p>
            <a:pPr algn="ctr">
              <a:lnSpc>
                <a:spcPts val="6941"/>
              </a:lnSpc>
            </a:pPr>
            <a:r>
              <a:rPr lang="en-GB" sz="6872" b="1" noProof="0" dirty="0">
                <a:solidFill>
                  <a:srgbClr val="28853D"/>
                </a:solidFill>
                <a:latin typeface="+mj-lt"/>
              </a:rPr>
              <a:t>DANKE</a:t>
            </a:r>
          </a:p>
        </p:txBody>
      </p:sp>
      <p:sp>
        <p:nvSpPr>
          <p:cNvPr id="7" name="Freeform 7"/>
          <p:cNvSpPr/>
          <p:nvPr/>
        </p:nvSpPr>
        <p:spPr>
          <a:xfrm>
            <a:off x="2354279" y="9075651"/>
            <a:ext cx="4037279" cy="769812"/>
          </a:xfrm>
          <a:custGeom>
            <a:avLst/>
            <a:gdLst/>
            <a:ahLst/>
            <a:cxnLst/>
            <a:rect l="l" t="t" r="r" b="b"/>
            <a:pathLst>
              <a:path w="4037279" h="769812">
                <a:moveTo>
                  <a:pt x="0" y="0"/>
                </a:moveTo>
                <a:lnTo>
                  <a:pt x="4037279" y="0"/>
                </a:lnTo>
                <a:lnTo>
                  <a:pt x="4037279" y="769813"/>
                </a:lnTo>
                <a:lnTo>
                  <a:pt x="0" y="769813"/>
                </a:lnTo>
                <a:lnTo>
                  <a:pt x="0" y="0"/>
                </a:lnTo>
                <a:close/>
              </a:path>
            </a:pathLst>
          </a:custGeom>
          <a:blipFill>
            <a:blip r:embed="rId9"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8" name="TextBox 8"/>
          <p:cNvSpPr txBox="1"/>
          <p:nvPr/>
        </p:nvSpPr>
        <p:spPr>
          <a:xfrm>
            <a:off x="6391558" y="9050895"/>
            <a:ext cx="9542163" cy="1059547"/>
          </a:xfrm>
          <a:prstGeom prst="rect">
            <a:avLst/>
          </a:prstGeom>
        </p:spPr>
        <p:txBody>
          <a:bodyPr lIns="0" tIns="0" rIns="0" bIns="0" rtlCol="0" anchor="t">
            <a:spAutoFit/>
          </a:bodyPr>
          <a:lstStyle/>
          <a:p>
            <a:pPr algn="l">
              <a:lnSpc>
                <a:spcPts val="1878"/>
              </a:lnSpc>
            </a:pPr>
            <a:r>
              <a:rPr lang="en-GB" sz="1341" noProof="0" dirty="0">
                <a:solidFill>
                  <a:srgbClr val="000000"/>
                </a:solidFill>
                <a:latin typeface="+mj-lt"/>
              </a:rPr>
              <a:t>Finanziert durch die Europäische Union. Die geäußerten Ansichten und Meinungen sind jedoch ausschließlich die der Autoren und spiegeln nicht unbedingt die der Europäischen Union oder der Exekutivagentur Bildung, Audiovisuelles und Kultur (EACEA) wider. Weder die Europäische Union noch die EACEA können dafür verantwortlich gemacht werden.</a:t>
            </a:r>
          </a:p>
          <a:p>
            <a:pPr marL="0" lvl="0" indent="0" algn="ctr">
              <a:lnSpc>
                <a:spcPts val="2915"/>
              </a:lnSpc>
              <a:spcBef>
                <a:spcPct val="0"/>
              </a:spcBef>
            </a:pPr>
            <a:endParaRPr lang="en-GB" sz="1341" noProof="0" dirty="0">
              <a:solidFill>
                <a:srgbClr val="000000"/>
              </a:solidFill>
              <a:latin typeface="+mj-lt"/>
            </a:endParaRPr>
          </a:p>
        </p:txBody>
      </p:sp>
      <p:sp>
        <p:nvSpPr>
          <p:cNvPr id="9" name="TextBox 9"/>
          <p:cNvSpPr txBox="1"/>
          <p:nvPr/>
        </p:nvSpPr>
        <p:spPr>
          <a:xfrm>
            <a:off x="8413788" y="9977216"/>
            <a:ext cx="2412117" cy="237878"/>
          </a:xfrm>
          <a:prstGeom prst="rect">
            <a:avLst/>
          </a:prstGeom>
        </p:spPr>
        <p:txBody>
          <a:bodyPr lIns="0" tIns="0" rIns="0" bIns="0" rtlCol="0" anchor="t">
            <a:spAutoFit/>
          </a:bodyPr>
          <a:lstStyle/>
          <a:p>
            <a:pPr algn="ctr">
              <a:lnSpc>
                <a:spcPts val="1940"/>
              </a:lnSpc>
              <a:spcBef>
                <a:spcPct val="0"/>
              </a:spcBef>
            </a:pPr>
            <a:r>
              <a:rPr lang="en-GB" sz="1385" noProof="0" dirty="0">
                <a:solidFill>
                  <a:srgbClr val="000000"/>
                </a:solidFill>
                <a:latin typeface="+mj-lt"/>
              </a:rPr>
              <a:t>Projektnummer: 101139932</a:t>
            </a:r>
          </a:p>
        </p:txBody>
      </p:sp>
      <p:grpSp>
        <p:nvGrpSpPr>
          <p:cNvPr id="10" name="Group 10"/>
          <p:cNvGrpSpPr/>
          <p:nvPr/>
        </p:nvGrpSpPr>
        <p:grpSpPr>
          <a:xfrm>
            <a:off x="354602" y="7782108"/>
            <a:ext cx="17578796" cy="712971"/>
            <a:chOff x="0" y="0"/>
            <a:chExt cx="23438395" cy="950628"/>
          </a:xfrm>
        </p:grpSpPr>
        <p:sp>
          <p:nvSpPr>
            <p:cNvPr id="11" name="Freeform 11"/>
            <p:cNvSpPr/>
            <p:nvPr/>
          </p:nvSpPr>
          <p:spPr>
            <a:xfrm>
              <a:off x="2434279" y="0"/>
              <a:ext cx="1532170" cy="864392"/>
            </a:xfrm>
            <a:custGeom>
              <a:avLst/>
              <a:gdLst/>
              <a:ahLst/>
              <a:cxnLst/>
              <a:rect l="l" t="t" r="r" b="b"/>
              <a:pathLst>
                <a:path w="1532170" h="864392">
                  <a:moveTo>
                    <a:pt x="0" y="0"/>
                  </a:moveTo>
                  <a:lnTo>
                    <a:pt x="1532170" y="0"/>
                  </a:lnTo>
                  <a:lnTo>
                    <a:pt x="1532170" y="864392"/>
                  </a:lnTo>
                  <a:lnTo>
                    <a:pt x="0" y="864392"/>
                  </a:lnTo>
                  <a:lnTo>
                    <a:pt x="0" y="0"/>
                  </a:lnTo>
                  <a:close/>
                </a:path>
              </a:pathLst>
            </a:custGeom>
            <a:blipFill>
              <a:blip r:embed="rId10"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2" name="Freeform 12"/>
            <p:cNvSpPr/>
            <p:nvPr/>
          </p:nvSpPr>
          <p:spPr>
            <a:xfrm>
              <a:off x="6524456" y="131080"/>
              <a:ext cx="2126364" cy="677732"/>
            </a:xfrm>
            <a:custGeom>
              <a:avLst/>
              <a:gdLst/>
              <a:ahLst/>
              <a:cxnLst/>
              <a:rect l="l" t="t" r="r" b="b"/>
              <a:pathLst>
                <a:path w="2126364" h="677732">
                  <a:moveTo>
                    <a:pt x="0" y="0"/>
                  </a:moveTo>
                  <a:lnTo>
                    <a:pt x="2126364" y="0"/>
                  </a:lnTo>
                  <a:lnTo>
                    <a:pt x="2126364" y="677732"/>
                  </a:lnTo>
                  <a:lnTo>
                    <a:pt x="0" y="677732"/>
                  </a:lnTo>
                  <a:lnTo>
                    <a:pt x="0" y="0"/>
                  </a:lnTo>
                  <a:close/>
                </a:path>
              </a:pathLst>
            </a:custGeom>
            <a:blipFill>
              <a:blip r:embed="rId11"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3" name="Freeform 13"/>
            <p:cNvSpPr/>
            <p:nvPr/>
          </p:nvSpPr>
          <p:spPr>
            <a:xfrm>
              <a:off x="21059165" y="81568"/>
              <a:ext cx="2379230" cy="826596"/>
            </a:xfrm>
            <a:custGeom>
              <a:avLst/>
              <a:gdLst/>
              <a:ahLst/>
              <a:cxnLst/>
              <a:rect l="l" t="t" r="r" b="b"/>
              <a:pathLst>
                <a:path w="2379230" h="826596">
                  <a:moveTo>
                    <a:pt x="0" y="0"/>
                  </a:moveTo>
                  <a:lnTo>
                    <a:pt x="2379230" y="0"/>
                  </a:lnTo>
                  <a:lnTo>
                    <a:pt x="2379230" y="826596"/>
                  </a:lnTo>
                  <a:lnTo>
                    <a:pt x="0" y="826596"/>
                  </a:lnTo>
                  <a:lnTo>
                    <a:pt x="0" y="0"/>
                  </a:lnTo>
                  <a:close/>
                </a:path>
              </a:pathLst>
            </a:custGeom>
            <a:blipFill>
              <a:blip r:embed="rId12"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4" name="Freeform 14"/>
            <p:cNvSpPr/>
            <p:nvPr/>
          </p:nvSpPr>
          <p:spPr>
            <a:xfrm>
              <a:off x="8769894" y="81568"/>
              <a:ext cx="2126364" cy="869060"/>
            </a:xfrm>
            <a:custGeom>
              <a:avLst/>
              <a:gdLst/>
              <a:ahLst/>
              <a:cxnLst/>
              <a:rect l="l" t="t" r="r" b="b"/>
              <a:pathLst>
                <a:path w="2126364" h="869060">
                  <a:moveTo>
                    <a:pt x="0" y="0"/>
                  </a:moveTo>
                  <a:lnTo>
                    <a:pt x="2126363" y="0"/>
                  </a:lnTo>
                  <a:lnTo>
                    <a:pt x="2126363" y="869060"/>
                  </a:lnTo>
                  <a:lnTo>
                    <a:pt x="0" y="869060"/>
                  </a:lnTo>
                  <a:lnTo>
                    <a:pt x="0" y="0"/>
                  </a:lnTo>
                  <a:close/>
                </a:path>
              </a:pathLst>
            </a:custGeom>
            <a:blipFill>
              <a:blip r:embed="rId13"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5" name="Freeform 15"/>
            <p:cNvSpPr/>
            <p:nvPr/>
          </p:nvSpPr>
          <p:spPr>
            <a:xfrm>
              <a:off x="4174828" y="131080"/>
              <a:ext cx="2126364" cy="677732"/>
            </a:xfrm>
            <a:custGeom>
              <a:avLst/>
              <a:gdLst/>
              <a:ahLst/>
              <a:cxnLst/>
              <a:rect l="l" t="t" r="r" b="b"/>
              <a:pathLst>
                <a:path w="2126364" h="677732">
                  <a:moveTo>
                    <a:pt x="0" y="0"/>
                  </a:moveTo>
                  <a:lnTo>
                    <a:pt x="2126364" y="0"/>
                  </a:lnTo>
                  <a:lnTo>
                    <a:pt x="2126364" y="677732"/>
                  </a:lnTo>
                  <a:lnTo>
                    <a:pt x="0" y="677732"/>
                  </a:lnTo>
                  <a:lnTo>
                    <a:pt x="0" y="0"/>
                  </a:lnTo>
                  <a:close/>
                </a:path>
              </a:pathLst>
            </a:custGeom>
            <a:blipFill>
              <a:blip r:embed="rId14" cstate="print">
                <a:extLst>
                  <a:ext uri="{28A0092B-C50C-407E-A947-70E740481C1C}">
                    <a14:useLocalDpi xmlns:a14="http://schemas.microsoft.com/office/drawing/2010/main"/>
                  </a:ext>
                </a:extLst>
              </a:blip>
              <a:stretch>
                <a:fillRect t="-1610" b="-1610"/>
              </a:stretch>
            </a:blipFill>
          </p:spPr>
          <p:txBody>
            <a:bodyPr/>
            <a:lstStyle/>
            <a:p>
              <a:endParaRPr lang="en-GB" noProof="0" dirty="0"/>
            </a:p>
          </p:txBody>
        </p:sp>
        <p:sp>
          <p:nvSpPr>
            <p:cNvPr id="16" name="Freeform 16"/>
            <p:cNvSpPr/>
            <p:nvPr/>
          </p:nvSpPr>
          <p:spPr>
            <a:xfrm>
              <a:off x="11134405" y="81568"/>
              <a:ext cx="2378325" cy="677732"/>
            </a:xfrm>
            <a:custGeom>
              <a:avLst/>
              <a:gdLst/>
              <a:ahLst/>
              <a:cxnLst/>
              <a:rect l="l" t="t" r="r" b="b"/>
              <a:pathLst>
                <a:path w="2378325" h="677732">
                  <a:moveTo>
                    <a:pt x="0" y="0"/>
                  </a:moveTo>
                  <a:lnTo>
                    <a:pt x="2378325" y="0"/>
                  </a:lnTo>
                  <a:lnTo>
                    <a:pt x="2378325" y="677732"/>
                  </a:lnTo>
                  <a:lnTo>
                    <a:pt x="0" y="677732"/>
                  </a:lnTo>
                  <a:lnTo>
                    <a:pt x="0" y="0"/>
                  </a:lnTo>
                  <a:close/>
                </a:path>
              </a:pathLst>
            </a:custGeom>
            <a:blipFill>
              <a:blip r:embed="rId15"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7" name="Freeform 17"/>
            <p:cNvSpPr/>
            <p:nvPr/>
          </p:nvSpPr>
          <p:spPr>
            <a:xfrm>
              <a:off x="14655043" y="135988"/>
              <a:ext cx="2161604" cy="623313"/>
            </a:xfrm>
            <a:custGeom>
              <a:avLst/>
              <a:gdLst/>
              <a:ahLst/>
              <a:cxnLst/>
              <a:rect l="l" t="t" r="r" b="b"/>
              <a:pathLst>
                <a:path w="2161604" h="623313">
                  <a:moveTo>
                    <a:pt x="0" y="0"/>
                  </a:moveTo>
                  <a:lnTo>
                    <a:pt x="2161604" y="0"/>
                  </a:lnTo>
                  <a:lnTo>
                    <a:pt x="2161604" y="623312"/>
                  </a:lnTo>
                  <a:lnTo>
                    <a:pt x="0" y="623312"/>
                  </a:lnTo>
                  <a:lnTo>
                    <a:pt x="0" y="0"/>
                  </a:lnTo>
                  <a:close/>
                </a:path>
              </a:pathLst>
            </a:custGeom>
            <a:blipFill>
              <a:blip r:embed="rId16"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8" name="Freeform 18"/>
            <p:cNvSpPr/>
            <p:nvPr/>
          </p:nvSpPr>
          <p:spPr>
            <a:xfrm>
              <a:off x="16816647" y="50581"/>
              <a:ext cx="1956253" cy="838731"/>
            </a:xfrm>
            <a:custGeom>
              <a:avLst/>
              <a:gdLst/>
              <a:ahLst/>
              <a:cxnLst/>
              <a:rect l="l" t="t" r="r" b="b"/>
              <a:pathLst>
                <a:path w="1956253" h="838731">
                  <a:moveTo>
                    <a:pt x="0" y="0"/>
                  </a:moveTo>
                  <a:lnTo>
                    <a:pt x="1956253" y="0"/>
                  </a:lnTo>
                  <a:lnTo>
                    <a:pt x="1956253" y="838731"/>
                  </a:lnTo>
                  <a:lnTo>
                    <a:pt x="0" y="838731"/>
                  </a:lnTo>
                  <a:lnTo>
                    <a:pt x="0" y="0"/>
                  </a:lnTo>
                  <a:close/>
                </a:path>
              </a:pathLst>
            </a:custGeom>
            <a:blipFill>
              <a:blip r:embed="rId17"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9" name="Freeform 19"/>
            <p:cNvSpPr/>
            <p:nvPr/>
          </p:nvSpPr>
          <p:spPr>
            <a:xfrm>
              <a:off x="18684839" y="75501"/>
              <a:ext cx="2399118" cy="788891"/>
            </a:xfrm>
            <a:custGeom>
              <a:avLst/>
              <a:gdLst/>
              <a:ahLst/>
              <a:cxnLst/>
              <a:rect l="l" t="t" r="r" b="b"/>
              <a:pathLst>
                <a:path w="2399118" h="788891">
                  <a:moveTo>
                    <a:pt x="0" y="0"/>
                  </a:moveTo>
                  <a:lnTo>
                    <a:pt x="2399118" y="0"/>
                  </a:lnTo>
                  <a:lnTo>
                    <a:pt x="2399118" y="788891"/>
                  </a:lnTo>
                  <a:lnTo>
                    <a:pt x="0" y="788891"/>
                  </a:lnTo>
                  <a:lnTo>
                    <a:pt x="0" y="0"/>
                  </a:lnTo>
                  <a:close/>
                </a:path>
              </a:pathLst>
            </a:custGeom>
            <a:blipFill>
              <a:blip r:embed="rId18"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20" name="Freeform 20"/>
            <p:cNvSpPr/>
            <p:nvPr/>
          </p:nvSpPr>
          <p:spPr>
            <a:xfrm>
              <a:off x="13750878" y="38491"/>
              <a:ext cx="785091" cy="787411"/>
            </a:xfrm>
            <a:custGeom>
              <a:avLst/>
              <a:gdLst/>
              <a:ahLst/>
              <a:cxnLst/>
              <a:rect l="l" t="t" r="r" b="b"/>
              <a:pathLst>
                <a:path w="785091" h="787411">
                  <a:moveTo>
                    <a:pt x="0" y="0"/>
                  </a:moveTo>
                  <a:lnTo>
                    <a:pt x="785091" y="0"/>
                  </a:lnTo>
                  <a:lnTo>
                    <a:pt x="785091" y="787410"/>
                  </a:lnTo>
                  <a:lnTo>
                    <a:pt x="0" y="787410"/>
                  </a:lnTo>
                  <a:lnTo>
                    <a:pt x="0" y="0"/>
                  </a:lnTo>
                  <a:close/>
                </a:path>
              </a:pathLst>
            </a:custGeom>
            <a:blipFill>
              <a:blip r:embed="rId19"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21" name="Freeform 21"/>
            <p:cNvSpPr/>
            <p:nvPr/>
          </p:nvSpPr>
          <p:spPr>
            <a:xfrm>
              <a:off x="0" y="203169"/>
              <a:ext cx="2175026" cy="434530"/>
            </a:xfrm>
            <a:custGeom>
              <a:avLst/>
              <a:gdLst/>
              <a:ahLst/>
              <a:cxnLst/>
              <a:rect l="l" t="t" r="r" b="b"/>
              <a:pathLst>
                <a:path w="2175026" h="434530">
                  <a:moveTo>
                    <a:pt x="0" y="0"/>
                  </a:moveTo>
                  <a:lnTo>
                    <a:pt x="2175026" y="0"/>
                  </a:lnTo>
                  <a:lnTo>
                    <a:pt x="2175026" y="434530"/>
                  </a:lnTo>
                  <a:lnTo>
                    <a:pt x="0" y="434530"/>
                  </a:lnTo>
                  <a:lnTo>
                    <a:pt x="0" y="0"/>
                  </a:lnTo>
                  <a:close/>
                </a:path>
              </a:pathLst>
            </a:custGeom>
            <a:blipFill>
              <a:blip r:embed="rId20" cstate="print">
                <a:extLst>
                  <a:ext uri="{28A0092B-C50C-407E-A947-70E740481C1C}">
                    <a14:useLocalDpi xmlns:a14="http://schemas.microsoft.com/office/drawing/2010/main"/>
                  </a:ext>
                </a:extLst>
              </a:blip>
              <a:stretch>
                <a:fillRect/>
              </a:stretch>
            </a:blipFill>
          </p:spPr>
          <p:txBody>
            <a:bodyPr/>
            <a:lstStyle/>
            <a:p>
              <a:endParaRPr lang="en-GB" noProof="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8627C-A6D5-D89F-94E5-C2ABD0B923F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447139E-2919-6589-231E-FF8A66BCF3C0}"/>
              </a:ext>
            </a:extLst>
          </p:cNvPr>
          <p:cNvSpPr>
            <a:spLocks noGrp="1"/>
          </p:cNvSpPr>
          <p:nvPr>
            <p:ph type="title"/>
          </p:nvPr>
        </p:nvSpPr>
        <p:spPr>
          <a:xfrm>
            <a:off x="1435100" y="952501"/>
            <a:ext cx="15011400" cy="1143000"/>
          </a:xfrm>
        </p:spPr>
        <p:txBody>
          <a:bodyPr>
            <a:normAutofit/>
          </a:bodyPr>
          <a:lstStyle/>
          <a:p>
            <a:pPr algn="r"/>
            <a:r>
              <a:rPr lang="en-GB" sz="6000" b="1" noProof="0" dirty="0">
                <a:latin typeface="+mn-lt"/>
                <a:ea typeface="+mn-ea"/>
                <a:cs typeface="+mn-cs"/>
              </a:rPr>
              <a:t>INSPIRE Online</a:t>
            </a:r>
            <a:r>
              <a:rPr lang="en-GB" sz="6000" b="1" dirty="0">
                <a:latin typeface="+mn-lt"/>
                <a:ea typeface="+mn-ea"/>
                <a:cs typeface="+mn-cs"/>
              </a:rPr>
              <a:t>-Schulungsprogramm</a:t>
            </a:r>
            <a:endParaRPr lang="en-GB" sz="6000" b="1" noProof="0" dirty="0">
              <a:latin typeface="+mn-lt"/>
              <a:ea typeface="+mn-ea"/>
              <a:cs typeface="+mn-cs"/>
            </a:endParaRPr>
          </a:p>
        </p:txBody>
      </p:sp>
      <p:graphicFrame>
        <p:nvGraphicFramePr>
          <p:cNvPr id="7" name="Inhaltsplatzhalter 4">
            <a:extLst>
              <a:ext uri="{FF2B5EF4-FFF2-40B4-BE49-F238E27FC236}">
                <a16:creationId xmlns:a16="http://schemas.microsoft.com/office/drawing/2014/main" id="{B096A653-AAB9-64BF-2C6A-CE3DFF7AEC32}"/>
              </a:ext>
            </a:extLst>
          </p:cNvPr>
          <p:cNvGraphicFramePr>
            <a:graphicFrameLocks noGrp="1"/>
          </p:cNvGraphicFramePr>
          <p:nvPr>
            <p:ph idx="1"/>
            <p:extLst>
              <p:ext uri="{D42A27DB-BD31-4B8C-83A1-F6EECF244321}">
                <p14:modId xmlns:p14="http://schemas.microsoft.com/office/powerpoint/2010/main" val="2863863616"/>
              </p:ext>
            </p:extLst>
          </p:nvPr>
        </p:nvGraphicFramePr>
        <p:xfrm>
          <a:off x="249383" y="2626821"/>
          <a:ext cx="18038618" cy="7049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2">
            <a:extLst>
              <a:ext uri="{FF2B5EF4-FFF2-40B4-BE49-F238E27FC236}">
                <a16:creationId xmlns:a16="http://schemas.microsoft.com/office/drawing/2014/main" id="{CFDEA957-F212-E8F0-EC02-AF336ABCA57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3D167834-4206-5CD3-4761-534CB0DC5F9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noProof="0" dirty="0"/>
          </a:p>
        </p:txBody>
      </p:sp>
    </p:spTree>
    <p:extLst>
      <p:ext uri="{BB962C8B-B14F-4D97-AF65-F5344CB8AC3E}">
        <p14:creationId xmlns:p14="http://schemas.microsoft.com/office/powerpoint/2010/main" val="99482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C115CD2A-9B58-4580-7E2A-D5C2C2ADC330}"/>
              </a:ext>
            </a:extLst>
          </p:cNvPr>
          <p:cNvGraphicFramePr/>
          <p:nvPr>
            <p:extLst>
              <p:ext uri="{D42A27DB-BD31-4B8C-83A1-F6EECF244321}">
                <p14:modId xmlns:p14="http://schemas.microsoft.com/office/powerpoint/2010/main" val="1402459925"/>
              </p:ext>
            </p:extLst>
          </p:nvPr>
        </p:nvGraphicFramePr>
        <p:xfrm>
          <a:off x="1538445" y="442610"/>
          <a:ext cx="15211109" cy="9401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492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FE24F-E6E3-B3CC-25F1-3CA57ABBC72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1230D78-2A25-4E37-21A8-292231611901}"/>
              </a:ext>
            </a:extLst>
          </p:cNvPr>
          <p:cNvSpPr>
            <a:spLocks noGrp="1"/>
          </p:cNvSpPr>
          <p:nvPr>
            <p:ph type="title"/>
          </p:nvPr>
        </p:nvSpPr>
        <p:spPr>
          <a:xfrm>
            <a:off x="-368663" y="903710"/>
            <a:ext cx="17010743" cy="1143000"/>
          </a:xfrm>
        </p:spPr>
        <p:txBody>
          <a:bodyPr>
            <a:normAutofit/>
          </a:bodyPr>
          <a:lstStyle/>
          <a:p>
            <a:pPr algn="r"/>
            <a:r>
              <a:rPr lang="en-GB" sz="5500" b="1" noProof="0" dirty="0"/>
              <a:t>Aufbau des INSPIRE-Online-Schulungsprogramms</a:t>
            </a:r>
          </a:p>
        </p:txBody>
      </p:sp>
      <p:graphicFrame>
        <p:nvGraphicFramePr>
          <p:cNvPr id="9" name="Diagramm 8">
            <a:extLst>
              <a:ext uri="{FF2B5EF4-FFF2-40B4-BE49-F238E27FC236}">
                <a16:creationId xmlns:a16="http://schemas.microsoft.com/office/drawing/2014/main" id="{D425C994-72CE-2681-126A-FA0A772064E5}"/>
              </a:ext>
            </a:extLst>
          </p:cNvPr>
          <p:cNvGraphicFramePr/>
          <p:nvPr>
            <p:extLst>
              <p:ext uri="{D42A27DB-BD31-4B8C-83A1-F6EECF244321}">
                <p14:modId xmlns:p14="http://schemas.microsoft.com/office/powerpoint/2010/main" val="3954616390"/>
              </p:ext>
            </p:extLst>
          </p:nvPr>
        </p:nvGraphicFramePr>
        <p:xfrm>
          <a:off x="2514600" y="2857500"/>
          <a:ext cx="14127480" cy="742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2">
            <a:extLst>
              <a:ext uri="{FF2B5EF4-FFF2-40B4-BE49-F238E27FC236}">
                <a16:creationId xmlns:a16="http://schemas.microsoft.com/office/drawing/2014/main" id="{8A4F8E8D-8A05-5813-8C6B-7157996A2F2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E13B34FC-A438-6B31-7190-EA7C70C4729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noProof="0" dirty="0"/>
          </a:p>
        </p:txBody>
      </p:sp>
    </p:spTree>
    <p:extLst>
      <p:ext uri="{BB962C8B-B14F-4D97-AF65-F5344CB8AC3E}">
        <p14:creationId xmlns:p14="http://schemas.microsoft.com/office/powerpoint/2010/main" val="197463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2" name="Title 1"/>
          <p:cNvSpPr>
            <a:spLocks noGrp="1"/>
          </p:cNvSpPr>
          <p:nvPr>
            <p:ph type="title"/>
          </p:nvPr>
        </p:nvSpPr>
        <p:spPr>
          <a:xfrm>
            <a:off x="960120" y="488054"/>
            <a:ext cx="6552903" cy="2935262"/>
          </a:xfrm>
        </p:spPr>
        <p:txBody>
          <a:bodyPr anchor="b">
            <a:normAutofit/>
          </a:bodyPr>
          <a:lstStyle/>
          <a:p>
            <a:pPr algn="l"/>
            <a:r>
              <a:rPr lang="en-GB" sz="5500" b="1" noProof="0" dirty="0">
                <a:solidFill>
                  <a:srgbClr val="04A6C2"/>
                </a:solidFill>
              </a:rPr>
              <a:t>Modul 1: </a:t>
            </a:r>
            <a:r>
              <a:rPr lang="en-GB" sz="5500" noProof="0" dirty="0"/>
              <a:t>Nachhaltigkeit</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Inhaltsplatzhalter 6">
            <a:extLst>
              <a:ext uri="{FF2B5EF4-FFF2-40B4-BE49-F238E27FC236}">
                <a16:creationId xmlns:a16="http://schemas.microsoft.com/office/drawing/2014/main" id="{55BBAD82-F669-E3CF-A079-582AED5D8D93}"/>
              </a:ext>
            </a:extLst>
          </p:cNvPr>
          <p:cNvSpPr>
            <a:spLocks noGrp="1"/>
          </p:cNvSpPr>
          <p:nvPr>
            <p:ph idx="1"/>
          </p:nvPr>
        </p:nvSpPr>
        <p:spPr>
          <a:xfrm>
            <a:off x="556596" y="4309349"/>
            <a:ext cx="7209891" cy="4981002"/>
          </a:xfrm>
        </p:spPr>
        <p:txBody>
          <a:bodyPr>
            <a:noAutofit/>
          </a:bodyPr>
          <a:lstStyle/>
          <a:p>
            <a:pPr>
              <a:lnSpc>
                <a:spcPct val="90000"/>
              </a:lnSpc>
              <a:buFont typeface="+mj-lt"/>
              <a:buAutoNum type="arabicPeriod"/>
            </a:pPr>
            <a:r>
              <a:rPr lang="en-GB" sz="2700" noProof="0" dirty="0"/>
              <a:t>Einführung in die Nachhaltigkeit in den darstellenden Künsten</a:t>
            </a:r>
          </a:p>
          <a:p>
            <a:pPr>
              <a:lnSpc>
                <a:spcPct val="90000"/>
              </a:lnSpc>
              <a:buFont typeface="+mj-lt"/>
              <a:buAutoNum type="arabicPeriod"/>
            </a:pPr>
            <a:r>
              <a:rPr lang="en-GB" sz="2700" noProof="0" dirty="0"/>
              <a:t>Umweltmanagementmodelle</a:t>
            </a:r>
          </a:p>
          <a:p>
            <a:pPr>
              <a:lnSpc>
                <a:spcPct val="90000"/>
              </a:lnSpc>
              <a:buFont typeface="+mj-lt"/>
              <a:buAutoNum type="arabicPeriod"/>
            </a:pPr>
            <a:r>
              <a:rPr lang="en-GB" sz="2700" noProof="0" dirty="0"/>
              <a:t>Energieeffizienz in der Kunst</a:t>
            </a:r>
          </a:p>
          <a:p>
            <a:pPr>
              <a:lnSpc>
                <a:spcPct val="90000"/>
              </a:lnSpc>
              <a:buFont typeface="+mj-lt"/>
              <a:buAutoNum type="arabicPeriod"/>
            </a:pPr>
            <a:r>
              <a:rPr lang="en-GB" sz="2700" noProof="0" dirty="0"/>
              <a:t>Kreislaufwirtschaft und nachhaltige Ressourcennutzung in den darstellenden Künsten </a:t>
            </a:r>
          </a:p>
          <a:p>
            <a:pPr>
              <a:lnSpc>
                <a:spcPct val="90000"/>
              </a:lnSpc>
              <a:buFont typeface="+mj-lt"/>
              <a:buAutoNum type="arabicPeriod"/>
            </a:pPr>
            <a:r>
              <a:rPr lang="en-GB" sz="2700" noProof="0" dirty="0"/>
              <a:t>Klimawandel und seine Auswirkungen auf die darstellenden Künste </a:t>
            </a:r>
          </a:p>
          <a:p>
            <a:pPr>
              <a:lnSpc>
                <a:spcPct val="90000"/>
              </a:lnSpc>
              <a:buFont typeface="+mj-lt"/>
              <a:buAutoNum type="arabicPeriod"/>
            </a:pPr>
            <a:r>
              <a:rPr lang="en-GB" sz="2700" noProof="0" dirty="0"/>
              <a:t>Entwicklung einer Nachhaltigkeitsstrategie im Kultursektor </a:t>
            </a:r>
          </a:p>
          <a:p>
            <a:pPr>
              <a:lnSpc>
                <a:spcPct val="90000"/>
              </a:lnSpc>
              <a:buFont typeface="+mj-lt"/>
              <a:buAutoNum type="arabicPeriod"/>
            </a:pPr>
            <a:r>
              <a:rPr lang="en-GB" sz="2700" noProof="0" dirty="0"/>
              <a:t>Nachhaltigkeitsberichterstattung: Transparenz und Rechenschaftspflicht in den darstellenden Künsten </a:t>
            </a:r>
          </a:p>
        </p:txBody>
      </p:sp>
      <p:pic>
        <p:nvPicPr>
          <p:cNvPr id="9" name="Picture 8">
            <a:extLst>
              <a:ext uri="{FF2B5EF4-FFF2-40B4-BE49-F238E27FC236}">
                <a16:creationId xmlns:a16="http://schemas.microsoft.com/office/drawing/2014/main" id="{24E002DA-6A92-AB12-210A-794D067D5142}"/>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feld 7">
            <a:extLst>
              <a:ext uri="{FF2B5EF4-FFF2-40B4-BE49-F238E27FC236}">
                <a16:creationId xmlns:a16="http://schemas.microsoft.com/office/drawing/2014/main" id="{82901CA3-0327-4419-A95B-E90D88C930EC}"/>
              </a:ext>
            </a:extLst>
          </p:cNvPr>
          <p:cNvSpPr txBox="1"/>
          <p:nvPr/>
        </p:nvSpPr>
        <p:spPr>
          <a:xfrm>
            <a:off x="7967554" y="10287000"/>
            <a:ext cx="10318163" cy="300082"/>
          </a:xfrm>
          <a:prstGeom prst="rect">
            <a:avLst/>
          </a:prstGeom>
          <a:noFill/>
        </p:spPr>
        <p:txBody>
          <a:bodyPr wrap="square" rtlCol="0">
            <a:spAutoFit/>
          </a:bodyPr>
          <a:lstStyle/>
          <a:p>
            <a:r>
              <a:rPr lang="en-GB" sz="1350" noProof="0" dirty="0">
                <a:hlinkClick r:id="rId4" tooltip="https://globalmagazin.com/die-4-saeulen-der-nachhaltigkeit-kennenlernen/"/>
              </a:rPr>
              <a:t>„Dieses </a:t>
            </a:r>
            <a:r>
              <a:rPr lang="en-GB" sz="1350" noProof="0" dirty="0"/>
              <a:t>Foto“ von </a:t>
            </a:r>
            <a:r>
              <a:rPr lang="en-GB" sz="1350" noProof="0" dirty="0" err="1"/>
              <a:t>Unbekannter </a:t>
            </a:r>
            <a:r>
              <a:rPr lang="en-GB" sz="1350" noProof="0" dirty="0"/>
              <a:t>Autor </a:t>
            </a:r>
            <a:r>
              <a:rPr lang="en-GB" sz="1350" noProof="0" dirty="0" err="1"/>
              <a:t>ist lizenziert gemäß </a:t>
            </a:r>
            <a:r>
              <a:rPr lang="en-GB" sz="1350" noProof="0" dirty="0">
                <a:hlinkClick r:id="rId5" tooltip="https://creativecommons.org/licenses/by/3.0/"/>
              </a:rPr>
              <a:t>CC BY</a:t>
            </a:r>
            <a:endParaRPr lang="en-GB" sz="1350" noProof="0" dirty="0"/>
          </a:p>
        </p:txBody>
      </p:sp>
    </p:spTree>
    <p:extLst>
      <p:ext uri="{BB962C8B-B14F-4D97-AF65-F5344CB8AC3E}">
        <p14:creationId xmlns:p14="http://schemas.microsoft.com/office/powerpoint/2010/main" val="419187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681827" y="4309349"/>
            <a:ext cx="7170089" cy="5489598"/>
          </a:xfrm>
        </p:spPr>
        <p:txBody>
          <a:bodyPr>
            <a:noAutofit/>
          </a:bodyPr>
          <a:lstStyle/>
          <a:p>
            <a:pPr>
              <a:buFont typeface="+mj-lt"/>
              <a:buAutoNum type="arabicPeriod"/>
            </a:pPr>
            <a:r>
              <a:rPr lang="en-GB" sz="2700" noProof="0" dirty="0"/>
              <a:t>Einführung in die nachhaltige Produktion in der darstellenden Kunst  </a:t>
            </a:r>
          </a:p>
          <a:p>
            <a:pPr>
              <a:buFont typeface="+mj-lt"/>
              <a:buAutoNum type="arabicPeriod"/>
            </a:pPr>
            <a:r>
              <a:rPr lang="en-GB" sz="2700" noProof="0" dirty="0"/>
              <a:t>Nachhaltiger Betrieb von Veranstaltungsorten für darstellende Künste </a:t>
            </a:r>
          </a:p>
          <a:p>
            <a:pPr>
              <a:buFont typeface="+mj-lt"/>
              <a:buAutoNum type="arabicPeriod"/>
            </a:pPr>
            <a:r>
              <a:rPr lang="en-GB" sz="2700" noProof="0" dirty="0"/>
              <a:t>Ökodesign-Prinzipien für die darstellenden Künste </a:t>
            </a:r>
          </a:p>
          <a:p>
            <a:pPr>
              <a:buFont typeface="+mj-lt"/>
              <a:buAutoNum type="arabicPeriod"/>
            </a:pPr>
            <a:r>
              <a:rPr lang="en-GB" sz="2700" noProof="0" dirty="0"/>
              <a:t>Ökologische Fertigung: Nachhaltige Materialien und Prozesse </a:t>
            </a:r>
          </a:p>
          <a:p>
            <a:pPr>
              <a:buFont typeface="+mj-lt"/>
              <a:buAutoNum type="arabicPeriod"/>
            </a:pPr>
            <a:r>
              <a:rPr lang="en-GB" sz="2700" noProof="0" dirty="0"/>
              <a:t>Nachhaltiges Management von Bühnenbildern </a:t>
            </a:r>
          </a:p>
          <a:p>
            <a:pPr>
              <a:buFont typeface="+mj-lt"/>
              <a:buAutoNum type="arabicPeriod"/>
            </a:pPr>
            <a:r>
              <a:rPr lang="en-GB" sz="2700" noProof="0" dirty="0"/>
              <a:t>Integration von Nachhaltigkeit über den gesamten Produktionszyklus hinweg</a:t>
            </a:r>
          </a:p>
          <a:p>
            <a:pPr>
              <a:buFont typeface="+mj-lt"/>
              <a:buAutoNum type="arabicPeriod"/>
            </a:pPr>
            <a:r>
              <a:rPr lang="en-GB" sz="2700" noProof="0" dirty="0"/>
              <a:t>Integration von Nachhaltigkeit bei allen Beteiligten einer Veranstaltungsproduktion </a:t>
            </a:r>
          </a:p>
        </p:txBody>
      </p:sp>
      <p:pic>
        <p:nvPicPr>
          <p:cNvPr id="8" name="Picture 4">
            <a:extLst>
              <a:ext uri="{FF2B5EF4-FFF2-40B4-BE49-F238E27FC236}">
                <a16:creationId xmlns:a16="http://schemas.microsoft.com/office/drawing/2014/main" id="{76F3C11D-8FE1-EC1A-42D1-B8BF2600CDD8}"/>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lnSpc>
                <a:spcPct val="90000"/>
              </a:lnSpc>
            </a:pPr>
            <a:r>
              <a:rPr lang="en-GB" sz="5500" b="1" noProof="0" dirty="0">
                <a:solidFill>
                  <a:srgbClr val="04A6C2"/>
                </a:solidFill>
              </a:rPr>
              <a:t>Modul 2: </a:t>
            </a:r>
            <a:r>
              <a:rPr lang="en-GB" sz="5500" noProof="0" dirty="0"/>
              <a:t>Nachhaltige Produktionen</a:t>
            </a:r>
          </a:p>
        </p:txBody>
      </p:sp>
    </p:spTree>
    <p:extLst>
      <p:ext uri="{BB962C8B-B14F-4D97-AF65-F5344CB8AC3E}">
        <p14:creationId xmlns:p14="http://schemas.microsoft.com/office/powerpoint/2010/main" val="322514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960121" y="4309349"/>
            <a:ext cx="6365384" cy="4981002"/>
          </a:xfrm>
        </p:spPr>
        <p:txBody>
          <a:bodyPr>
            <a:normAutofit lnSpcReduction="10000"/>
          </a:bodyPr>
          <a:lstStyle/>
          <a:p>
            <a:pPr marL="685800" indent="-685800">
              <a:buFont typeface="+mj-lt"/>
              <a:buAutoNum type="arabicPeriod"/>
            </a:pPr>
            <a:r>
              <a:rPr lang="en-GB" sz="3300" noProof="0" dirty="0"/>
              <a:t>Zu einer sicheren digitalen Arbeitsumgebung beitragen</a:t>
            </a:r>
          </a:p>
          <a:p>
            <a:pPr marL="685800" indent="-685800">
              <a:buFont typeface="+mj-lt"/>
              <a:buAutoNum type="arabicPeriod"/>
            </a:pPr>
            <a:r>
              <a:rPr lang="en-GB" sz="3300" noProof="0" dirty="0"/>
              <a:t>Digital und Dritte</a:t>
            </a:r>
          </a:p>
          <a:p>
            <a:pPr marL="685800" indent="-685800">
              <a:buFont typeface="+mj-lt"/>
              <a:buAutoNum type="arabicPeriod"/>
            </a:pPr>
            <a:r>
              <a:rPr lang="en-GB" sz="3300" noProof="0" dirty="0"/>
              <a:t>Entwickeln Sie eine Digitalisierungsrichtlinie</a:t>
            </a:r>
          </a:p>
          <a:p>
            <a:pPr marL="685800" indent="-685800">
              <a:buFont typeface="+mj-lt"/>
              <a:buAutoNum type="arabicPeriod"/>
            </a:pPr>
            <a:r>
              <a:rPr lang="en-GB" sz="3300" noProof="0" dirty="0"/>
              <a:t>Archivierung und Gesamtvision</a:t>
            </a:r>
          </a:p>
          <a:p>
            <a:pPr marL="685800" indent="-685800">
              <a:buFont typeface="+mj-lt"/>
              <a:buAutoNum type="arabicPeriod"/>
            </a:pPr>
            <a:r>
              <a:rPr lang="en-GB" sz="3300" noProof="0" dirty="0"/>
              <a:t>Digitalisierung einer Kunstorganisation verwalten</a:t>
            </a:r>
          </a:p>
          <a:p>
            <a:pPr marL="685800" indent="-685800">
              <a:buFont typeface="+mj-lt"/>
              <a:buAutoNum type="arabicPeriod"/>
            </a:pPr>
            <a:r>
              <a:rPr lang="en-GB" sz="3300" noProof="0" dirty="0"/>
              <a:t>Infrastruktur und Geräte</a:t>
            </a:r>
          </a:p>
          <a:p>
            <a:endParaRPr lang="en-GB" sz="3300" noProof="0" dirty="0"/>
          </a:p>
        </p:txBody>
      </p:sp>
      <p:pic>
        <p:nvPicPr>
          <p:cNvPr id="5" name="Picture 4" descr="Hintergrund mit blauen Blöcken und Netzwerktechnologie">
            <a:extLst>
              <a:ext uri="{FF2B5EF4-FFF2-40B4-BE49-F238E27FC236}">
                <a16:creationId xmlns:a16="http://schemas.microsoft.com/office/drawing/2014/main" id="{BECFD0C0-4623-B4DD-DD16-3CD21E3D464F}"/>
              </a:ext>
            </a:extLst>
          </p:cNvPr>
          <p:cNvPicPr>
            <a:picLocks noChangeAspect="1"/>
          </p:cNvPicPr>
          <p:nvPr/>
        </p:nvPicPr>
        <p:blipFill>
          <a:blip r:embed="rId3" cstate="print">
            <a:extLst>
              <a:ext uri="{28A0092B-C50C-407E-A947-70E740481C1C}">
                <a14:useLocalDpi xmlns:a14="http://schemas.microsoft.com/office/drawing/2010/main"/>
              </a:ext>
            </a:extLst>
          </a:blip>
          <a:srcRect b="-446"/>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r>
              <a:rPr lang="en-GB" sz="5500" b="1" noProof="0" dirty="0">
                <a:solidFill>
                  <a:srgbClr val="04A6C2"/>
                </a:solidFill>
              </a:rPr>
              <a:t>Modul 3: </a:t>
            </a:r>
            <a:r>
              <a:rPr lang="en-GB" sz="5500" noProof="0" dirty="0"/>
              <a:t>Digitalisierung</a:t>
            </a:r>
          </a:p>
        </p:txBody>
      </p:sp>
    </p:spTree>
    <p:extLst>
      <p:ext uri="{BB962C8B-B14F-4D97-AF65-F5344CB8AC3E}">
        <p14:creationId xmlns:p14="http://schemas.microsoft.com/office/powerpoint/2010/main" val="389435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516837" y="4309349"/>
            <a:ext cx="7450716" cy="5462166"/>
          </a:xfrm>
        </p:spPr>
        <p:txBody>
          <a:bodyPr>
            <a:noAutofit/>
          </a:bodyPr>
          <a:lstStyle/>
          <a:p>
            <a:pPr marL="685800" indent="-685800">
              <a:buFont typeface="+mj-lt"/>
              <a:buAutoNum type="arabicPeriod"/>
            </a:pPr>
            <a:r>
              <a:rPr lang="en-GB" sz="2700" noProof="0" dirty="0"/>
              <a:t>Einführung in Unternehmertum, Intrapreneurship und </a:t>
            </a:r>
            <a:r>
              <a:rPr lang="en-GB" sz="2700" noProof="0" dirty="0" err="1"/>
              <a:t>Solopreneurship</a:t>
            </a:r>
            <a:endParaRPr lang="en-GB" sz="2700" noProof="0" dirty="0"/>
          </a:p>
          <a:p>
            <a:pPr marL="685800" indent="-685800">
              <a:buFont typeface="+mj-lt"/>
              <a:buAutoNum type="arabicPeriod"/>
            </a:pPr>
            <a:r>
              <a:rPr lang="en-GB" sz="2700" noProof="0" dirty="0"/>
              <a:t>Strategisches kreatives und innovatives Denken</a:t>
            </a:r>
          </a:p>
          <a:p>
            <a:pPr marL="685800" indent="-685800">
              <a:buFont typeface="+mj-lt"/>
              <a:buAutoNum type="arabicPeriod"/>
            </a:pPr>
            <a:r>
              <a:rPr lang="en-GB" sz="2700" noProof="0" dirty="0"/>
              <a:t>Management beherrschen</a:t>
            </a:r>
          </a:p>
          <a:p>
            <a:pPr marL="685800" indent="-685800">
              <a:buFont typeface="+mj-lt"/>
              <a:buAutoNum type="arabicPeriod"/>
            </a:pPr>
            <a:r>
              <a:rPr lang="en-GB" sz="2700" noProof="0" dirty="0"/>
              <a:t>Von Ideen zu Strategien: Erfolg aufbauen</a:t>
            </a:r>
          </a:p>
          <a:p>
            <a:pPr marL="685800" indent="-685800">
              <a:buFont typeface="+mj-lt"/>
              <a:buAutoNum type="arabicPeriod"/>
            </a:pPr>
            <a:r>
              <a:rPr lang="en-GB" sz="2700" noProof="0" dirty="0"/>
              <a:t>Nachhaltigkeit in Management und Strategien verankern</a:t>
            </a:r>
          </a:p>
          <a:p>
            <a:pPr marL="685800" indent="-685800">
              <a:buFont typeface="+mj-lt"/>
              <a:buAutoNum type="arabicPeriod"/>
            </a:pPr>
            <a:r>
              <a:rPr lang="en-GB" sz="2700" noProof="0" dirty="0"/>
              <a:t>Marketing-Grundlagen für die Gewinnung und Erweiterung des Publikums im Bereich der darstellenden Künste </a:t>
            </a:r>
          </a:p>
          <a:p>
            <a:pPr marL="685800" indent="-685800">
              <a:buFont typeface="+mj-lt"/>
              <a:buAutoNum type="arabicPeriod"/>
            </a:pPr>
            <a:r>
              <a:rPr lang="en-GB" sz="2700" noProof="0" dirty="0"/>
              <a:t>Management Ihres unternehmerischen Wachstums und nächste Schritte </a:t>
            </a:r>
          </a:p>
        </p:txBody>
      </p:sp>
      <p:pic>
        <p:nvPicPr>
          <p:cNvPr id="8" name="Picture 4" descr="Personen, die an Ideen arbeiten">
            <a:extLst>
              <a:ext uri="{FF2B5EF4-FFF2-40B4-BE49-F238E27FC236}">
                <a16:creationId xmlns:a16="http://schemas.microsoft.com/office/drawing/2014/main" id="{B4A5603F-0338-146D-7202-D3A2E6FB8F4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lnSpc>
                <a:spcPct val="90000"/>
              </a:lnSpc>
            </a:pPr>
            <a:r>
              <a:rPr lang="en-GB" sz="5500" b="1" noProof="0" dirty="0">
                <a:solidFill>
                  <a:srgbClr val="04A6C2"/>
                </a:solidFill>
              </a:rPr>
              <a:t>Modul 4: </a:t>
            </a:r>
            <a:r>
              <a:rPr lang="en-GB" sz="5500" noProof="0" dirty="0"/>
              <a:t>Unternehmertum</a:t>
            </a:r>
          </a:p>
        </p:txBody>
      </p:sp>
    </p:spTree>
    <p:extLst>
      <p:ext uri="{BB962C8B-B14F-4D97-AF65-F5344CB8AC3E}">
        <p14:creationId xmlns:p14="http://schemas.microsoft.com/office/powerpoint/2010/main" val="20169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598637" y="4226221"/>
            <a:ext cx="7368917" cy="4981002"/>
          </a:xfrm>
        </p:spPr>
        <p:txBody>
          <a:bodyPr>
            <a:noAutofit/>
          </a:bodyPr>
          <a:lstStyle/>
          <a:p>
            <a:pPr marL="685800" indent="-685800">
              <a:buFont typeface="+mj-lt"/>
              <a:buAutoNum type="arabicPeriod"/>
            </a:pPr>
            <a:r>
              <a:rPr lang="en-GB" sz="2700" noProof="0" dirty="0"/>
              <a:t>Einführung in Personalmanagement und emotionale Intelligenz in den darstellenden Künsten</a:t>
            </a:r>
          </a:p>
          <a:p>
            <a:pPr marL="685800" indent="-685800">
              <a:buFont typeface="+mj-lt"/>
              <a:buAutoNum type="arabicPeriod"/>
            </a:pPr>
            <a:r>
              <a:rPr lang="en-GB" sz="2700" noProof="0" dirty="0"/>
              <a:t>Zusammenarbeit in Teams und Konfliktmanagement</a:t>
            </a:r>
          </a:p>
          <a:p>
            <a:pPr marL="685800" indent="-685800">
              <a:buFont typeface="+mj-lt"/>
              <a:buAutoNum type="arabicPeriod"/>
            </a:pPr>
            <a:r>
              <a:rPr lang="en-GB" sz="2700" noProof="0" dirty="0"/>
              <a:t>Machtverhältnisse und Gleichberechtigung, Vielfalt und Inklusion in den darstellenden Künsten </a:t>
            </a:r>
          </a:p>
          <a:p>
            <a:pPr marL="685800" indent="-685800">
              <a:buFont typeface="+mj-lt"/>
              <a:buAutoNum type="arabicPeriod"/>
            </a:pPr>
            <a:r>
              <a:rPr lang="en-GB" sz="2700" noProof="0" dirty="0"/>
              <a:t>Einstellung zum lebenslangen Lernen </a:t>
            </a:r>
          </a:p>
          <a:p>
            <a:pPr marL="685800" indent="-685800">
              <a:buFont typeface="+mj-lt"/>
              <a:buAutoNum type="arabicPeriod"/>
            </a:pPr>
            <a:r>
              <a:rPr lang="en-GB" sz="2700" noProof="0" dirty="0"/>
              <a:t>Führung und Intrapreneurship</a:t>
            </a:r>
          </a:p>
          <a:p>
            <a:pPr marL="685800" indent="-685800">
              <a:buFont typeface="+mj-lt"/>
              <a:buAutoNum type="arabicPeriod"/>
            </a:pPr>
            <a:r>
              <a:rPr lang="en-GB" sz="2700" noProof="0" dirty="0"/>
              <a:t>Umgang mit Komplexität, Anpassungsfähigkeit und Resilienz</a:t>
            </a:r>
          </a:p>
          <a:p>
            <a:pPr marL="685800" indent="-685800">
              <a:buFont typeface="+mj-lt"/>
              <a:buAutoNum type="arabicPeriod"/>
            </a:pPr>
            <a:r>
              <a:rPr lang="en-GB" sz="2700" noProof="0" dirty="0"/>
              <a:t>Die Übertragbarkeit von Soft Skills</a:t>
            </a:r>
          </a:p>
        </p:txBody>
      </p:sp>
      <p:pic>
        <p:nvPicPr>
          <p:cNvPr id="7" name="Picture 4" descr="3D-Rendering von Spielteilen, mit einem Seil zusammengebunden">
            <a:extLst>
              <a:ext uri="{FF2B5EF4-FFF2-40B4-BE49-F238E27FC236}">
                <a16:creationId xmlns:a16="http://schemas.microsoft.com/office/drawing/2014/main" id="{144F80A2-529F-FBF5-F7CE-7F2E9F14BE2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804435" y="515978"/>
            <a:ext cx="8031480" cy="2935262"/>
          </a:xfrm>
        </p:spPr>
        <p:txBody>
          <a:bodyPr anchor="b">
            <a:normAutofit/>
          </a:bodyPr>
          <a:lstStyle/>
          <a:p>
            <a:pPr algn="l">
              <a:lnSpc>
                <a:spcPct val="90000"/>
              </a:lnSpc>
            </a:pPr>
            <a:r>
              <a:rPr lang="en-GB" sz="5500" b="1" noProof="0" dirty="0">
                <a:solidFill>
                  <a:srgbClr val="04A6C2"/>
                </a:solidFill>
              </a:rPr>
              <a:t>Modul 5: </a:t>
            </a:r>
            <a:br>
              <a:rPr lang="en-GB" sz="5500" b="1" noProof="0" dirty="0">
                <a:solidFill>
                  <a:srgbClr val="04A6C2"/>
                </a:solidFill>
              </a:rPr>
            </a:br>
            <a:r>
              <a:rPr lang="en-GB" sz="5500" noProof="0" dirty="0"/>
              <a:t>Personalmanagement</a:t>
            </a:r>
          </a:p>
        </p:txBody>
      </p:sp>
    </p:spTree>
    <p:extLst>
      <p:ext uri="{BB962C8B-B14F-4D97-AF65-F5344CB8AC3E}">
        <p14:creationId xmlns:p14="http://schemas.microsoft.com/office/powerpoint/2010/main" val="148889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2656E-14EC-A77E-88FE-7928758A53C6}"/>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73605323-685E-6739-7E4B-5FBF865D391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2B63FB32-42B7-66E5-EDB5-0B8B1AA95FE6}"/>
              </a:ext>
            </a:extLst>
          </p:cNvPr>
          <p:cNvSpPr txBox="1"/>
          <p:nvPr/>
        </p:nvSpPr>
        <p:spPr>
          <a:xfrm>
            <a:off x="699052" y="5143500"/>
            <a:ext cx="14706600" cy="4708981"/>
          </a:xfrm>
          <a:prstGeom prst="rect">
            <a:avLst/>
          </a:prstGeom>
          <a:noFill/>
        </p:spPr>
        <p:txBody>
          <a:bodyPr wrap="square">
            <a:spAutoFit/>
          </a:bodyPr>
          <a:lstStyle/>
          <a:p>
            <a:r>
              <a:rPr lang="en-GB" sz="6000" b="1" i="1" noProof="0" dirty="0">
                <a:solidFill>
                  <a:srgbClr val="FF0000"/>
                </a:solidFill>
              </a:rPr>
              <a:t>Haben Sie Fragen? </a:t>
            </a:r>
            <a:br>
              <a:rPr lang="en-GB" sz="6000" b="1" i="1" noProof="0" dirty="0">
                <a:solidFill>
                  <a:srgbClr val="FF0000"/>
                </a:solidFill>
              </a:rPr>
            </a:br>
            <a:r>
              <a:rPr lang="en-GB" sz="6000" b="1" i="1" noProof="0" dirty="0">
                <a:solidFill>
                  <a:srgbClr val="FF0000"/>
                </a:solidFill>
              </a:rPr>
              <a:t>Haben einige der Themen oder Ansätze, die wir besprochen haben, Ihre eigenen Erfahrungen oder beruflichen Ziele im Bereich der darstellenden Künste angesprochen?</a:t>
            </a:r>
            <a:endParaRPr lang="en-GB" sz="6000" b="1" noProof="0" dirty="0">
              <a:solidFill>
                <a:srgbClr val="FF0000"/>
              </a:solidFill>
            </a:endParaRPr>
          </a:p>
        </p:txBody>
      </p:sp>
    </p:spTree>
    <p:extLst>
      <p:ext uri="{BB962C8B-B14F-4D97-AF65-F5344CB8AC3E}">
        <p14:creationId xmlns:p14="http://schemas.microsoft.com/office/powerpoint/2010/main" val="36929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199F1-1C11-DBD6-A58D-5765455D6F4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91788E-B5DB-7DC3-3964-8552C8C783C7}"/>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1203C1E7-E2AC-FC69-6976-5764527D3910}"/>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7E33D67-7393-6AB1-F590-ABC9745477B9}"/>
              </a:ext>
            </a:extLst>
          </p:cNvPr>
          <p:cNvSpPr txBox="1"/>
          <p:nvPr/>
        </p:nvSpPr>
        <p:spPr>
          <a:xfrm>
            <a:off x="5715000" y="952500"/>
            <a:ext cx="4842164" cy="1323439"/>
          </a:xfrm>
          <a:prstGeom prst="rect">
            <a:avLst/>
          </a:prstGeom>
          <a:noFill/>
        </p:spPr>
        <p:txBody>
          <a:bodyPr wrap="square">
            <a:spAutoFit/>
          </a:bodyPr>
          <a:lstStyle/>
          <a:p>
            <a:pPr lvl="0"/>
            <a:r>
              <a:rPr lang="en-GB" sz="8000" b="1" noProof="0" dirty="0">
                <a:solidFill>
                  <a:schemeClr val="tx1"/>
                </a:solidFill>
                <a:effectLst/>
                <a:latin typeface="+mn-lt"/>
              </a:rPr>
              <a:t>Lektion 1</a:t>
            </a:r>
            <a:endParaRPr lang="en-GB" sz="8000" noProof="0" dirty="0"/>
          </a:p>
        </p:txBody>
      </p:sp>
      <p:pic>
        <p:nvPicPr>
          <p:cNvPr id="7" name="Γραφικό 3" descr="Fernstudium Sprache Silhouette">
            <a:extLst>
              <a:ext uri="{FF2B5EF4-FFF2-40B4-BE49-F238E27FC236}">
                <a16:creationId xmlns:a16="http://schemas.microsoft.com/office/drawing/2014/main" id="{885A6D59-F08E-08BE-2E87-A21DAD87BCD4}"/>
              </a:ext>
            </a:extLst>
          </p:cNvPr>
          <p:cNvPicPr>
            <a:picLocks/>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rcRect/>
          <a:stretch/>
        </p:blipFill>
        <p:spPr>
          <a:xfrm>
            <a:off x="2807938" y="6356950"/>
            <a:ext cx="2678462" cy="2678462"/>
          </a:xfrm>
          <a:prstGeom prst="rect">
            <a:avLst/>
          </a:prstGeom>
        </p:spPr>
      </p:pic>
      <p:sp>
        <p:nvSpPr>
          <p:cNvPr id="6" name="TextBox 3">
            <a:extLst>
              <a:ext uri="{FF2B5EF4-FFF2-40B4-BE49-F238E27FC236}">
                <a16:creationId xmlns:a16="http://schemas.microsoft.com/office/drawing/2014/main" id="{A7F680A2-BE98-4711-0D7A-3BC39B1BEC12}"/>
              </a:ext>
            </a:extLst>
          </p:cNvPr>
          <p:cNvSpPr txBox="1"/>
          <p:nvPr/>
        </p:nvSpPr>
        <p:spPr>
          <a:xfrm>
            <a:off x="5638800" y="6726685"/>
            <a:ext cx="9216188" cy="1938992"/>
          </a:xfrm>
          <a:prstGeom prst="rect">
            <a:avLst/>
          </a:prstGeom>
          <a:noFill/>
        </p:spPr>
        <p:txBody>
          <a:bodyPr wrap="square">
            <a:spAutoFit/>
          </a:bodyPr>
          <a:lstStyle/>
          <a:p>
            <a:r>
              <a:rPr lang="en-GB" sz="6000" b="1" noProof="0" dirty="0"/>
              <a:t>Arbeiten mit dem INSPIRE-Online-Schulungskurs </a:t>
            </a:r>
          </a:p>
        </p:txBody>
      </p:sp>
    </p:spTree>
    <p:extLst>
      <p:ext uri="{BB962C8B-B14F-4D97-AF65-F5344CB8AC3E}">
        <p14:creationId xmlns:p14="http://schemas.microsoft.com/office/powerpoint/2010/main" val="203663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966" y="914400"/>
            <a:ext cx="12043529" cy="1143000"/>
          </a:xfrm>
        </p:spPr>
        <p:txBody>
          <a:bodyPr>
            <a:noAutofit/>
          </a:bodyPr>
          <a:lstStyle/>
          <a:p>
            <a:pPr algn="r"/>
            <a:r>
              <a:rPr lang="en-GB" sz="5500" b="1" noProof="0" dirty="0"/>
              <a:t>INSPIRE Virtuelle Lernplattform</a:t>
            </a:r>
          </a:p>
        </p:txBody>
      </p:sp>
      <p:sp>
        <p:nvSpPr>
          <p:cNvPr id="7" name="Οβάλ 6">
            <a:extLst>
              <a:ext uri="{FF2B5EF4-FFF2-40B4-BE49-F238E27FC236}">
                <a16:creationId xmlns:a16="http://schemas.microsoft.com/office/drawing/2014/main" id="{C5E6CFC9-3C6C-955E-975D-808A6B9FCB73}"/>
              </a:ext>
            </a:extLst>
          </p:cNvPr>
          <p:cNvSpPr/>
          <p:nvPr/>
        </p:nvSpPr>
        <p:spPr>
          <a:xfrm>
            <a:off x="3844965" y="4613463"/>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9" name="Ελεύθερη σχεδίαση: Σχήμα 8">
            <a:extLst>
              <a:ext uri="{FF2B5EF4-FFF2-40B4-BE49-F238E27FC236}">
                <a16:creationId xmlns:a16="http://schemas.microsoft.com/office/drawing/2014/main" id="{809D58AA-4531-A6E8-1BE6-B17A1EF81B24}"/>
              </a:ext>
            </a:extLst>
          </p:cNvPr>
          <p:cNvSpPr/>
          <p:nvPr/>
        </p:nvSpPr>
        <p:spPr>
          <a:xfrm>
            <a:off x="3223964"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Zentrale Plattform für die Bereitstellung von VOOC.</a:t>
            </a:r>
          </a:p>
        </p:txBody>
      </p:sp>
      <p:sp>
        <p:nvSpPr>
          <p:cNvPr id="10" name="Οβάλ 9">
            <a:extLst>
              <a:ext uri="{FF2B5EF4-FFF2-40B4-BE49-F238E27FC236}">
                <a16:creationId xmlns:a16="http://schemas.microsoft.com/office/drawing/2014/main" id="{820C58B7-9AC4-5F3C-E6D5-EB7EE466FEC8}"/>
              </a:ext>
            </a:extLst>
          </p:cNvPr>
          <p:cNvSpPr/>
          <p:nvPr/>
        </p:nvSpPr>
        <p:spPr>
          <a:xfrm>
            <a:off x="8228220" y="4613463"/>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2" name="Ελεύθερη σχεδίαση: Σχήμα 11">
            <a:extLst>
              <a:ext uri="{FF2B5EF4-FFF2-40B4-BE49-F238E27FC236}">
                <a16:creationId xmlns:a16="http://schemas.microsoft.com/office/drawing/2014/main" id="{0C00130D-C7C0-F22C-556B-B674439E15D1}"/>
              </a:ext>
            </a:extLst>
          </p:cNvPr>
          <p:cNvSpPr/>
          <p:nvPr/>
        </p:nvSpPr>
        <p:spPr>
          <a:xfrm>
            <a:off x="7453965"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Unterstützt synchrones und asynchrones Lernen.</a:t>
            </a:r>
          </a:p>
        </p:txBody>
      </p:sp>
      <p:sp>
        <p:nvSpPr>
          <p:cNvPr id="13" name="Οβάλ 12">
            <a:extLst>
              <a:ext uri="{FF2B5EF4-FFF2-40B4-BE49-F238E27FC236}">
                <a16:creationId xmlns:a16="http://schemas.microsoft.com/office/drawing/2014/main" id="{1C06F2F5-D1AB-E9F0-B4B5-50BAFBB11292}"/>
              </a:ext>
            </a:extLst>
          </p:cNvPr>
          <p:cNvSpPr/>
          <p:nvPr/>
        </p:nvSpPr>
        <p:spPr>
          <a:xfrm>
            <a:off x="12411472" y="4743916"/>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5" name="Ελεύθερη σχεδίαση: Σχήμα 14">
            <a:extLst>
              <a:ext uri="{FF2B5EF4-FFF2-40B4-BE49-F238E27FC236}">
                <a16:creationId xmlns:a16="http://schemas.microsoft.com/office/drawing/2014/main" id="{41C1A43A-6453-FEAD-EA81-EC1A456421F1}"/>
              </a:ext>
            </a:extLst>
          </p:cNvPr>
          <p:cNvSpPr/>
          <p:nvPr/>
        </p:nvSpPr>
        <p:spPr>
          <a:xfrm>
            <a:off x="11683965"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Fördert das Engagement in der Gemeinschaft und lebenslanges Lernen.</a:t>
            </a:r>
          </a:p>
        </p:txBody>
      </p:sp>
      <p:pic>
        <p:nvPicPr>
          <p:cNvPr id="16" name="Γραφικό 15">
            <a:extLst>
              <a:ext uri="{FF2B5EF4-FFF2-40B4-BE49-F238E27FC236}">
                <a16:creationId xmlns:a16="http://schemas.microsoft.com/office/drawing/2014/main" id="{2663903F-C38F-8851-4370-5BECAC7EA420}"/>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16200000">
            <a:off x="4402966" y="5171463"/>
            <a:ext cx="1080000" cy="1080000"/>
          </a:xfrm>
          <a:prstGeom prst="rect">
            <a:avLst/>
          </a:prstGeom>
        </p:spPr>
      </p:pic>
      <p:pic>
        <p:nvPicPr>
          <p:cNvPr id="17" name="Γραφικό 16">
            <a:extLst>
              <a:ext uri="{FF2B5EF4-FFF2-40B4-BE49-F238E27FC236}">
                <a16:creationId xmlns:a16="http://schemas.microsoft.com/office/drawing/2014/main" id="{2E8C06DA-19F6-6BF4-0DCD-DB7D5237E6B3}"/>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786220" y="5171463"/>
            <a:ext cx="1080000" cy="1080000"/>
          </a:xfrm>
          <a:prstGeom prst="rect">
            <a:avLst/>
          </a:prstGeom>
        </p:spPr>
      </p:pic>
      <p:pic>
        <p:nvPicPr>
          <p:cNvPr id="18" name="Γραφικό 17">
            <a:extLst>
              <a:ext uri="{FF2B5EF4-FFF2-40B4-BE49-F238E27FC236}">
                <a16:creationId xmlns:a16="http://schemas.microsoft.com/office/drawing/2014/main" id="{7946B6D9-7ABC-522B-4454-FE493483A41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969472" y="5301916"/>
            <a:ext cx="1080000" cy="1080000"/>
          </a:xfrm>
          <a:prstGeom prst="rect">
            <a:avLst/>
          </a:prstGeom>
        </p:spPr>
      </p:pic>
      <p:sp>
        <p:nvSpPr>
          <p:cNvPr id="19" name="Freeform 2">
            <a:extLst>
              <a:ext uri="{FF2B5EF4-FFF2-40B4-BE49-F238E27FC236}">
                <a16:creationId xmlns:a16="http://schemas.microsoft.com/office/drawing/2014/main" id="{87D87096-112B-9E3C-1E76-02529A3DB5E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noProof="0" dirty="0"/>
          </a:p>
        </p:txBody>
      </p:sp>
      <p:sp>
        <p:nvSpPr>
          <p:cNvPr id="20" name="Freeform 3">
            <a:extLst>
              <a:ext uri="{FF2B5EF4-FFF2-40B4-BE49-F238E27FC236}">
                <a16:creationId xmlns:a16="http://schemas.microsoft.com/office/drawing/2014/main" id="{CD764A58-1854-84D0-EAC0-B2847BFBFE7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noProof="0" dirty="0"/>
          </a:p>
        </p:txBody>
      </p:sp>
    </p:spTree>
    <p:extLst>
      <p:ext uri="{BB962C8B-B14F-4D97-AF65-F5344CB8AC3E}">
        <p14:creationId xmlns:p14="http://schemas.microsoft.com/office/powerpoint/2010/main" val="4168926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5407C-FECD-E56D-0D46-220F987AD6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554997-1D91-1B7B-C58B-3155A17E30CA}"/>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EC14E0B-A6FC-FDBD-0B24-FF3FBDF438D6}"/>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C3E37250-8CDA-0662-4624-DFC06FE4C7AE}"/>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Aktivität C4.A1</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196D322A-9989-C184-6FA3-AF502D6900C5}"/>
              </a:ext>
            </a:extLst>
          </p:cNvPr>
          <p:cNvSpPr txBox="1"/>
          <p:nvPr/>
        </p:nvSpPr>
        <p:spPr>
          <a:xfrm>
            <a:off x="1828800" y="3948619"/>
            <a:ext cx="15866165" cy="1633845"/>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Arbeiten mit der virtuellen Lernplattform INSPIRE und dem INSPIRE-Schulungsprogramm (VOOC) </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6" name="TextBox 5">
            <a:extLst>
              <a:ext uri="{FF2B5EF4-FFF2-40B4-BE49-F238E27FC236}">
                <a16:creationId xmlns:a16="http://schemas.microsoft.com/office/drawing/2014/main" id="{0AEE467D-8010-7AE0-2EF5-D2A4F9229170}"/>
              </a:ext>
            </a:extLst>
          </p:cNvPr>
          <p:cNvSpPr txBox="1"/>
          <p:nvPr/>
        </p:nvSpPr>
        <p:spPr>
          <a:xfrm>
            <a:off x="4622801" y="7035463"/>
            <a:ext cx="12823370" cy="1723549"/>
          </a:xfrm>
          <a:prstGeom prst="rect">
            <a:avLst/>
          </a:prstGeom>
          <a:noFill/>
        </p:spPr>
        <p:txBody>
          <a:bodyPr wrap="square">
            <a:spAutoFit/>
          </a:bodyPr>
          <a:lstStyle/>
          <a:p>
            <a:pPr marL="342900" lvl="0" indent="-342900">
              <a:spcBef>
                <a:spcPts val="600"/>
              </a:spcBef>
              <a:spcAft>
                <a:spcPts val="600"/>
              </a:spcAft>
              <a:buFont typeface="Symbol" panose="05050102010706020507" pitchFamily="18" charset="2"/>
              <a:buChar char=""/>
            </a:pPr>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Welche Funktionen der Plattform fanden Sie am nützlichsten oder interessantesten? </a:t>
            </a:r>
          </a:p>
          <a:p>
            <a:pPr marL="342900" lvl="0" indent="-342900">
              <a:spcBef>
                <a:spcPts val="600"/>
              </a:spcBef>
              <a:spcAft>
                <a:spcPts val="600"/>
              </a:spcAft>
              <a:buFont typeface="Symbol" panose="05050102010706020507" pitchFamily="18" charset="2"/>
              <a:buChar char=""/>
            </a:pPr>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Wie stellen Sie sich die Nutzung der Plattform zur Unterstützung Ihres Lernens oder Ihrer Arbeit mit den Schulungsressourcen vor?</a:t>
            </a:r>
            <a:endParaRPr lang="el-GR" sz="3200" dirty="0"/>
          </a:p>
        </p:txBody>
      </p:sp>
    </p:spTree>
    <p:extLst>
      <p:ext uri="{BB962C8B-B14F-4D97-AF65-F5344CB8AC3E}">
        <p14:creationId xmlns:p14="http://schemas.microsoft.com/office/powerpoint/2010/main" val="614232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ED54-6DE4-0461-331B-28255D77905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445212-EF23-0739-6BB0-DD3052BF2332}"/>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8AE7833-51A0-660E-AAA9-3E90C1AFB106}"/>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908F52E8-2DA3-A340-2D50-7063C2A17CBF}"/>
              </a:ext>
            </a:extLst>
          </p:cNvPr>
          <p:cNvSpPr txBox="1"/>
          <p:nvPr/>
        </p:nvSpPr>
        <p:spPr>
          <a:xfrm>
            <a:off x="5714999" y="952500"/>
            <a:ext cx="4517967" cy="1323439"/>
          </a:xfrm>
          <a:prstGeom prst="rect">
            <a:avLst/>
          </a:prstGeom>
          <a:noFill/>
        </p:spPr>
        <p:txBody>
          <a:bodyPr wrap="square">
            <a:spAutoFit/>
          </a:bodyPr>
          <a:lstStyle/>
          <a:p>
            <a:pPr lvl="0"/>
            <a:r>
              <a:rPr lang="en-GB" sz="8000" b="1" noProof="0" dirty="0">
                <a:solidFill>
                  <a:schemeClr val="tx1"/>
                </a:solidFill>
                <a:effectLst/>
                <a:latin typeface="+mn-lt"/>
              </a:rPr>
              <a:t>Lektion 2</a:t>
            </a:r>
            <a:endParaRPr lang="en-GB" sz="8000" noProof="0" dirty="0"/>
          </a:p>
        </p:txBody>
      </p:sp>
      <p:pic>
        <p:nvPicPr>
          <p:cNvPr id="7" name="Γραφικό 3" descr="Theatervorhang Silhouette">
            <a:extLst>
              <a:ext uri="{FF2B5EF4-FFF2-40B4-BE49-F238E27FC236}">
                <a16:creationId xmlns:a16="http://schemas.microsoft.com/office/drawing/2014/main" id="{AE23249D-2BE6-04C9-3E80-A14CE1EB33D8}"/>
              </a:ext>
            </a:extLst>
          </p:cNvPr>
          <p:cNvPicPr>
            <a:picLocks/>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rcRect/>
          <a:stretch/>
        </p:blipFill>
        <p:spPr>
          <a:xfrm>
            <a:off x="1162018" y="6307073"/>
            <a:ext cx="2678462" cy="2678462"/>
          </a:xfrm>
          <a:prstGeom prst="rect">
            <a:avLst/>
          </a:prstGeom>
        </p:spPr>
      </p:pic>
      <p:sp>
        <p:nvSpPr>
          <p:cNvPr id="6" name="TextBox 3">
            <a:extLst>
              <a:ext uri="{FF2B5EF4-FFF2-40B4-BE49-F238E27FC236}">
                <a16:creationId xmlns:a16="http://schemas.microsoft.com/office/drawing/2014/main" id="{9E70FEF6-E9A1-89D2-DBA0-515407B48527}"/>
              </a:ext>
            </a:extLst>
          </p:cNvPr>
          <p:cNvSpPr txBox="1"/>
          <p:nvPr/>
        </p:nvSpPr>
        <p:spPr>
          <a:xfrm>
            <a:off x="4455622" y="6060519"/>
            <a:ext cx="13757563" cy="2862322"/>
          </a:xfrm>
          <a:prstGeom prst="rect">
            <a:avLst/>
          </a:prstGeom>
          <a:noFill/>
        </p:spPr>
        <p:txBody>
          <a:bodyPr wrap="square">
            <a:spAutoFit/>
          </a:bodyPr>
          <a:lstStyle/>
          <a:p>
            <a:r>
              <a:rPr lang="en-GB" sz="6000" noProof="0" dirty="0"/>
              <a:t>Verständnis für die Schaffung nachhaltiger Produktionen und den Betrieb nachhaltiger Veranstaltungsorte für darstellende Künste</a:t>
            </a:r>
          </a:p>
        </p:txBody>
      </p:sp>
    </p:spTree>
    <p:extLst>
      <p:ext uri="{BB962C8B-B14F-4D97-AF65-F5344CB8AC3E}">
        <p14:creationId xmlns:p14="http://schemas.microsoft.com/office/powerpoint/2010/main" val="266400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A2FEF-258A-F486-94D2-E6402AAB23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762CA51-A451-96EC-96E0-EBBE185B16AF}"/>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301F399-E2C6-A7DF-B51A-CF184E6014FA}"/>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5262BEBF-A51F-E5D4-9BF0-CB0507BFCCF3}"/>
              </a:ext>
            </a:extLst>
          </p:cNvPr>
          <p:cNvSpPr txBox="1"/>
          <p:nvPr/>
        </p:nvSpPr>
        <p:spPr>
          <a:xfrm>
            <a:off x="2209800" y="5384766"/>
            <a:ext cx="15468600" cy="3631763"/>
          </a:xfrm>
          <a:prstGeom prst="rect">
            <a:avLst/>
          </a:prstGeom>
          <a:noFill/>
        </p:spPr>
        <p:txBody>
          <a:bodyPr wrap="square">
            <a:spAutoFit/>
          </a:bodyPr>
          <a:lstStyle/>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Die Bedeutung nachhaltiger Produktionspraktiken und -abläufe für die darstellenden Künste </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Auf dem Weg zu einer nachhaltigen Theaterproduktion: Kreative, kollaborative und lebenszyklusorientierte Ansätze </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Betrieb nachhaltiger Veranstaltungsorte: Datengestützte Strategien für Energieeffizienz und langfristige Verbesserungen </a:t>
            </a:r>
          </a:p>
        </p:txBody>
      </p:sp>
      <p:sp>
        <p:nvSpPr>
          <p:cNvPr id="5" name="TextBox 4">
            <a:extLst>
              <a:ext uri="{FF2B5EF4-FFF2-40B4-BE49-F238E27FC236}">
                <a16:creationId xmlns:a16="http://schemas.microsoft.com/office/drawing/2014/main" id="{799B9FF1-0340-D7E1-5851-EE03CE0F6C1C}"/>
              </a:ext>
            </a:extLst>
          </p:cNvPr>
          <p:cNvSpPr txBox="1"/>
          <p:nvPr/>
        </p:nvSpPr>
        <p:spPr>
          <a:xfrm>
            <a:off x="2133600" y="4000500"/>
            <a:ext cx="14401800" cy="861774"/>
          </a:xfrm>
          <a:prstGeom prst="rect">
            <a:avLst/>
          </a:prstGeom>
          <a:noFill/>
        </p:spPr>
        <p:txBody>
          <a:bodyPr wrap="square">
            <a:spAutoFit/>
          </a:bodyPr>
          <a:lstStyle/>
          <a:p>
            <a:pPr lvl="0"/>
            <a:r>
              <a:rPr lang="en-GB" sz="5000" b="1" noProof="0" dirty="0"/>
              <a:t>Themen der Lektion 2</a:t>
            </a:r>
          </a:p>
        </p:txBody>
      </p:sp>
    </p:spTree>
    <p:extLst>
      <p:ext uri="{BB962C8B-B14F-4D97-AF65-F5344CB8AC3E}">
        <p14:creationId xmlns:p14="http://schemas.microsoft.com/office/powerpoint/2010/main" val="418263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DCDAE-EC7A-B068-6437-1A72D549F044}"/>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268C89A5-D22C-DCE9-EEAF-0171A2B37547}"/>
              </a:ext>
            </a:extLst>
          </p:cNvPr>
          <p:cNvSpPr txBox="1"/>
          <p:nvPr/>
        </p:nvSpPr>
        <p:spPr>
          <a:xfrm>
            <a:off x="1175657" y="1069207"/>
            <a:ext cx="15353280" cy="1754326"/>
          </a:xfrm>
          <a:prstGeom prst="rect">
            <a:avLst/>
          </a:prstGeom>
          <a:noFill/>
        </p:spPr>
        <p:txBody>
          <a:bodyPr wrap="square" rtlCol="0">
            <a:spAutoFit/>
          </a:bodyPr>
          <a:lstStyle/>
          <a:p>
            <a:pPr algn="r">
              <a:spcBef>
                <a:spcPct val="0"/>
              </a:spcBef>
            </a:pPr>
            <a:r>
              <a:rPr lang="en-GB" sz="5400" b="1" noProof="0" dirty="0">
                <a:latin typeface="+mj-lt"/>
                <a:ea typeface="+mj-ea"/>
                <a:cs typeface="+mj-cs"/>
              </a:rPr>
              <a:t>Die Bedeutung nachhaltiger Produktionspraktiken und -abläufe für die darstellenden Künste</a:t>
            </a:r>
            <a:endParaRPr lang="en-GB" sz="5400" noProof="0" dirty="0"/>
          </a:p>
        </p:txBody>
      </p:sp>
      <p:sp>
        <p:nvSpPr>
          <p:cNvPr id="5" name="TextBox 3">
            <a:extLst>
              <a:ext uri="{FF2B5EF4-FFF2-40B4-BE49-F238E27FC236}">
                <a16:creationId xmlns:a16="http://schemas.microsoft.com/office/drawing/2014/main" id="{A37A59A3-A582-7CD7-2D13-61F10A29B1B0}"/>
              </a:ext>
            </a:extLst>
          </p:cNvPr>
          <p:cNvSpPr txBox="1"/>
          <p:nvPr/>
        </p:nvSpPr>
        <p:spPr>
          <a:xfrm>
            <a:off x="2209800" y="4537273"/>
            <a:ext cx="15468600" cy="3400931"/>
          </a:xfrm>
          <a:prstGeom prst="rect">
            <a:avLst/>
          </a:prstGeom>
          <a:noFill/>
        </p:spPr>
        <p:txBody>
          <a:bodyPr wrap="square">
            <a:spAutoFit/>
          </a:bodyPr>
          <a:lstStyle/>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Umwelt- und gesellschaftliche Auswirkungen</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Förderung kreativer und betrieblicher Exzellenz</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Bewältigung der wichtigsten Herausforderungen der Branche</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Einen Handabdruck hinterlassen – positive Veränderungen vorantreiben</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Zusammenarbeit und gemeinsame Verantwortung</a:t>
            </a:r>
          </a:p>
        </p:txBody>
      </p:sp>
      <p:sp>
        <p:nvSpPr>
          <p:cNvPr id="6" name="Freeform 2">
            <a:extLst>
              <a:ext uri="{FF2B5EF4-FFF2-40B4-BE49-F238E27FC236}">
                <a16:creationId xmlns:a16="http://schemas.microsoft.com/office/drawing/2014/main" id="{51D5DBBE-299B-D136-3B73-09F561BC4F9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3070E0CE-87BB-C448-7BF5-E3995FE265CA}"/>
              </a:ext>
            </a:extLst>
          </p:cNvPr>
          <p:cNvSpPr/>
          <p:nvPr/>
        </p:nvSpPr>
        <p:spPr>
          <a:xfrm rot="10800000">
            <a:off x="16647886" y="1255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205878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1F48D-4085-7405-CDC0-A6B86B97C18F}"/>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7DA03FC3-CEAC-E7B3-6BE7-E57240341733}"/>
              </a:ext>
            </a:extLst>
          </p:cNvPr>
          <p:cNvSpPr txBox="1"/>
          <p:nvPr/>
        </p:nvSpPr>
        <p:spPr>
          <a:xfrm>
            <a:off x="2513671" y="1003861"/>
            <a:ext cx="13798045" cy="938719"/>
          </a:xfrm>
          <a:prstGeom prst="rect">
            <a:avLst/>
          </a:prstGeom>
          <a:noFill/>
        </p:spPr>
        <p:txBody>
          <a:bodyPr wrap="square" rtlCol="0">
            <a:spAutoFit/>
          </a:bodyPr>
          <a:lstStyle/>
          <a:p>
            <a:pPr algn="r">
              <a:spcBef>
                <a:spcPct val="0"/>
              </a:spcBef>
            </a:pPr>
            <a:r>
              <a:rPr lang="en-GB" sz="5500" b="1" dirty="0"/>
              <a:t>Nachhaltiger Theaterbetrieb</a:t>
            </a:r>
            <a:endParaRPr lang="en-GB" sz="5500" dirty="0"/>
          </a:p>
        </p:txBody>
      </p:sp>
      <p:sp>
        <p:nvSpPr>
          <p:cNvPr id="6" name="Freeform 2">
            <a:extLst>
              <a:ext uri="{FF2B5EF4-FFF2-40B4-BE49-F238E27FC236}">
                <a16:creationId xmlns:a16="http://schemas.microsoft.com/office/drawing/2014/main" id="{4536FC36-986A-D79F-0F9C-BA6024E27E0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504605B5-AD24-1080-19D9-4C2A356D7E9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graphicFrame>
        <p:nvGraphicFramePr>
          <p:cNvPr id="2" name="Tabelle 3">
            <a:extLst>
              <a:ext uri="{FF2B5EF4-FFF2-40B4-BE49-F238E27FC236}">
                <a16:creationId xmlns:a16="http://schemas.microsoft.com/office/drawing/2014/main" id="{325AD3F5-9947-15F7-EB15-B96D801CEBDB}"/>
              </a:ext>
            </a:extLst>
          </p:cNvPr>
          <p:cNvGraphicFramePr>
            <a:graphicFrameLocks noGrp="1"/>
          </p:cNvGraphicFramePr>
          <p:nvPr/>
        </p:nvGraphicFramePr>
        <p:xfrm>
          <a:off x="1087200" y="2802161"/>
          <a:ext cx="15890400" cy="7267942"/>
        </p:xfrm>
        <a:graphic>
          <a:graphicData uri="http://schemas.openxmlformats.org/drawingml/2006/table">
            <a:tbl>
              <a:tblPr/>
              <a:tblGrid>
                <a:gridCol w="6177600">
                  <a:extLst>
                    <a:ext uri="{9D8B030D-6E8A-4147-A177-3AD203B41FA5}">
                      <a16:colId xmlns:a16="http://schemas.microsoft.com/office/drawing/2014/main" val="2027609133"/>
                    </a:ext>
                  </a:extLst>
                </a:gridCol>
                <a:gridCol w="9712800">
                  <a:extLst>
                    <a:ext uri="{9D8B030D-6E8A-4147-A177-3AD203B41FA5}">
                      <a16:colId xmlns:a16="http://schemas.microsoft.com/office/drawing/2014/main" val="3106534361"/>
                    </a:ext>
                  </a:extLst>
                </a:gridCol>
              </a:tblGrid>
              <a:tr h="720000">
                <a:tc>
                  <a:txBody>
                    <a:bodyPr/>
                    <a:lstStyle/>
                    <a:p>
                      <a:pPr marL="0" algn="l" defTabSz="914400" rtl="0" eaLnBrk="1" latinLnBrk="0" hangingPunct="1"/>
                      <a:r>
                        <a:rPr kumimoji="0" lang="en-GB" sz="2400" b="1" i="0" u="none" strike="noStrike" kern="1200" cap="none" spc="0" normalizeH="0" baseline="0" noProof="0" dirty="0">
                          <a:ln>
                            <a:noFill/>
                          </a:ln>
                          <a:solidFill>
                            <a:srgbClr val="569938"/>
                          </a:solidFill>
                          <a:effectLst/>
                          <a:uLnTx/>
                          <a:uFillTx/>
                          <a:latin typeface="Calibri" panose="020F0502020204030204" pitchFamily="34" charset="0"/>
                          <a:ea typeface="+mn-ea"/>
                          <a:cs typeface="+mn-cs"/>
                        </a:rPr>
                        <a:t>Festlegung klarer Richtlinien und Aktionspläne</a:t>
                      </a: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GB" sz="2400" b="1" kern="1200" noProof="0" dirty="0">
                        <a:solidFill>
                          <a:schemeClr val="tx1"/>
                        </a:solidFill>
                        <a:latin typeface="+mn-lt"/>
                        <a:ea typeface="+mn-ea"/>
                        <a:cs typeface="+mn-cs"/>
                      </a:endParaRP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223499"/>
                  </a:ext>
                </a:extLst>
              </a:tr>
              <a:tr h="754327">
                <a:tc>
                  <a:txBody>
                    <a:bodyPr/>
                    <a:lstStyle/>
                    <a:p>
                      <a:pPr lvl="1"/>
                      <a:r>
                        <a:rPr lang="en-GB" sz="2400" b="0" noProof="0" dirty="0"/>
                        <a:t>Nachhaltigkeitsrichtlinien</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r>
                        <a:rPr lang="en-GB" sz="2400" noProof="0" dirty="0"/>
                        <a:t>Entwicklung und Kommunikation von Richtlinien, die mit den betrieblichen Praktiken und Nachhaltigkeitsstandards im Einklang stehen </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141692467"/>
                  </a:ext>
                </a:extLst>
              </a:tr>
              <a:tr h="612891">
                <a:tc>
                  <a:txBody>
                    <a:bodyPr/>
                    <a:lstStyle/>
                    <a:p>
                      <a:pPr lvl="1"/>
                      <a:r>
                        <a:rPr lang="en-GB" sz="2400" b="0" noProof="0" dirty="0"/>
                        <a:t>SMART-Ziele</a:t>
                      </a:r>
                    </a:p>
                  </a:txBody>
                  <a:tcPr marL="47145" marR="47145" marT="23573" marB="23573" anchor="ctr">
                    <a:lnL>
                      <a:noFill/>
                    </a:lnL>
                    <a:lnR>
                      <a:noFill/>
                    </a:lnR>
                    <a:lnT>
                      <a:noFill/>
                    </a:lnT>
                    <a:lnB>
                      <a:noFill/>
                    </a:lnB>
                    <a:noFill/>
                  </a:tcPr>
                </a:tc>
                <a:tc>
                  <a:txBody>
                    <a:bodyPr/>
                    <a:lstStyle/>
                    <a:p>
                      <a:r>
                        <a:rPr lang="en-GB" sz="2400" noProof="0" dirty="0"/>
                        <a:t>Festlegung spezifischer, messbarer, erreichbarer, relevanter und zeitgebundener Ziele </a:t>
                      </a:r>
                    </a:p>
                  </a:txBody>
                  <a:tcPr marL="47145" marR="47145" marT="23573" marB="23573" anchor="ctr">
                    <a:lnL>
                      <a:noFill/>
                    </a:lnL>
                    <a:lnR>
                      <a:noFill/>
                    </a:lnR>
                    <a:lnT>
                      <a:noFill/>
                    </a:lnT>
                    <a:lnB>
                      <a:noFill/>
                    </a:lnB>
                    <a:noFill/>
                  </a:tcPr>
                </a:tc>
                <a:extLst>
                  <a:ext uri="{0D108BD9-81ED-4DB2-BD59-A6C34878D82A}">
                    <a16:rowId xmlns:a16="http://schemas.microsoft.com/office/drawing/2014/main" val="46824604"/>
                  </a:ext>
                </a:extLst>
              </a:tr>
              <a:tr h="722641">
                <a:tc>
                  <a:txBody>
                    <a:bodyPr/>
                    <a:lstStyle/>
                    <a:p>
                      <a:pPr marL="0" algn="l" defTabSz="914400" rtl="0" eaLnBrk="1" latinLnBrk="0" hangingPunct="1"/>
                      <a:r>
                        <a:rPr kumimoji="0" lang="en-GB" sz="2400" b="1" i="0" u="none" strike="noStrike" kern="1200" cap="none" spc="0" normalizeH="0" baseline="0" noProof="0" dirty="0">
                          <a:ln>
                            <a:noFill/>
                          </a:ln>
                          <a:solidFill>
                            <a:srgbClr val="569938"/>
                          </a:solidFill>
                          <a:effectLst/>
                          <a:uLnTx/>
                          <a:uFillTx/>
                          <a:latin typeface="Calibri" panose="020F0502020204030204" pitchFamily="34" charset="0"/>
                          <a:ea typeface="+mn-ea"/>
                          <a:cs typeface="+mn-cs"/>
                        </a:rPr>
                        <a:t>Wichtige Schwerpunktbereiche für die Integration</a:t>
                      </a: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endParaRPr lang="en-GB" sz="2400" noProof="0" dirty="0"/>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516965"/>
                  </a:ext>
                </a:extLst>
              </a:tr>
              <a:tr h="612891">
                <a:tc>
                  <a:txBody>
                    <a:bodyPr/>
                    <a:lstStyle/>
                    <a:p>
                      <a:pPr lvl="1"/>
                      <a:r>
                        <a:rPr lang="en-GB" sz="2400" b="0" noProof="0" dirty="0"/>
                        <a:t>Materialbeschaffung und Lebenszyklusmanagement</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r>
                        <a:rPr lang="en-GB" sz="2400" noProof="0" dirty="0"/>
                        <a:t>Verwendung von wiederverwerteten, recycelten und umweltfreundlichen Materialien; Sicherstellung eines modularen Designs; Nachverfolgung der Materialquellen und Entsorgung; Design für die Demontage.</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06133991"/>
                  </a:ext>
                </a:extLst>
              </a:tr>
              <a:tr h="612891">
                <a:tc>
                  <a:txBody>
                    <a:bodyPr/>
                    <a:lstStyle/>
                    <a:p>
                      <a:pPr lvl="1"/>
                      <a:r>
                        <a:rPr lang="en-GB" sz="2400" b="0" noProof="0" dirty="0"/>
                        <a:t>Energieeffizienz</a:t>
                      </a:r>
                    </a:p>
                  </a:txBody>
                  <a:tcPr marL="47145" marR="47145" marT="23573" marB="23573" anchor="ctr">
                    <a:lnL>
                      <a:noFill/>
                    </a:lnL>
                    <a:lnR>
                      <a:noFill/>
                    </a:lnR>
                    <a:lnT>
                      <a:noFill/>
                    </a:lnT>
                    <a:lnB>
                      <a:noFill/>
                    </a:lnB>
                    <a:noFill/>
                  </a:tcPr>
                </a:tc>
                <a:tc>
                  <a:txBody>
                    <a:bodyPr/>
                    <a:lstStyle/>
                    <a:p>
                      <a:r>
                        <a:rPr lang="en-GB" sz="2400" noProof="0" dirty="0"/>
                        <a:t>Implementierung energieeffizienter HLK-Anlagen, Automatisierung und erneuerbarer Energien; Überwachung des Energieverbrauchs mit Datentools.</a:t>
                      </a:r>
                    </a:p>
                  </a:txBody>
                  <a:tcPr marL="47145" marR="47145" marT="23573" marB="23573" anchor="ctr">
                    <a:lnL>
                      <a:noFill/>
                    </a:lnL>
                    <a:lnR>
                      <a:noFill/>
                    </a:lnR>
                    <a:lnT>
                      <a:noFill/>
                    </a:lnT>
                    <a:lnB>
                      <a:noFill/>
                    </a:lnB>
                    <a:noFill/>
                  </a:tcPr>
                </a:tc>
                <a:extLst>
                  <a:ext uri="{0D108BD9-81ED-4DB2-BD59-A6C34878D82A}">
                    <a16:rowId xmlns:a16="http://schemas.microsoft.com/office/drawing/2014/main" val="4012732927"/>
                  </a:ext>
                </a:extLst>
              </a:tr>
              <a:tr h="612891">
                <a:tc>
                  <a:txBody>
                    <a:bodyPr/>
                    <a:lstStyle/>
                    <a:p>
                      <a:pPr lvl="1"/>
                      <a:r>
                        <a:rPr lang="en-GB" sz="2400" b="0" noProof="0" dirty="0"/>
                        <a:t>Abfallmanagement</a:t>
                      </a:r>
                    </a:p>
                  </a:txBody>
                  <a:tcPr marL="47145" marR="47145" marT="23573" marB="23573" anchor="ctr">
                    <a:lnL>
                      <a:noFill/>
                    </a:lnL>
                    <a:lnR>
                      <a:noFill/>
                    </a:lnR>
                    <a:lnT>
                      <a:noFill/>
                    </a:lnT>
                    <a:lnB>
                      <a:noFill/>
                    </a:lnB>
                    <a:noFill/>
                  </a:tcPr>
                </a:tc>
                <a:tc>
                  <a:txBody>
                    <a:bodyPr/>
                    <a:lstStyle/>
                    <a:p>
                      <a:r>
                        <a:rPr lang="en-GB" sz="2400" noProof="0" dirty="0"/>
                        <a:t>Gehen Sie über das Recycling hinaus: Führen Sie Kompostierung, Lebensmittelspenden, manuelle Sortierung und ressourceneffiziente Nachrüstungen im Einklang mit den Prinzipien der Kreislaufwirtschaft ein.</a:t>
                      </a:r>
                    </a:p>
                  </a:txBody>
                  <a:tcPr marL="47145" marR="47145" marT="23573" marB="23573" anchor="ctr">
                    <a:lnL>
                      <a:noFill/>
                    </a:lnL>
                    <a:lnR>
                      <a:noFill/>
                    </a:lnR>
                    <a:lnT>
                      <a:noFill/>
                    </a:lnT>
                    <a:lnB>
                      <a:noFill/>
                    </a:lnB>
                    <a:noFill/>
                  </a:tcPr>
                </a:tc>
                <a:extLst>
                  <a:ext uri="{0D108BD9-81ED-4DB2-BD59-A6C34878D82A}">
                    <a16:rowId xmlns:a16="http://schemas.microsoft.com/office/drawing/2014/main" val="3239556008"/>
                  </a:ext>
                </a:extLst>
              </a:tr>
              <a:tr h="612891">
                <a:tc>
                  <a:txBody>
                    <a:bodyPr/>
                    <a:lstStyle/>
                    <a:p>
                      <a:pPr lvl="1"/>
                      <a:r>
                        <a:rPr lang="en-GB" sz="2400" b="0" noProof="0" dirty="0"/>
                        <a:t>Nachhaltige Logistik</a:t>
                      </a:r>
                    </a:p>
                  </a:txBody>
                  <a:tcPr marL="47145" marR="47145" marT="23573" marB="23573" anchor="ctr">
                    <a:lnL>
                      <a:noFill/>
                    </a:lnL>
                    <a:lnR>
                      <a:noFill/>
                    </a:lnR>
                    <a:lnT>
                      <a:noFill/>
                    </a:lnT>
                    <a:lnB>
                      <a:noFill/>
                    </a:lnB>
                    <a:noFill/>
                  </a:tcPr>
                </a:tc>
                <a:tc>
                  <a:txBody>
                    <a:bodyPr/>
                    <a:lstStyle/>
                    <a:p>
                      <a:r>
                        <a:rPr lang="en-GB" sz="2400" noProof="0" dirty="0"/>
                        <a:t>Reduzieren Sie Lieferungen, optimieren Sie Transportwege, wählen Sie emissionsarme Transportmöglichkeiten und verfolgen Sie transportbedingte Emissionen.</a:t>
                      </a:r>
                    </a:p>
                  </a:txBody>
                  <a:tcPr marL="47145" marR="47145" marT="23573" marB="23573" anchor="ctr">
                    <a:lnL>
                      <a:noFill/>
                    </a:lnL>
                    <a:lnR>
                      <a:noFill/>
                    </a:lnR>
                    <a:lnT>
                      <a:noFill/>
                    </a:lnT>
                    <a:lnB>
                      <a:noFill/>
                    </a:lnB>
                    <a:noFill/>
                  </a:tcPr>
                </a:tc>
                <a:extLst>
                  <a:ext uri="{0D108BD9-81ED-4DB2-BD59-A6C34878D82A}">
                    <a16:rowId xmlns:a16="http://schemas.microsoft.com/office/drawing/2014/main" val="1240120321"/>
                  </a:ext>
                </a:extLst>
              </a:tr>
            </a:tbl>
          </a:graphicData>
        </a:graphic>
      </p:graphicFrame>
    </p:spTree>
    <p:extLst>
      <p:ext uri="{BB962C8B-B14F-4D97-AF65-F5344CB8AC3E}">
        <p14:creationId xmlns:p14="http://schemas.microsoft.com/office/powerpoint/2010/main" val="351568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46480-C5DD-1506-C397-0CA9D084B689}"/>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1A68CF18-E483-2862-8F85-6C587E1314F8}"/>
              </a:ext>
            </a:extLst>
          </p:cNvPr>
          <p:cNvSpPr txBox="1"/>
          <p:nvPr/>
        </p:nvSpPr>
        <p:spPr>
          <a:xfrm>
            <a:off x="537029" y="1025356"/>
            <a:ext cx="160890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Das Handabdruck-Konzept in der nachhaltigen darstellenden Kunst</a:t>
            </a:r>
          </a:p>
        </p:txBody>
      </p:sp>
      <p:sp>
        <p:nvSpPr>
          <p:cNvPr id="6" name="Textfeld 5">
            <a:extLst>
              <a:ext uri="{FF2B5EF4-FFF2-40B4-BE49-F238E27FC236}">
                <a16:creationId xmlns:a16="http://schemas.microsoft.com/office/drawing/2014/main" id="{5FF79F86-117D-F418-33BD-AF743B2D612D}"/>
              </a:ext>
            </a:extLst>
          </p:cNvPr>
          <p:cNvSpPr txBox="1"/>
          <p:nvPr/>
        </p:nvSpPr>
        <p:spPr>
          <a:xfrm>
            <a:off x="2414008" y="3367722"/>
            <a:ext cx="13961327" cy="923330"/>
          </a:xfrm>
          <a:prstGeom prst="rect">
            <a:avLst/>
          </a:prstGeom>
          <a:noFill/>
        </p:spPr>
        <p:txBody>
          <a:bodyPr wrap="square" rtlCol="0">
            <a:spAutoFit/>
          </a:bodyPr>
          <a:lstStyle/>
          <a:p>
            <a:r>
              <a:rPr lang="en-GB" sz="3600" b="1" noProof="0" dirty="0">
                <a:solidFill>
                  <a:srgbClr val="04A6C2"/>
                </a:solidFill>
              </a:rPr>
              <a:t>Handabdruck vs. Fußabdruck in den darstellenden Künsten</a:t>
            </a:r>
          </a:p>
          <a:p>
            <a:endParaRPr lang="en-GB" noProof="0" dirty="0"/>
          </a:p>
        </p:txBody>
      </p:sp>
      <p:sp>
        <p:nvSpPr>
          <p:cNvPr id="5" name="Freeform 2">
            <a:extLst>
              <a:ext uri="{FF2B5EF4-FFF2-40B4-BE49-F238E27FC236}">
                <a16:creationId xmlns:a16="http://schemas.microsoft.com/office/drawing/2014/main" id="{45B713DF-C95F-71FF-6A2C-6DE4CDA250B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6872B592-AC1A-D25C-7969-2872B81F5B7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9" name="Γραφικό 8">
            <a:extLst>
              <a:ext uri="{FF2B5EF4-FFF2-40B4-BE49-F238E27FC236}">
                <a16:creationId xmlns:a16="http://schemas.microsoft.com/office/drawing/2014/main" id="{FD2784A5-9D87-BCD6-8845-02C7C87B9DB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414008" y="4679393"/>
            <a:ext cx="1800000" cy="1800000"/>
          </a:xfrm>
          <a:prstGeom prst="rect">
            <a:avLst/>
          </a:prstGeom>
        </p:spPr>
      </p:pic>
      <p:pic>
        <p:nvPicPr>
          <p:cNvPr id="11" name="Γραφικό 10">
            <a:extLst>
              <a:ext uri="{FF2B5EF4-FFF2-40B4-BE49-F238E27FC236}">
                <a16:creationId xmlns:a16="http://schemas.microsoft.com/office/drawing/2014/main" id="{2D570F23-3B64-84F7-9791-DF9E9A37AC2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414008" y="7461644"/>
            <a:ext cx="1800000" cy="1800000"/>
          </a:xfrm>
          <a:prstGeom prst="rect">
            <a:avLst/>
          </a:prstGeom>
        </p:spPr>
      </p:pic>
      <p:sp>
        <p:nvSpPr>
          <p:cNvPr id="13" name="TextBox 12">
            <a:extLst>
              <a:ext uri="{FF2B5EF4-FFF2-40B4-BE49-F238E27FC236}">
                <a16:creationId xmlns:a16="http://schemas.microsoft.com/office/drawing/2014/main" id="{D871D21D-A7D2-6138-0DD5-46E15C05BB84}"/>
              </a:ext>
            </a:extLst>
          </p:cNvPr>
          <p:cNvSpPr txBox="1"/>
          <p:nvPr/>
        </p:nvSpPr>
        <p:spPr>
          <a:xfrm>
            <a:off x="4466192" y="4840483"/>
            <a:ext cx="11705770" cy="1708160"/>
          </a:xfrm>
          <a:prstGeom prst="rect">
            <a:avLst/>
          </a:prstGeom>
          <a:noFill/>
        </p:spPr>
        <p:txBody>
          <a:bodyPr wrap="square">
            <a:spAutoFit/>
          </a:bodyPr>
          <a:lstStyle/>
          <a:p>
            <a:pPr lvl="0">
              <a:lnSpc>
                <a:spcPct val="100000"/>
              </a:lnSpc>
            </a:pPr>
            <a:r>
              <a:rPr lang="en-GB" sz="3500" b="1" noProof="0" dirty="0"/>
              <a:t>Fußabdruck: </a:t>
            </a:r>
            <a:br>
              <a:rPr lang="en-GB" sz="3500" b="1" noProof="0" dirty="0"/>
            </a:br>
            <a:r>
              <a:rPr lang="en-GB" sz="3500" noProof="0" dirty="0"/>
              <a:t>Verringerung von Schäden, z. B. durch Senkung des Energieverbrauchs, des Abfallaufkommens oder des Ressourcenverbrauchs bei Produktionen.</a:t>
            </a:r>
          </a:p>
        </p:txBody>
      </p:sp>
      <p:sp>
        <p:nvSpPr>
          <p:cNvPr id="15" name="TextBox 14">
            <a:extLst>
              <a:ext uri="{FF2B5EF4-FFF2-40B4-BE49-F238E27FC236}">
                <a16:creationId xmlns:a16="http://schemas.microsoft.com/office/drawing/2014/main" id="{EC70D2AD-E256-DBD0-5027-D9C167A5D930}"/>
              </a:ext>
            </a:extLst>
          </p:cNvPr>
          <p:cNvSpPr txBox="1"/>
          <p:nvPr/>
        </p:nvSpPr>
        <p:spPr>
          <a:xfrm>
            <a:off x="4466192" y="7691984"/>
            <a:ext cx="11241314" cy="1569660"/>
          </a:xfrm>
          <a:prstGeom prst="rect">
            <a:avLst/>
          </a:prstGeom>
          <a:noFill/>
        </p:spPr>
        <p:txBody>
          <a:bodyPr wrap="square">
            <a:spAutoFit/>
          </a:bodyPr>
          <a:lstStyle/>
          <a:p>
            <a:pPr lvl="0">
              <a:lnSpc>
                <a:spcPct val="100000"/>
              </a:lnSpc>
            </a:pPr>
            <a:r>
              <a:rPr lang="en-GB" sz="3200" b="1" noProof="0" dirty="0"/>
              <a:t>Handabdruck: </a:t>
            </a:r>
            <a:br>
              <a:rPr lang="en-GB" sz="3200" b="1" noProof="0" dirty="0"/>
            </a:br>
            <a:r>
              <a:rPr lang="en-GB" sz="3200" dirty="0"/>
              <a:t>Proaktive Schaffung positiver Veränderungen, sowohl auf der Bühne als auch weit darüber hinaus.</a:t>
            </a:r>
            <a:endParaRPr lang="en-GB" sz="3200" noProof="0" dirty="0"/>
          </a:p>
        </p:txBody>
      </p:sp>
    </p:spTree>
    <p:extLst>
      <p:ext uri="{BB962C8B-B14F-4D97-AF65-F5344CB8AC3E}">
        <p14:creationId xmlns:p14="http://schemas.microsoft.com/office/powerpoint/2010/main" val="212345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Γραφικό 32">
            <a:extLst>
              <a:ext uri="{FF2B5EF4-FFF2-40B4-BE49-F238E27FC236}">
                <a16:creationId xmlns:a16="http://schemas.microsoft.com/office/drawing/2014/main" id="{78AC337A-4A6B-AB2E-8E41-A5C309ED3DB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453080" y="2677310"/>
            <a:ext cx="1800000" cy="1800000"/>
          </a:xfrm>
          <a:prstGeom prst="rect">
            <a:avLst/>
          </a:prstGeom>
        </p:spPr>
      </p:pic>
      <p:pic>
        <p:nvPicPr>
          <p:cNvPr id="34" name="Γραφικό 33">
            <a:extLst>
              <a:ext uri="{FF2B5EF4-FFF2-40B4-BE49-F238E27FC236}">
                <a16:creationId xmlns:a16="http://schemas.microsoft.com/office/drawing/2014/main" id="{FA0C8D86-8E6E-8B98-8219-51D392B2D2B0}"/>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243803" y="2711942"/>
            <a:ext cx="1800000" cy="1800000"/>
          </a:xfrm>
          <a:prstGeom prst="rect">
            <a:avLst/>
          </a:prstGeom>
        </p:spPr>
      </p:pic>
      <p:pic>
        <p:nvPicPr>
          <p:cNvPr id="35" name="Γραφικό 34">
            <a:extLst>
              <a:ext uri="{FF2B5EF4-FFF2-40B4-BE49-F238E27FC236}">
                <a16:creationId xmlns:a16="http://schemas.microsoft.com/office/drawing/2014/main" id="{B79F0704-DC2F-450C-A5C5-CDCA1981367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4320307" y="2520360"/>
            <a:ext cx="2221114" cy="2297515"/>
          </a:xfrm>
          <a:prstGeom prst="rect">
            <a:avLst/>
          </a:prstGeom>
        </p:spPr>
      </p:pic>
      <p:pic>
        <p:nvPicPr>
          <p:cNvPr id="36" name="Γραφικό 35">
            <a:extLst>
              <a:ext uri="{FF2B5EF4-FFF2-40B4-BE49-F238E27FC236}">
                <a16:creationId xmlns:a16="http://schemas.microsoft.com/office/drawing/2014/main" id="{22022944-D157-CDD1-7474-2CE133DC2FC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467314" y="6170640"/>
            <a:ext cx="1800000" cy="1800000"/>
          </a:xfrm>
          <a:prstGeom prst="rect">
            <a:avLst/>
          </a:prstGeom>
        </p:spPr>
      </p:pic>
      <p:pic>
        <p:nvPicPr>
          <p:cNvPr id="37" name="Γραφικό 36">
            <a:extLst>
              <a:ext uri="{FF2B5EF4-FFF2-40B4-BE49-F238E27FC236}">
                <a16:creationId xmlns:a16="http://schemas.microsoft.com/office/drawing/2014/main" id="{18BE6B7A-D3D9-E957-DF4C-6AFD1C26B10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243803" y="6170640"/>
            <a:ext cx="1800000" cy="1800000"/>
          </a:xfrm>
          <a:prstGeom prst="rect">
            <a:avLst/>
          </a:prstGeom>
        </p:spPr>
      </p:pic>
      <p:pic>
        <p:nvPicPr>
          <p:cNvPr id="38" name="Γραφικό 37">
            <a:extLst>
              <a:ext uri="{FF2B5EF4-FFF2-40B4-BE49-F238E27FC236}">
                <a16:creationId xmlns:a16="http://schemas.microsoft.com/office/drawing/2014/main" id="{A1F5491C-AC39-E6DD-9219-65DA6893E08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4530864" y="6170640"/>
            <a:ext cx="1800000" cy="1800000"/>
          </a:xfrm>
          <a:prstGeom prst="rect">
            <a:avLst/>
          </a:prstGeom>
        </p:spPr>
      </p:pic>
      <p:sp>
        <p:nvSpPr>
          <p:cNvPr id="3" name="TextBox 2">
            <a:extLst>
              <a:ext uri="{FF2B5EF4-FFF2-40B4-BE49-F238E27FC236}">
                <a16:creationId xmlns:a16="http://schemas.microsoft.com/office/drawing/2014/main" id="{394BED92-B49A-E9FC-D25B-9B46F96B8F94}"/>
              </a:ext>
            </a:extLst>
          </p:cNvPr>
          <p:cNvSpPr txBox="1"/>
          <p:nvPr/>
        </p:nvSpPr>
        <p:spPr>
          <a:xfrm>
            <a:off x="13561964" y="8094801"/>
            <a:ext cx="3766267" cy="1677382"/>
          </a:xfrm>
          <a:prstGeom prst="rect">
            <a:avLst/>
          </a:prstGeom>
          <a:noFill/>
        </p:spPr>
        <p:txBody>
          <a:bodyPr wrap="square">
            <a:spAutoFit/>
          </a:bodyPr>
          <a:lstStyle/>
          <a:p>
            <a:pPr algn="ctr">
              <a:buNone/>
            </a:pPr>
            <a:r>
              <a:rPr lang="en-US" sz="2800" b="1" dirty="0"/>
              <a:t>Institutionen und Geldgeber: </a:t>
            </a:r>
            <a:br>
              <a:rPr lang="en-US" sz="2800" b="1" dirty="0"/>
            </a:br>
            <a:r>
              <a:rPr lang="en-US" sz="2500" dirty="0"/>
              <a:t>Förderung der Nachhaltigkeit durch politische und finanzielle Unterstützung</a:t>
            </a:r>
          </a:p>
        </p:txBody>
      </p:sp>
      <p:sp>
        <p:nvSpPr>
          <p:cNvPr id="5" name="TextBox 4">
            <a:extLst>
              <a:ext uri="{FF2B5EF4-FFF2-40B4-BE49-F238E27FC236}">
                <a16:creationId xmlns:a16="http://schemas.microsoft.com/office/drawing/2014/main" id="{4EA91634-4DD1-9CD4-BA60-550B146393AE}"/>
              </a:ext>
            </a:extLst>
          </p:cNvPr>
          <p:cNvSpPr txBox="1"/>
          <p:nvPr/>
        </p:nvSpPr>
        <p:spPr>
          <a:xfrm>
            <a:off x="853134" y="4550869"/>
            <a:ext cx="4999892" cy="1292662"/>
          </a:xfrm>
          <a:prstGeom prst="rect">
            <a:avLst/>
          </a:prstGeom>
          <a:noFill/>
        </p:spPr>
        <p:txBody>
          <a:bodyPr wrap="square">
            <a:spAutoFit/>
          </a:bodyPr>
          <a:lstStyle/>
          <a:p>
            <a:pPr algn="ctr">
              <a:buNone/>
            </a:pPr>
            <a:r>
              <a:rPr lang="en-US" sz="2800" b="1" dirty="0"/>
              <a:t>Künstler: </a:t>
            </a:r>
            <a:br>
              <a:rPr lang="en-US" sz="2500" dirty="0"/>
            </a:br>
            <a:r>
              <a:rPr lang="en-US" sz="2500" dirty="0"/>
              <a:t>Kreative Visionäre, die sich für Nachhaltigkeit einsetzen und zu Innovationen inspirieren.</a:t>
            </a:r>
          </a:p>
        </p:txBody>
      </p:sp>
      <p:sp>
        <p:nvSpPr>
          <p:cNvPr id="7" name="TextBox 6">
            <a:extLst>
              <a:ext uri="{FF2B5EF4-FFF2-40B4-BE49-F238E27FC236}">
                <a16:creationId xmlns:a16="http://schemas.microsoft.com/office/drawing/2014/main" id="{330746E9-2DE1-2FAF-6B4B-7C7F461B2626}"/>
              </a:ext>
            </a:extLst>
          </p:cNvPr>
          <p:cNvSpPr txBox="1"/>
          <p:nvPr/>
        </p:nvSpPr>
        <p:spPr>
          <a:xfrm>
            <a:off x="6952146" y="4550869"/>
            <a:ext cx="4383313" cy="1292662"/>
          </a:xfrm>
          <a:prstGeom prst="rect">
            <a:avLst/>
          </a:prstGeom>
          <a:noFill/>
        </p:spPr>
        <p:txBody>
          <a:bodyPr wrap="square">
            <a:spAutoFit/>
          </a:bodyPr>
          <a:lstStyle/>
          <a:p>
            <a:pPr algn="ctr">
              <a:buNone/>
            </a:pPr>
            <a:r>
              <a:rPr lang="en-US" sz="2800" b="1" dirty="0"/>
              <a:t>Handwerker und Techniker: </a:t>
            </a:r>
            <a:br>
              <a:rPr lang="en-US" sz="2800" b="1" dirty="0"/>
            </a:br>
            <a:r>
              <a:rPr lang="en-US" sz="2500" dirty="0"/>
              <a:t>Umsetzung nachhaltiger Praktiken bei Materialien und Design</a:t>
            </a:r>
          </a:p>
        </p:txBody>
      </p:sp>
      <p:sp>
        <p:nvSpPr>
          <p:cNvPr id="9" name="TextBox 8">
            <a:extLst>
              <a:ext uri="{FF2B5EF4-FFF2-40B4-BE49-F238E27FC236}">
                <a16:creationId xmlns:a16="http://schemas.microsoft.com/office/drawing/2014/main" id="{CC854893-82DF-3D56-88EA-93A897B1B191}"/>
              </a:ext>
            </a:extLst>
          </p:cNvPr>
          <p:cNvSpPr txBox="1"/>
          <p:nvPr/>
        </p:nvSpPr>
        <p:spPr>
          <a:xfrm>
            <a:off x="13253441" y="4550869"/>
            <a:ext cx="4383314" cy="1292662"/>
          </a:xfrm>
          <a:prstGeom prst="rect">
            <a:avLst/>
          </a:prstGeom>
          <a:noFill/>
        </p:spPr>
        <p:txBody>
          <a:bodyPr wrap="square">
            <a:spAutoFit/>
          </a:bodyPr>
          <a:lstStyle/>
          <a:p>
            <a:pPr algn="ctr">
              <a:buNone/>
            </a:pPr>
            <a:r>
              <a:rPr lang="en-US" sz="2800" b="1" dirty="0"/>
              <a:t>Produzenten und Manager: </a:t>
            </a:r>
            <a:br>
              <a:rPr lang="en-US" sz="2800" b="1" dirty="0"/>
            </a:br>
            <a:r>
              <a:rPr lang="en-US" sz="2500" dirty="0"/>
              <a:t>Strategische Planer, die Nachhaltigkeit in </a:t>
            </a:r>
          </a:p>
        </p:txBody>
      </p:sp>
      <p:sp>
        <p:nvSpPr>
          <p:cNvPr id="12" name="TextBox 11">
            <a:extLst>
              <a:ext uri="{FF2B5EF4-FFF2-40B4-BE49-F238E27FC236}">
                <a16:creationId xmlns:a16="http://schemas.microsoft.com/office/drawing/2014/main" id="{DF52239E-BF07-94C6-13A6-1770739135BA}"/>
              </a:ext>
            </a:extLst>
          </p:cNvPr>
          <p:cNvSpPr txBox="1"/>
          <p:nvPr/>
        </p:nvSpPr>
        <p:spPr>
          <a:xfrm>
            <a:off x="1233714" y="8094801"/>
            <a:ext cx="4267200" cy="1292662"/>
          </a:xfrm>
          <a:prstGeom prst="rect">
            <a:avLst/>
          </a:prstGeom>
          <a:noFill/>
        </p:spPr>
        <p:txBody>
          <a:bodyPr wrap="square">
            <a:spAutoFit/>
          </a:bodyPr>
          <a:lstStyle/>
          <a:p>
            <a:pPr algn="ctr">
              <a:buNone/>
            </a:pPr>
            <a:r>
              <a:rPr lang="en-US" sz="2800" b="1" dirty="0"/>
              <a:t>Verwaltungsmitarbeiter:</a:t>
            </a:r>
            <a:br>
              <a:rPr lang="en-US" sz="2800" b="1" dirty="0"/>
            </a:br>
            <a:r>
              <a:rPr lang="en-US" sz="2500" dirty="0"/>
              <a:t>Unterstützung des Betriebs und Förderung nachhaltiger Werte.</a:t>
            </a:r>
          </a:p>
        </p:txBody>
      </p:sp>
      <p:sp>
        <p:nvSpPr>
          <p:cNvPr id="14" name="TextBox 13">
            <a:extLst>
              <a:ext uri="{FF2B5EF4-FFF2-40B4-BE49-F238E27FC236}">
                <a16:creationId xmlns:a16="http://schemas.microsoft.com/office/drawing/2014/main" id="{B9F78812-B924-30D9-E1E4-795AED6B210B}"/>
              </a:ext>
            </a:extLst>
          </p:cNvPr>
          <p:cNvSpPr txBox="1"/>
          <p:nvPr/>
        </p:nvSpPr>
        <p:spPr>
          <a:xfrm>
            <a:off x="6915663" y="8105145"/>
            <a:ext cx="4456280" cy="1292662"/>
          </a:xfrm>
          <a:prstGeom prst="rect">
            <a:avLst/>
          </a:prstGeom>
          <a:noFill/>
        </p:spPr>
        <p:txBody>
          <a:bodyPr wrap="square">
            <a:spAutoFit/>
          </a:bodyPr>
          <a:lstStyle/>
          <a:p>
            <a:pPr algn="ctr">
              <a:buNone/>
            </a:pPr>
            <a:r>
              <a:rPr lang="en-US" sz="2800" b="1" dirty="0"/>
              <a:t>Publikum und Gemeinschaften: </a:t>
            </a:r>
            <a:br>
              <a:rPr lang="en-US" sz="2500" dirty="0"/>
            </a:br>
            <a:r>
              <a:rPr lang="en-US" sz="2500" dirty="0"/>
              <a:t>Engagieren sich für nachhaltige Produktionen und unterstützen diese.</a:t>
            </a:r>
          </a:p>
        </p:txBody>
      </p:sp>
      <p:sp>
        <p:nvSpPr>
          <p:cNvPr id="16" name="Freeform 2">
            <a:extLst>
              <a:ext uri="{FF2B5EF4-FFF2-40B4-BE49-F238E27FC236}">
                <a16:creationId xmlns:a16="http://schemas.microsoft.com/office/drawing/2014/main" id="{B68D9078-EC8C-7B14-4D24-3A03A3B31B4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noProof="0" dirty="0"/>
          </a:p>
        </p:txBody>
      </p:sp>
      <p:sp>
        <p:nvSpPr>
          <p:cNvPr id="17" name="Freeform 3">
            <a:extLst>
              <a:ext uri="{FF2B5EF4-FFF2-40B4-BE49-F238E27FC236}">
                <a16:creationId xmlns:a16="http://schemas.microsoft.com/office/drawing/2014/main" id="{B9AD5B2C-7C8B-6F32-0A41-BF420DD99E5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noProof="0" dirty="0"/>
          </a:p>
        </p:txBody>
      </p:sp>
      <p:sp>
        <p:nvSpPr>
          <p:cNvPr id="18" name="Title 1">
            <a:extLst>
              <a:ext uri="{FF2B5EF4-FFF2-40B4-BE49-F238E27FC236}">
                <a16:creationId xmlns:a16="http://schemas.microsoft.com/office/drawing/2014/main" id="{87B8C4AA-D949-14BE-6745-EE972966E60A}"/>
              </a:ext>
            </a:extLst>
          </p:cNvPr>
          <p:cNvSpPr txBox="1">
            <a:spLocks/>
          </p:cNvSpPr>
          <p:nvPr/>
        </p:nvSpPr>
        <p:spPr>
          <a:xfrm>
            <a:off x="0" y="899537"/>
            <a:ext cx="16662400" cy="1961388"/>
          </a:xfrm>
          <a:prstGeom prst="rect">
            <a:avLst/>
          </a:prstGeom>
        </p:spPr>
        <p:txBody>
          <a:bodyPr vert="horz" lIns="137160" tIns="68580" rIns="137160" bIns="6858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4500" b="1" dirty="0"/>
              <a:t>Rollen für den Erfolg bei der Verwirklichung nachhaltiger Produktionen im Bereich der darstellenden Künste</a:t>
            </a:r>
          </a:p>
        </p:txBody>
      </p:sp>
    </p:spTree>
    <p:extLst>
      <p:ext uri="{BB962C8B-B14F-4D97-AF65-F5344CB8AC3E}">
        <p14:creationId xmlns:p14="http://schemas.microsoft.com/office/powerpoint/2010/main" val="186659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2B3C-B701-896A-49C5-55DAF65F57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7D1F46-F8C7-4B86-B1EC-2A828285CA77}"/>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7BEE3058-95AA-B439-E821-47B3D3DDC8CC}"/>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18A74373-48B5-CFC3-2416-69C201E26DE4}"/>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Aktivität C4.A2</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C5070246-F58B-84F8-4CD9-6CF47BAF29BA}"/>
              </a:ext>
            </a:extLst>
          </p:cNvPr>
          <p:cNvSpPr txBox="1"/>
          <p:nvPr/>
        </p:nvSpPr>
        <p:spPr>
          <a:xfrm>
            <a:off x="1828800" y="3948619"/>
            <a:ext cx="15866165" cy="837473"/>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„Wer macht was?“ – </a:t>
            </a:r>
            <a:r>
              <a:rPr lang="en-GB" sz="4500" b="1" dirty="0">
                <a:solidFill>
                  <a:srgbClr val="569938"/>
                </a:solidFill>
                <a:latin typeface="Calibri" panose="020F0502020204030204" pitchFamily="34" charset="0"/>
                <a:ea typeface="Times New Roman" panose="02020603050405020304" pitchFamily="18" charset="0"/>
              </a:rPr>
              <a:t>Rollen </a:t>
            </a: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in nachhaltigen Produktionen</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3975572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62A5-F3FD-B8B3-6E47-5CB786AB9C50}"/>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8F4E4FBD-0425-FC09-0CA4-5488A9D2FADE}"/>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5CAD19B2-83B8-B1CA-3F36-4B7182D66E37}"/>
              </a:ext>
            </a:extLst>
          </p:cNvPr>
          <p:cNvSpPr txBox="1"/>
          <p:nvPr/>
        </p:nvSpPr>
        <p:spPr>
          <a:xfrm>
            <a:off x="685800" y="4162598"/>
            <a:ext cx="14706600" cy="4708981"/>
          </a:xfrm>
          <a:prstGeom prst="rect">
            <a:avLst/>
          </a:prstGeom>
          <a:noFill/>
        </p:spPr>
        <p:txBody>
          <a:bodyPr wrap="square">
            <a:spAutoFit/>
          </a:bodyPr>
          <a:lstStyle/>
          <a:p>
            <a:r>
              <a:rPr lang="en-GB" sz="6000" b="1" i="1" noProof="0" dirty="0">
                <a:solidFill>
                  <a:srgbClr val="FF0000"/>
                </a:solidFill>
              </a:rPr>
              <a:t>Was hat Sie an den gegenseitigen Abhängigkeiten überrascht? Wo haben Sie Überschneidungen bei den Zuständigkeiten festgestellt?</a:t>
            </a:r>
          </a:p>
          <a:p>
            <a:r>
              <a:rPr lang="en-GB" sz="6000" b="1" i="1" noProof="0" dirty="0">
                <a:solidFill>
                  <a:srgbClr val="FF0000"/>
                </a:solidFill>
              </a:rPr>
              <a:t>Inwiefern spiegelt diese Übung Ihre Erfahrungen aus der Praxis wider?</a:t>
            </a:r>
            <a:endParaRPr lang="en-GB" sz="6000" b="1" noProof="0" dirty="0">
              <a:solidFill>
                <a:srgbClr val="FF0000"/>
              </a:solidFill>
            </a:endParaRPr>
          </a:p>
        </p:txBody>
      </p:sp>
    </p:spTree>
    <p:extLst>
      <p:ext uri="{BB962C8B-B14F-4D97-AF65-F5344CB8AC3E}">
        <p14:creationId xmlns:p14="http://schemas.microsoft.com/office/powerpoint/2010/main" val="345864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28B88-6A85-CB82-C005-03011CBAB7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B0388EE-603C-93D1-CF80-973300E0D191}"/>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5C74E24-DC28-D913-70B9-BA5694AD4805}"/>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6A951EB5-0D3E-8A0A-FF1A-07D29365E9C0}"/>
              </a:ext>
            </a:extLst>
          </p:cNvPr>
          <p:cNvSpPr txBox="1"/>
          <p:nvPr/>
        </p:nvSpPr>
        <p:spPr>
          <a:xfrm>
            <a:off x="2209800" y="5384766"/>
            <a:ext cx="11811000" cy="2740366"/>
          </a:xfrm>
          <a:prstGeom prst="rect">
            <a:avLst/>
          </a:prstGeom>
          <a:noFill/>
        </p:spPr>
        <p:txBody>
          <a:bodyPr wrap="square">
            <a:spAutoFit/>
          </a:bodyPr>
          <a:lstStyle/>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Das INSPIRE-Projekt </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Der INSPIRE-Online-Schulungskurs </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Die virtuelle Lernplattform INSPIRE </a:t>
            </a:r>
          </a:p>
        </p:txBody>
      </p:sp>
      <p:sp>
        <p:nvSpPr>
          <p:cNvPr id="5" name="TextBox 4">
            <a:extLst>
              <a:ext uri="{FF2B5EF4-FFF2-40B4-BE49-F238E27FC236}">
                <a16:creationId xmlns:a16="http://schemas.microsoft.com/office/drawing/2014/main" id="{D78DBB44-B931-0078-CD34-43718134DB85}"/>
              </a:ext>
            </a:extLst>
          </p:cNvPr>
          <p:cNvSpPr txBox="1"/>
          <p:nvPr/>
        </p:nvSpPr>
        <p:spPr>
          <a:xfrm>
            <a:off x="2133600" y="4000500"/>
            <a:ext cx="14401800" cy="938719"/>
          </a:xfrm>
          <a:prstGeom prst="rect">
            <a:avLst/>
          </a:prstGeom>
          <a:noFill/>
        </p:spPr>
        <p:txBody>
          <a:bodyPr wrap="square">
            <a:spAutoFit/>
          </a:bodyPr>
          <a:lstStyle/>
          <a:p>
            <a:pPr lvl="0"/>
            <a:r>
              <a:rPr lang="en-GB" sz="5500" b="1" noProof="0" dirty="0"/>
              <a:t>Themen der Lektion 1</a:t>
            </a:r>
          </a:p>
        </p:txBody>
      </p:sp>
    </p:spTree>
    <p:extLst>
      <p:ext uri="{BB962C8B-B14F-4D97-AF65-F5344CB8AC3E}">
        <p14:creationId xmlns:p14="http://schemas.microsoft.com/office/powerpoint/2010/main" val="3110850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AD8C9-D1DF-E6C0-D2FB-71C842C021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0D2A1E8-5F27-3E9A-A687-161D3873A5D3}"/>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B5D6E37-FBBB-B00A-BEAE-34C549A06892}"/>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2913AA4-712C-0A4D-920B-B9137B122AA9}"/>
              </a:ext>
            </a:extLst>
          </p:cNvPr>
          <p:cNvSpPr txBox="1"/>
          <p:nvPr/>
        </p:nvSpPr>
        <p:spPr>
          <a:xfrm>
            <a:off x="2133600" y="4000500"/>
            <a:ext cx="14401800" cy="2862322"/>
          </a:xfrm>
          <a:prstGeom prst="rect">
            <a:avLst/>
          </a:prstGeom>
          <a:noFill/>
        </p:spPr>
        <p:txBody>
          <a:bodyPr wrap="square">
            <a:spAutoFit/>
          </a:bodyPr>
          <a:lstStyle/>
          <a:p>
            <a:pPr lvl="0" algn="ctr">
              <a:spcBef>
                <a:spcPct val="0"/>
              </a:spcBef>
            </a:pPr>
            <a:r>
              <a:rPr lang="en-GB" sz="6000" b="1" dirty="0">
                <a:solidFill>
                  <a:srgbClr val="04A6C2"/>
                </a:solidFill>
              </a:rPr>
              <a:t>Auf dem Weg zu einer nachhaltigen Theaterproduktion: Kreative, kollaborative und lebenszyklusorientierte Ansätze </a:t>
            </a:r>
          </a:p>
        </p:txBody>
      </p:sp>
    </p:spTree>
    <p:extLst>
      <p:ext uri="{BB962C8B-B14F-4D97-AF65-F5344CB8AC3E}">
        <p14:creationId xmlns:p14="http://schemas.microsoft.com/office/powerpoint/2010/main" val="2951695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9F74-67AC-0250-A6F1-C2E5F687450C}"/>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7E592BA9-823E-D792-D958-4EFE42B496BB}"/>
              </a:ext>
            </a:extLst>
          </p:cNvPr>
          <p:cNvSpPr txBox="1"/>
          <p:nvPr/>
        </p:nvSpPr>
        <p:spPr>
          <a:xfrm>
            <a:off x="2504241" y="1016540"/>
            <a:ext cx="138792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Rahmenbedingungen für die Integration</a:t>
            </a:r>
            <a:endParaRPr lang="en-GB" sz="5500" noProof="0" dirty="0"/>
          </a:p>
        </p:txBody>
      </p:sp>
      <p:sp>
        <p:nvSpPr>
          <p:cNvPr id="11" name="Ελεύθερη σχεδίαση: Σχήμα 10">
            <a:extLst>
              <a:ext uri="{FF2B5EF4-FFF2-40B4-BE49-F238E27FC236}">
                <a16:creationId xmlns:a16="http://schemas.microsoft.com/office/drawing/2014/main" id="{6823CBB2-EA14-BFA7-3041-799938731436}"/>
              </a:ext>
            </a:extLst>
          </p:cNvPr>
          <p:cNvSpPr/>
          <p:nvPr/>
        </p:nvSpPr>
        <p:spPr>
          <a:xfrm>
            <a:off x="3931766" y="5524448"/>
            <a:ext cx="4967085" cy="1953624"/>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buNone/>
            </a:pPr>
            <a:r>
              <a:rPr lang="en-GB" sz="3000" b="1" kern="1200" dirty="0">
                <a:solidFill>
                  <a:srgbClr val="3F6031"/>
                </a:solidFill>
              </a:rPr>
              <a:t>Nachhaltigkeitsrichtlinien:</a:t>
            </a:r>
          </a:p>
          <a:p>
            <a:pPr marL="0" lvl="0" indent="0" algn="l" defTabSz="1066800">
              <a:lnSpc>
                <a:spcPct val="100000"/>
              </a:lnSpc>
              <a:spcBef>
                <a:spcPct val="0"/>
              </a:spcBef>
              <a:buNone/>
            </a:pPr>
            <a:r>
              <a:rPr lang="en-GB" sz="3000" b="1" kern="1200" dirty="0"/>
              <a:t> </a:t>
            </a:r>
          </a:p>
          <a:p>
            <a:pPr marL="0" lvl="0" indent="0" algn="l" defTabSz="1066800">
              <a:lnSpc>
                <a:spcPct val="100000"/>
              </a:lnSpc>
              <a:spcBef>
                <a:spcPct val="0"/>
              </a:spcBef>
              <a:buNone/>
            </a:pPr>
            <a:r>
              <a:rPr lang="en-GB" sz="2400" kern="1200" dirty="0"/>
              <a:t>Entwicklung und Kommunikation von Nachhaltigkeitsrichtlinien, die sowohl mit bestehenden betrieblichen Praktiken als auch mit aktuellen Nachhaltigkeitsstandards im Einklang stehen</a:t>
            </a:r>
            <a:endParaRPr lang="en-US" sz="2400" kern="1200" dirty="0"/>
          </a:p>
        </p:txBody>
      </p:sp>
      <p:sp>
        <p:nvSpPr>
          <p:cNvPr id="14" name="Ελεύθερη σχεδίαση: Σχήμα 13">
            <a:extLst>
              <a:ext uri="{FF2B5EF4-FFF2-40B4-BE49-F238E27FC236}">
                <a16:creationId xmlns:a16="http://schemas.microsoft.com/office/drawing/2014/main" id="{D828E0E1-DB3B-F6E3-7105-B81463D79480}"/>
              </a:ext>
            </a:extLst>
          </p:cNvPr>
          <p:cNvSpPr/>
          <p:nvPr/>
        </p:nvSpPr>
        <p:spPr>
          <a:xfrm>
            <a:off x="12242918" y="5524448"/>
            <a:ext cx="5499650" cy="2258372"/>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buNone/>
            </a:pPr>
            <a:r>
              <a:rPr lang="en-GB" sz="3000" b="1" kern="1200" dirty="0">
                <a:solidFill>
                  <a:srgbClr val="3F6031"/>
                </a:solidFill>
              </a:rPr>
              <a:t>SMART-Ziele: </a:t>
            </a:r>
          </a:p>
          <a:p>
            <a:pPr marL="0" lvl="0" indent="0" algn="l" defTabSz="1066800">
              <a:lnSpc>
                <a:spcPct val="100000"/>
              </a:lnSpc>
              <a:spcBef>
                <a:spcPct val="0"/>
              </a:spcBef>
              <a:buNone/>
            </a:pPr>
            <a:endParaRPr lang="en-GB" sz="3000" b="1" kern="1200" dirty="0"/>
          </a:p>
          <a:p>
            <a:pPr marL="0" lvl="0" indent="0" algn="l" defTabSz="1066800">
              <a:lnSpc>
                <a:spcPct val="100000"/>
              </a:lnSpc>
              <a:spcBef>
                <a:spcPct val="0"/>
              </a:spcBef>
              <a:buNone/>
            </a:pPr>
            <a:r>
              <a:rPr lang="en-GB" sz="2400" kern="1200" dirty="0"/>
              <a:t>Implementierung spezifischer, messbarer, erreichbarer, relevanter und zeitgebundener Nachhaltigkeitsziele, die traditionelle Produktionsziele ergänzen (z. B. Materialwiederverwendungsraten, Reduzierung der CO2-Emissionen)</a:t>
            </a:r>
            <a:endParaRPr lang="en-US" sz="2400" kern="1200" dirty="0"/>
          </a:p>
        </p:txBody>
      </p:sp>
      <p:sp>
        <p:nvSpPr>
          <p:cNvPr id="5" name="Freeform 2">
            <a:extLst>
              <a:ext uri="{FF2B5EF4-FFF2-40B4-BE49-F238E27FC236}">
                <a16:creationId xmlns:a16="http://schemas.microsoft.com/office/drawing/2014/main" id="{8BAF3E9B-B54B-DFD6-BF39-2857C186B3C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E7819221-A252-A72E-5289-9E5C1EFD1D7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16" name="Γραφικό 15">
            <a:extLst>
              <a:ext uri="{FF2B5EF4-FFF2-40B4-BE49-F238E27FC236}">
                <a16:creationId xmlns:a16="http://schemas.microsoft.com/office/drawing/2014/main" id="{2857BE18-F98B-85DB-BB8F-9160F2EB50D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664937" y="5331943"/>
            <a:ext cx="1800000" cy="1800000"/>
          </a:xfrm>
          <a:prstGeom prst="rect">
            <a:avLst/>
          </a:prstGeom>
        </p:spPr>
      </p:pic>
      <p:pic>
        <p:nvPicPr>
          <p:cNvPr id="17" name="Γραφικό 16">
            <a:extLst>
              <a:ext uri="{FF2B5EF4-FFF2-40B4-BE49-F238E27FC236}">
                <a16:creationId xmlns:a16="http://schemas.microsoft.com/office/drawing/2014/main" id="{08886D30-EFB1-12C5-9464-70E5113388B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121265" y="5143500"/>
            <a:ext cx="1800000" cy="1800000"/>
          </a:xfrm>
          <a:prstGeom prst="rect">
            <a:avLst/>
          </a:prstGeom>
        </p:spPr>
      </p:pic>
    </p:spTree>
    <p:extLst>
      <p:ext uri="{BB962C8B-B14F-4D97-AF65-F5344CB8AC3E}">
        <p14:creationId xmlns:p14="http://schemas.microsoft.com/office/powerpoint/2010/main" val="4226209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566F6-9ACB-38DB-0179-8DB5A50C9898}"/>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0AF922C5-CE82-1B3D-3FD1-D22A94B0BACA}"/>
              </a:ext>
            </a:extLst>
          </p:cNvPr>
          <p:cNvSpPr txBox="1"/>
          <p:nvPr/>
        </p:nvSpPr>
        <p:spPr>
          <a:xfrm>
            <a:off x="2649651" y="1016540"/>
            <a:ext cx="138792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Schwerpunkte der Integration</a:t>
            </a:r>
            <a:endParaRPr lang="en-GB" sz="5500" noProof="0" dirty="0"/>
          </a:p>
        </p:txBody>
      </p:sp>
      <p:sp>
        <p:nvSpPr>
          <p:cNvPr id="11" name="Ελεύθερη σχεδίαση: Σχήμα 10">
            <a:extLst>
              <a:ext uri="{FF2B5EF4-FFF2-40B4-BE49-F238E27FC236}">
                <a16:creationId xmlns:a16="http://schemas.microsoft.com/office/drawing/2014/main" id="{164B6E4A-A256-175E-3E76-C79CA40B1E46}"/>
              </a:ext>
            </a:extLst>
          </p:cNvPr>
          <p:cNvSpPr/>
          <p:nvPr/>
        </p:nvSpPr>
        <p:spPr>
          <a:xfrm>
            <a:off x="3849225" y="2867850"/>
            <a:ext cx="12714862" cy="1282672"/>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Materialbeschaffung und Lebenszyklusmanagement: </a:t>
            </a:r>
          </a:p>
          <a:p>
            <a:pPr marL="0" lvl="0" indent="0" algn="l" defTabSz="1066800">
              <a:lnSpc>
                <a:spcPct val="100000"/>
              </a:lnSpc>
              <a:spcBef>
                <a:spcPts val="600"/>
              </a:spcBef>
              <a:spcAft>
                <a:spcPts val="600"/>
              </a:spcAft>
              <a:buNone/>
            </a:pPr>
            <a:r>
              <a:rPr lang="en-GB" sz="2400" kern="1200" dirty="0"/>
              <a:t>Priorisierung von wiederverwerteten, recycelten und umweltfreundlichen Materialien; Rückverfolgung der Herkunft und Entsorgungswege von Materialien; Einsatz von modularem Design und Design für die Demontage.</a:t>
            </a:r>
            <a:endParaRPr lang="en-US" sz="2400" kern="1200" dirty="0"/>
          </a:p>
        </p:txBody>
      </p:sp>
      <p:sp>
        <p:nvSpPr>
          <p:cNvPr id="14" name="Ελεύθερη σχεδίαση: Σχήμα 13">
            <a:extLst>
              <a:ext uri="{FF2B5EF4-FFF2-40B4-BE49-F238E27FC236}">
                <a16:creationId xmlns:a16="http://schemas.microsoft.com/office/drawing/2014/main" id="{5D065E32-911D-CC78-13E0-79DB81A62BA3}"/>
              </a:ext>
            </a:extLst>
          </p:cNvPr>
          <p:cNvSpPr/>
          <p:nvPr/>
        </p:nvSpPr>
        <p:spPr>
          <a:xfrm>
            <a:off x="3849225" y="4870779"/>
            <a:ext cx="12465596" cy="1035976"/>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Energieeffizienz: </a:t>
            </a:r>
          </a:p>
          <a:p>
            <a:pPr marL="0" lvl="0" indent="0" algn="l" defTabSz="1066800">
              <a:lnSpc>
                <a:spcPct val="100000"/>
              </a:lnSpc>
              <a:spcBef>
                <a:spcPts val="600"/>
              </a:spcBef>
              <a:spcAft>
                <a:spcPts val="600"/>
              </a:spcAft>
              <a:buNone/>
            </a:pPr>
            <a:r>
              <a:rPr lang="en-GB" sz="2400" kern="1200" dirty="0"/>
              <a:t>Erneuerbare Energiequellen nutzen und den Energieverbrauch streng überwachen.</a:t>
            </a:r>
            <a:endParaRPr lang="en-US" sz="2400" kern="1200" dirty="0"/>
          </a:p>
        </p:txBody>
      </p:sp>
      <p:sp>
        <p:nvSpPr>
          <p:cNvPr id="17" name="Ελεύθερη σχεδίαση: Σχήμα 16">
            <a:extLst>
              <a:ext uri="{FF2B5EF4-FFF2-40B4-BE49-F238E27FC236}">
                <a16:creationId xmlns:a16="http://schemas.microsoft.com/office/drawing/2014/main" id="{B4124D53-AC30-E5A1-0B9B-A6825C25B98F}"/>
              </a:ext>
            </a:extLst>
          </p:cNvPr>
          <p:cNvSpPr/>
          <p:nvPr/>
        </p:nvSpPr>
        <p:spPr>
          <a:xfrm>
            <a:off x="3849225" y="6578409"/>
            <a:ext cx="11789124" cy="1158237"/>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Abfallmanagement: </a:t>
            </a:r>
          </a:p>
          <a:p>
            <a:pPr marL="0" lvl="0" indent="0" algn="l" defTabSz="1066800">
              <a:lnSpc>
                <a:spcPct val="100000"/>
              </a:lnSpc>
              <a:spcBef>
                <a:spcPts val="600"/>
              </a:spcBef>
              <a:spcAft>
                <a:spcPts val="600"/>
              </a:spcAft>
              <a:buNone/>
            </a:pPr>
            <a:r>
              <a:rPr lang="en-GB" sz="2400" kern="1200" dirty="0"/>
              <a:t>Gehen Sie über das Recycling hinaus – führen Sie Nachrüstungen durch, um den Ressourcenverbrauch im Einklang mit den Prinzipien der Kreislaufwirtschaft zu minimieren</a:t>
            </a:r>
            <a:r>
              <a:rPr lang="en-GB" sz="2400" b="1" kern="1200" dirty="0"/>
              <a:t>.</a:t>
            </a:r>
            <a:endParaRPr lang="en-US" sz="2400" kern="1200" dirty="0"/>
          </a:p>
        </p:txBody>
      </p:sp>
      <p:sp>
        <p:nvSpPr>
          <p:cNvPr id="20" name="Ελεύθερη σχεδίαση: Σχήμα 19">
            <a:extLst>
              <a:ext uri="{FF2B5EF4-FFF2-40B4-BE49-F238E27FC236}">
                <a16:creationId xmlns:a16="http://schemas.microsoft.com/office/drawing/2014/main" id="{E10895D8-B454-14CA-DA5F-C4DFF7626A19}"/>
              </a:ext>
            </a:extLst>
          </p:cNvPr>
          <p:cNvSpPr/>
          <p:nvPr/>
        </p:nvSpPr>
        <p:spPr>
          <a:xfrm>
            <a:off x="3855776" y="8465348"/>
            <a:ext cx="12708311" cy="1222204"/>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Nachhaltige Logistik: </a:t>
            </a:r>
          </a:p>
          <a:p>
            <a:pPr marL="0" lvl="0" indent="0" algn="l" defTabSz="1066800">
              <a:lnSpc>
                <a:spcPct val="100000"/>
              </a:lnSpc>
              <a:spcBef>
                <a:spcPts val="600"/>
              </a:spcBef>
              <a:spcAft>
                <a:spcPts val="600"/>
              </a:spcAft>
              <a:buNone/>
            </a:pPr>
            <a:r>
              <a:rPr lang="en-GB" sz="2400" kern="1200" dirty="0"/>
              <a:t>Optimieren Sie den Transport, minimieren Sie Lieferungen, priorisieren Sie umweltfreundliche Transportmittel und verfolgen Sie die damit verbundenen Emissionen.</a:t>
            </a:r>
            <a:endParaRPr lang="en-US" sz="2400" kern="1200" dirty="0"/>
          </a:p>
        </p:txBody>
      </p:sp>
      <p:sp>
        <p:nvSpPr>
          <p:cNvPr id="5" name="Freeform 2">
            <a:extLst>
              <a:ext uri="{FF2B5EF4-FFF2-40B4-BE49-F238E27FC236}">
                <a16:creationId xmlns:a16="http://schemas.microsoft.com/office/drawing/2014/main" id="{FD2889BB-16CA-9606-4DCD-25EF1AB8E0A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DDDE675F-F954-E61E-ED82-73E3FCDBA2F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21" name="Γραφικό 20">
            <a:extLst>
              <a:ext uri="{FF2B5EF4-FFF2-40B4-BE49-F238E27FC236}">
                <a16:creationId xmlns:a16="http://schemas.microsoft.com/office/drawing/2014/main" id="{47AE0C52-BCCC-90ED-07AC-FECE019A47B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957671" y="2789186"/>
            <a:ext cx="1440000" cy="1440000"/>
          </a:xfrm>
          <a:prstGeom prst="rect">
            <a:avLst/>
          </a:prstGeom>
        </p:spPr>
      </p:pic>
      <p:pic>
        <p:nvPicPr>
          <p:cNvPr id="22" name="Γραφικό 21">
            <a:extLst>
              <a:ext uri="{FF2B5EF4-FFF2-40B4-BE49-F238E27FC236}">
                <a16:creationId xmlns:a16="http://schemas.microsoft.com/office/drawing/2014/main" id="{911572BA-761E-C7C3-5706-6AF59B9C1F2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929651" y="4668767"/>
            <a:ext cx="1440000" cy="1440000"/>
          </a:xfrm>
          <a:prstGeom prst="rect">
            <a:avLst/>
          </a:prstGeom>
        </p:spPr>
      </p:pic>
      <p:pic>
        <p:nvPicPr>
          <p:cNvPr id="23" name="Γραφικό 22">
            <a:extLst>
              <a:ext uri="{FF2B5EF4-FFF2-40B4-BE49-F238E27FC236}">
                <a16:creationId xmlns:a16="http://schemas.microsoft.com/office/drawing/2014/main" id="{AD140603-F68C-CBB1-131D-587FD8D9FFB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929651" y="6437527"/>
            <a:ext cx="1440000" cy="1440000"/>
          </a:xfrm>
          <a:prstGeom prst="rect">
            <a:avLst/>
          </a:prstGeom>
        </p:spPr>
      </p:pic>
      <p:pic>
        <p:nvPicPr>
          <p:cNvPr id="24" name="Γραφικό 23">
            <a:extLst>
              <a:ext uri="{FF2B5EF4-FFF2-40B4-BE49-F238E27FC236}">
                <a16:creationId xmlns:a16="http://schemas.microsoft.com/office/drawing/2014/main" id="{39A0A3ED-68CE-8ADB-0115-1AD03854A94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878269" y="8356450"/>
            <a:ext cx="1440000" cy="1440000"/>
          </a:xfrm>
          <a:prstGeom prst="rect">
            <a:avLst/>
          </a:prstGeom>
        </p:spPr>
      </p:pic>
    </p:spTree>
    <p:extLst>
      <p:ext uri="{BB962C8B-B14F-4D97-AF65-F5344CB8AC3E}">
        <p14:creationId xmlns:p14="http://schemas.microsoft.com/office/powerpoint/2010/main" val="501870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
            <a:extLst>
              <a:ext uri="{FF2B5EF4-FFF2-40B4-BE49-F238E27FC236}">
                <a16:creationId xmlns:a16="http://schemas.microsoft.com/office/drawing/2014/main" id="{A9DB696B-22B3-4C35-A484-12B6E731091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7" name="Gruppieren 36">
            <a:extLst>
              <a:ext uri="{FF2B5EF4-FFF2-40B4-BE49-F238E27FC236}">
                <a16:creationId xmlns:a16="http://schemas.microsoft.com/office/drawing/2014/main" id="{8E7D9CAD-636B-369C-4B11-1DEEF6709F69}"/>
              </a:ext>
            </a:extLst>
          </p:cNvPr>
          <p:cNvGrpSpPr/>
          <p:nvPr/>
        </p:nvGrpSpPr>
        <p:grpSpPr>
          <a:xfrm>
            <a:off x="1635371" y="180609"/>
            <a:ext cx="16464411" cy="9911869"/>
            <a:chOff x="1832012" y="-56767"/>
            <a:chExt cx="16464411" cy="9911869"/>
          </a:xfrm>
          <a:solidFill>
            <a:schemeClr val="bg1">
              <a:alpha val="36000"/>
            </a:schemeClr>
          </a:solidFill>
        </p:grpSpPr>
        <p:graphicFrame>
          <p:nvGraphicFramePr>
            <p:cNvPr id="4" name="Diagramm 3">
              <a:extLst>
                <a:ext uri="{FF2B5EF4-FFF2-40B4-BE49-F238E27FC236}">
                  <a16:creationId xmlns:a16="http://schemas.microsoft.com/office/drawing/2014/main" id="{70F0F053-B128-A972-BE68-D36CA49342CE}"/>
                </a:ext>
              </a:extLst>
            </p:cNvPr>
            <p:cNvGraphicFramePr/>
            <p:nvPr>
              <p:extLst>
                <p:ext uri="{D42A27DB-BD31-4B8C-83A1-F6EECF244321}">
                  <p14:modId xmlns:p14="http://schemas.microsoft.com/office/powerpoint/2010/main" val="1191715839"/>
                </p:ext>
              </p:extLst>
            </p:nvPr>
          </p:nvGraphicFramePr>
          <p:xfrm>
            <a:off x="4196051" y="1086529"/>
            <a:ext cx="10014509" cy="87685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feld 7">
              <a:extLst>
                <a:ext uri="{FF2B5EF4-FFF2-40B4-BE49-F238E27FC236}">
                  <a16:creationId xmlns:a16="http://schemas.microsoft.com/office/drawing/2014/main" id="{34234F8B-93F9-A06D-1E2A-0740576F6E43}"/>
                </a:ext>
              </a:extLst>
            </p:cNvPr>
            <p:cNvSpPr txBox="1"/>
            <p:nvPr/>
          </p:nvSpPr>
          <p:spPr>
            <a:xfrm>
              <a:off x="1832012" y="1086529"/>
              <a:ext cx="3467695" cy="1959619"/>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Einladung</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Integrieren Sie das Nachhaltigkeitsziel in die kreative Einladung. Beziehen Sie alle neuen Teammitglieder mit ein. </a:t>
              </a:r>
            </a:p>
          </p:txBody>
        </p:sp>
        <p:sp>
          <p:nvSpPr>
            <p:cNvPr id="7" name="Textfeld 4">
              <a:extLst>
                <a:ext uri="{FF2B5EF4-FFF2-40B4-BE49-F238E27FC236}">
                  <a16:creationId xmlns:a16="http://schemas.microsoft.com/office/drawing/2014/main" id="{4E029D36-3EFF-FFA4-BB1E-0C2084194E98}"/>
                </a:ext>
              </a:extLst>
            </p:cNvPr>
            <p:cNvSpPr txBox="1"/>
            <p:nvPr/>
          </p:nvSpPr>
          <p:spPr>
            <a:xfrm>
              <a:off x="8285248" y="3789061"/>
              <a:ext cx="2589581" cy="1809098"/>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400" b="1" noProof="0" dirty="0">
                  <a:solidFill>
                    <a:srgbClr val="000000"/>
                  </a:solidFill>
                  <a:effectLst/>
                  <a:latin typeface="Arial" panose="020B0604020202020204" pitchFamily="34" charset="0"/>
                  <a:ea typeface="Arial" panose="020B0604020202020204" pitchFamily="34" charset="0"/>
                </a:rPr>
                <a:t>Wichtige Besprechungen</a:t>
              </a:r>
              <a:endParaRPr lang="en-GB" sz="14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400" noProof="0" dirty="0">
                  <a:solidFill>
                    <a:srgbClr val="000000"/>
                  </a:solidFill>
                  <a:effectLst/>
                  <a:latin typeface="Arial" panose="020B0604020202020204" pitchFamily="34" charset="0"/>
                  <a:ea typeface="Arial" panose="020B0604020202020204" pitchFamily="34" charset="0"/>
                </a:rPr>
                <a:t>Richten Sie Nachhaltigkeitstreffen ein, um die Show zu bewerten und zu erarbeiten.</a:t>
              </a:r>
              <a:endParaRPr lang="en-GB" sz="1400" noProof="0" dirty="0">
                <a:effectLst/>
                <a:latin typeface="Arial" panose="020B0604020202020204" pitchFamily="34" charset="0"/>
                <a:ea typeface="Arial" panose="020B0604020202020204" pitchFamily="34" charset="0"/>
              </a:endParaRPr>
            </a:p>
          </p:txBody>
        </p:sp>
        <p:sp>
          <p:nvSpPr>
            <p:cNvPr id="8" name="Textfeld 7">
              <a:extLst>
                <a:ext uri="{FF2B5EF4-FFF2-40B4-BE49-F238E27FC236}">
                  <a16:creationId xmlns:a16="http://schemas.microsoft.com/office/drawing/2014/main" id="{25AE7CB4-3DC8-41F8-69CB-22D155533196}"/>
                </a:ext>
              </a:extLst>
            </p:cNvPr>
            <p:cNvSpPr txBox="1"/>
            <p:nvPr/>
          </p:nvSpPr>
          <p:spPr>
            <a:xfrm>
              <a:off x="1897068" y="4424525"/>
              <a:ext cx="2364435" cy="2329103"/>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Überprüfen und teilen</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Messen Sie die Ergebnisse, halten Sie die Ergebnisse fest und teilen Sie die gewonnenen Erkenntnisse. </a:t>
              </a:r>
            </a:p>
          </p:txBody>
        </p:sp>
        <p:sp>
          <p:nvSpPr>
            <p:cNvPr id="9" name="Textfeld 7">
              <a:extLst>
                <a:ext uri="{FF2B5EF4-FFF2-40B4-BE49-F238E27FC236}">
                  <a16:creationId xmlns:a16="http://schemas.microsoft.com/office/drawing/2014/main" id="{556222DA-C746-8181-B041-B161FDCB9C79}"/>
                </a:ext>
              </a:extLst>
            </p:cNvPr>
            <p:cNvSpPr txBox="1"/>
            <p:nvPr/>
          </p:nvSpPr>
          <p:spPr>
            <a:xfrm>
              <a:off x="13906446" y="1947101"/>
              <a:ext cx="3199946" cy="1959618"/>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Budget und Zeitplan</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Legen Sie Budgets und Zeitpläne fest, die den zeitlichen und finanziellen Anforderungen der Nachhaltigkeit entsprechen. </a:t>
              </a:r>
            </a:p>
          </p:txBody>
        </p:sp>
        <p:sp>
          <p:nvSpPr>
            <p:cNvPr id="10" name="Textfeld 7">
              <a:extLst>
                <a:ext uri="{FF2B5EF4-FFF2-40B4-BE49-F238E27FC236}">
                  <a16:creationId xmlns:a16="http://schemas.microsoft.com/office/drawing/2014/main" id="{B44F44AD-6B49-3283-D9AD-3C68E9AED8E0}"/>
                </a:ext>
              </a:extLst>
            </p:cNvPr>
            <p:cNvSpPr txBox="1"/>
            <p:nvPr/>
          </p:nvSpPr>
          <p:spPr>
            <a:xfrm>
              <a:off x="13624561" y="7191923"/>
              <a:ext cx="3199946" cy="1889087"/>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Einführung</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Weisen Sie das Bühnenpersonal und die Darsteller ein, damit sie zur Erreichung des Standards beitragen können</a:t>
              </a:r>
              <a:r>
                <a:rPr lang="en-GB" sz="1600" b="1" noProof="0" dirty="0">
                  <a:effectLst/>
                  <a:latin typeface="Arial" panose="020B0604020202020204" pitchFamily="34" charset="0"/>
                  <a:ea typeface="Arial" panose="020B0604020202020204" pitchFamily="34" charset="0"/>
                </a:rPr>
                <a:t>.</a:t>
              </a:r>
              <a:r>
                <a:rPr lang="en-GB" sz="1600" noProof="0" dirty="0">
                  <a:effectLst/>
                  <a:latin typeface="Arial" panose="020B0604020202020204" pitchFamily="34" charset="0"/>
                  <a:ea typeface="Arial" panose="020B0604020202020204" pitchFamily="34" charset="0"/>
                </a:rPr>
                <a:t> </a:t>
              </a:r>
            </a:p>
          </p:txBody>
        </p:sp>
        <p:cxnSp>
          <p:nvCxnSpPr>
            <p:cNvPr id="12" name="Verbinder: gewinkelt 11">
              <a:extLst>
                <a:ext uri="{FF2B5EF4-FFF2-40B4-BE49-F238E27FC236}">
                  <a16:creationId xmlns:a16="http://schemas.microsoft.com/office/drawing/2014/main" id="{DDC94FF5-136E-05E8-2343-6A47004BB55B}"/>
                </a:ext>
              </a:extLst>
            </p:cNvPr>
            <p:cNvCxnSpPr>
              <a:cxnSpLocks/>
              <a:stCxn id="8" idx="0"/>
            </p:cNvCxnSpPr>
            <p:nvPr/>
          </p:nvCxnSpPr>
          <p:spPr>
            <a:xfrm rot="5400000" flipH="1" flipV="1">
              <a:off x="4224531" y="2721710"/>
              <a:ext cx="557570" cy="2848060"/>
            </a:xfrm>
            <a:prstGeom prst="bentConnector2">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4134F5D4-3A23-1AB8-4C57-5C77461317BC}"/>
                </a:ext>
              </a:extLst>
            </p:cNvPr>
            <p:cNvCxnSpPr>
              <a:cxnSpLocks/>
              <a:stCxn id="6" idx="3"/>
            </p:cNvCxnSpPr>
            <p:nvPr/>
          </p:nvCxnSpPr>
          <p:spPr>
            <a:xfrm flipV="1">
              <a:off x="5299707" y="1651288"/>
              <a:ext cx="3545343" cy="415051"/>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7A757A9D-4E50-023B-3D24-4812B6B7FAE4}"/>
                </a:ext>
              </a:extLst>
            </p:cNvPr>
            <p:cNvCxnSpPr>
              <a:cxnSpLocks/>
            </p:cNvCxnSpPr>
            <p:nvPr/>
          </p:nvCxnSpPr>
          <p:spPr>
            <a:xfrm rot="10800000">
              <a:off x="11268475" y="2567917"/>
              <a:ext cx="2617343" cy="2"/>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Verbinder: gewinkelt 17">
              <a:extLst>
                <a:ext uri="{FF2B5EF4-FFF2-40B4-BE49-F238E27FC236}">
                  <a16:creationId xmlns:a16="http://schemas.microsoft.com/office/drawing/2014/main" id="{F307C2D4-71DE-BE8F-64C6-8C9D8FEA426E}"/>
                </a:ext>
              </a:extLst>
            </p:cNvPr>
            <p:cNvCxnSpPr>
              <a:cxnSpLocks/>
            </p:cNvCxnSpPr>
            <p:nvPr/>
          </p:nvCxnSpPr>
          <p:spPr>
            <a:xfrm rot="10800000" flipV="1">
              <a:off x="11514911" y="8412480"/>
              <a:ext cx="2109650" cy="283772"/>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Verbinder: gewinkelt 19">
              <a:extLst>
                <a:ext uri="{FF2B5EF4-FFF2-40B4-BE49-F238E27FC236}">
                  <a16:creationId xmlns:a16="http://schemas.microsoft.com/office/drawing/2014/main" id="{2234B32A-57D4-09EC-A0CE-76253EED59FD}"/>
                </a:ext>
              </a:extLst>
            </p:cNvPr>
            <p:cNvCxnSpPr>
              <a:cxnSpLocks/>
            </p:cNvCxnSpPr>
            <p:nvPr/>
          </p:nvCxnSpPr>
          <p:spPr>
            <a:xfrm flipV="1">
              <a:off x="9580038" y="3320278"/>
              <a:ext cx="2718642" cy="468783"/>
            </a:xfrm>
            <a:prstGeom prst="bentConnector3">
              <a:avLst>
                <a:gd name="adj1" fmla="val -5497"/>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Verbinder: gewinkelt 21">
              <a:extLst>
                <a:ext uri="{FF2B5EF4-FFF2-40B4-BE49-F238E27FC236}">
                  <a16:creationId xmlns:a16="http://schemas.microsoft.com/office/drawing/2014/main" id="{92DEA147-DAD4-18C0-32B3-26A6D01E7418}"/>
                </a:ext>
              </a:extLst>
            </p:cNvPr>
            <p:cNvCxnSpPr/>
            <p:nvPr/>
          </p:nvCxnSpPr>
          <p:spPr>
            <a:xfrm>
              <a:off x="10874829" y="4424525"/>
              <a:ext cx="1983277" cy="740055"/>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D59E6352-6FF5-2620-F874-F46752982F9E}"/>
                </a:ext>
              </a:extLst>
            </p:cNvPr>
            <p:cNvSpPr txBox="1"/>
            <p:nvPr/>
          </p:nvSpPr>
          <p:spPr>
            <a:xfrm>
              <a:off x="13580732" y="9262651"/>
              <a:ext cx="4715691" cy="523220"/>
            </a:xfrm>
            <a:prstGeom prst="rect">
              <a:avLst/>
            </a:prstGeom>
            <a:grpFill/>
            <a:ln w="25400">
              <a:noFill/>
            </a:ln>
          </p:spPr>
          <p:txBody>
            <a:bodyPr wrap="square" rtlCol="0">
              <a:spAutoFit/>
            </a:bodyPr>
            <a:lstStyle/>
            <a:p>
              <a:r>
                <a:rPr lang="en-GB" sz="1400" noProof="0" dirty="0"/>
                <a:t>Burger, L., Dillon, P., Buro Happold und Renew Culture. (2024c). THE THEATRE GREEN BOOK: Nachhaltige Produktionen</a:t>
              </a:r>
            </a:p>
          </p:txBody>
        </p:sp>
        <p:sp>
          <p:nvSpPr>
            <p:cNvPr id="30" name="Textfeld 29">
              <a:extLst>
                <a:ext uri="{FF2B5EF4-FFF2-40B4-BE49-F238E27FC236}">
                  <a16:creationId xmlns:a16="http://schemas.microsoft.com/office/drawing/2014/main" id="{0554881F-2E2F-7518-F403-A8AF833D91A2}"/>
                </a:ext>
              </a:extLst>
            </p:cNvPr>
            <p:cNvSpPr txBox="1"/>
            <p:nvPr/>
          </p:nvSpPr>
          <p:spPr>
            <a:xfrm>
              <a:off x="2812968" y="-56767"/>
              <a:ext cx="12936786" cy="1015663"/>
            </a:xfrm>
            <a:prstGeom prst="rect">
              <a:avLst/>
            </a:prstGeom>
            <a:grpFill/>
            <a:ln w="25400">
              <a:noFill/>
            </a:ln>
          </p:spPr>
          <p:txBody>
            <a:bodyPr wrap="square" rtlCol="0">
              <a:spAutoFit/>
            </a:bodyPr>
            <a:lstStyle/>
            <a:p>
              <a:pPr algn="ctr">
                <a:spcBef>
                  <a:spcPct val="0"/>
                </a:spcBef>
              </a:pPr>
              <a:r>
                <a:rPr lang="en-GB" sz="6000" b="1" noProof="0" dirty="0">
                  <a:solidFill>
                    <a:srgbClr val="04A6C2"/>
                  </a:solidFill>
                  <a:latin typeface="+mj-lt"/>
                  <a:ea typeface="+mj-ea"/>
                  <a:cs typeface="+mj-cs"/>
                </a:rPr>
                <a:t>Der Produktionslebenszyklus</a:t>
              </a:r>
            </a:p>
          </p:txBody>
        </p:sp>
      </p:grpSp>
      <p:sp>
        <p:nvSpPr>
          <p:cNvPr id="38" name="Freeform 2">
            <a:extLst>
              <a:ext uri="{FF2B5EF4-FFF2-40B4-BE49-F238E27FC236}">
                <a16:creationId xmlns:a16="http://schemas.microsoft.com/office/drawing/2014/main" id="{BB8ACD8C-FA1B-39E6-14E2-738335D693B5}"/>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158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8DA1C-D42A-95A1-D06E-3A52DDEC56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687597-7626-83F5-C69D-B208ED9FDBEA}"/>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A4A209C-325C-1D6B-1015-F4C739F8F188}"/>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83CDBC52-CB69-C1BB-A56C-1080899A1CC7}"/>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Aktivität C4.A3</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AFE048EA-094B-6823-F815-3316BCA405AA}"/>
              </a:ext>
            </a:extLst>
          </p:cNvPr>
          <p:cNvSpPr txBox="1"/>
          <p:nvPr/>
        </p:nvSpPr>
        <p:spPr>
          <a:xfrm>
            <a:off x="1828800" y="3948619"/>
            <a:ext cx="15866165" cy="837473"/>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Nachhaltigkeits-Spotlights – Den Lebenszyklus überdenken</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4" name="Textfeld 3">
            <a:extLst>
              <a:ext uri="{FF2B5EF4-FFF2-40B4-BE49-F238E27FC236}">
                <a16:creationId xmlns:a16="http://schemas.microsoft.com/office/drawing/2014/main" id="{1D6654E1-32B5-FDBC-A7B7-F50BDDE7E6DA}"/>
              </a:ext>
            </a:extLst>
          </p:cNvPr>
          <p:cNvSpPr txBox="1"/>
          <p:nvPr/>
        </p:nvSpPr>
        <p:spPr>
          <a:xfrm>
            <a:off x="3937819" y="5500909"/>
            <a:ext cx="11223522" cy="3016210"/>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GB" sz="3200" noProof="0" dirty="0"/>
              <a:t>Welche typischen Praktiken gibt es in dieser Phase?</a:t>
            </a:r>
          </a:p>
          <a:p>
            <a:pPr marL="457200" indent="-457200">
              <a:spcBef>
                <a:spcPts val="600"/>
              </a:spcBef>
              <a:spcAft>
                <a:spcPts val="600"/>
              </a:spcAft>
              <a:buFont typeface="Arial" panose="020B0604020202020204" pitchFamily="34" charset="0"/>
              <a:buChar char="•"/>
            </a:pPr>
            <a:r>
              <a:rPr lang="en-GB" sz="3200" noProof="0" dirty="0"/>
              <a:t>Wie könnten nachhaltige Alternativen aussehen?</a:t>
            </a:r>
          </a:p>
          <a:p>
            <a:pPr marL="457200" indent="-457200">
              <a:spcBef>
                <a:spcPts val="600"/>
              </a:spcBef>
              <a:spcAft>
                <a:spcPts val="600"/>
              </a:spcAft>
              <a:buFont typeface="Arial" panose="020B0604020202020204" pitchFamily="34" charset="0"/>
              <a:buChar char="•"/>
            </a:pPr>
            <a:r>
              <a:rPr lang="en-GB" sz="3200" noProof="0" dirty="0"/>
              <a:t>Welche Herausforderungen könnten bei der Umsetzung auftreten?</a:t>
            </a:r>
          </a:p>
          <a:p>
            <a:pPr marL="457200" indent="-457200">
              <a:spcBef>
                <a:spcPts val="600"/>
              </a:spcBef>
              <a:spcAft>
                <a:spcPts val="600"/>
              </a:spcAft>
              <a:buFont typeface="Arial" panose="020B0604020202020204" pitchFamily="34" charset="0"/>
              <a:buChar char="•"/>
            </a:pPr>
            <a:r>
              <a:rPr lang="en-GB" sz="3200" noProof="0" dirty="0"/>
              <a:t>Welche Unterstützung (Tools, Richtlinien, Schulungen usw.) würde dazu beitragen, die Veränderung realistisch zu gestalten?</a:t>
            </a:r>
          </a:p>
        </p:txBody>
      </p:sp>
    </p:spTree>
    <p:extLst>
      <p:ext uri="{BB962C8B-B14F-4D97-AF65-F5344CB8AC3E}">
        <p14:creationId xmlns:p14="http://schemas.microsoft.com/office/powerpoint/2010/main" val="1522901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A4021-D43F-5193-A1E4-FE9158EB6A34}"/>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14195CB8-8C96-E3E3-844E-089F5094939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3FB40D7C-7CA8-8995-3132-85865506F7B5}"/>
              </a:ext>
            </a:extLst>
          </p:cNvPr>
          <p:cNvSpPr txBox="1"/>
          <p:nvPr/>
        </p:nvSpPr>
        <p:spPr>
          <a:xfrm>
            <a:off x="516173" y="3871653"/>
            <a:ext cx="13100075" cy="7478970"/>
          </a:xfrm>
          <a:prstGeom prst="rect">
            <a:avLst/>
          </a:prstGeom>
          <a:noFill/>
        </p:spPr>
        <p:txBody>
          <a:bodyPr wrap="square">
            <a:spAutoFit/>
          </a:bodyPr>
          <a:lstStyle/>
          <a:p>
            <a:r>
              <a:rPr lang="en-GB" sz="6000" b="1" i="1" noProof="0" dirty="0">
                <a:solidFill>
                  <a:srgbClr val="FF0000"/>
                </a:solidFill>
              </a:rPr>
              <a:t>Welche Phasen waren am einfachsten oder am schwierigsten umzusetzen? Gab es gemeinsame Herausforderungen oder Bedürfnisse in allen Gruppen? Welche Rolle können Politik, Planungszeit oder Schulungen bei der Umsetzung dieser Veränderungen spielen?</a:t>
            </a:r>
            <a:br>
              <a:rPr lang="en-GB" sz="6000" b="1" i="1" noProof="0" dirty="0">
                <a:solidFill>
                  <a:srgbClr val="FF0000"/>
                </a:solidFill>
              </a:rPr>
            </a:br>
            <a:endParaRPr lang="en-GB" sz="6000" b="1" noProof="0" dirty="0">
              <a:solidFill>
                <a:srgbClr val="FF0000"/>
              </a:solidFill>
            </a:endParaRPr>
          </a:p>
        </p:txBody>
      </p:sp>
    </p:spTree>
    <p:extLst>
      <p:ext uri="{BB962C8B-B14F-4D97-AF65-F5344CB8AC3E}">
        <p14:creationId xmlns:p14="http://schemas.microsoft.com/office/powerpoint/2010/main" val="1745403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237E-FD8D-B4B9-F11F-3EAF929AE2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75B994-B425-3D2C-7096-57DD5DC816E6}"/>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976437B-8316-52C1-9BDB-DB01E4CD6A14}"/>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27AAC6B-BBF8-AB64-3DB6-AADB39D29AFA}"/>
              </a:ext>
            </a:extLst>
          </p:cNvPr>
          <p:cNvSpPr txBox="1"/>
          <p:nvPr/>
        </p:nvSpPr>
        <p:spPr>
          <a:xfrm>
            <a:off x="2133600" y="4000500"/>
            <a:ext cx="14401800" cy="2862322"/>
          </a:xfrm>
          <a:prstGeom prst="rect">
            <a:avLst/>
          </a:prstGeom>
          <a:noFill/>
        </p:spPr>
        <p:txBody>
          <a:bodyPr wrap="square">
            <a:spAutoFit/>
          </a:bodyPr>
          <a:lstStyle/>
          <a:p>
            <a:pPr lvl="0"/>
            <a:r>
              <a:rPr lang="en-GB" sz="6000" b="1" dirty="0">
                <a:solidFill>
                  <a:srgbClr val="04A6C2"/>
                </a:solidFill>
                <a:latin typeface="+mj-lt"/>
                <a:ea typeface="+mj-ea"/>
                <a:cs typeface="+mj-cs"/>
              </a:rPr>
              <a:t>Betrieb nachhaltiger Veranstaltungsorte: </a:t>
            </a:r>
          </a:p>
          <a:p>
            <a:pPr lvl="0"/>
            <a:r>
              <a:rPr lang="en-GB" sz="6000" b="1" dirty="0">
                <a:solidFill>
                  <a:srgbClr val="04A6C2"/>
                </a:solidFill>
                <a:latin typeface="+mj-lt"/>
                <a:ea typeface="+mj-ea"/>
                <a:cs typeface="+mj-cs"/>
              </a:rPr>
              <a:t>Datengestützte Strategien für Energieeffizienz und langfristige Verbesserungen </a:t>
            </a:r>
          </a:p>
        </p:txBody>
      </p:sp>
    </p:spTree>
    <p:extLst>
      <p:ext uri="{BB962C8B-B14F-4D97-AF65-F5344CB8AC3E}">
        <p14:creationId xmlns:p14="http://schemas.microsoft.com/office/powerpoint/2010/main" val="46253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Ελεύθερη σχεδίαση: Σχήμα 9">
            <a:extLst>
              <a:ext uri="{FF2B5EF4-FFF2-40B4-BE49-F238E27FC236}">
                <a16:creationId xmlns:a16="http://schemas.microsoft.com/office/drawing/2014/main" id="{945F5ECA-5467-B903-F052-DF6B445DBCBB}"/>
              </a:ext>
            </a:extLst>
          </p:cNvPr>
          <p:cNvSpPr/>
          <p:nvPr/>
        </p:nvSpPr>
        <p:spPr>
          <a:xfrm>
            <a:off x="2493658" y="3398283"/>
            <a:ext cx="3327792" cy="1245895"/>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1. Setzen Sie messbare Ziele und fördern Sie eine Kultur der Verbesserung</a:t>
            </a:r>
          </a:p>
        </p:txBody>
      </p:sp>
      <p:sp>
        <p:nvSpPr>
          <p:cNvPr id="13" name="Ελεύθερη σχεδίαση: Σχήμα 12">
            <a:extLst>
              <a:ext uri="{FF2B5EF4-FFF2-40B4-BE49-F238E27FC236}">
                <a16:creationId xmlns:a16="http://schemas.microsoft.com/office/drawing/2014/main" id="{E09577A1-6CB9-4BBF-BBB2-B8547CDF3231}"/>
              </a:ext>
            </a:extLst>
          </p:cNvPr>
          <p:cNvSpPr/>
          <p:nvPr/>
        </p:nvSpPr>
        <p:spPr>
          <a:xfrm>
            <a:off x="8115611" y="3398283"/>
            <a:ext cx="3327792" cy="1261728"/>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2. Datenkompetenz und praktische Messungen frühzeitig verankern</a:t>
            </a:r>
          </a:p>
        </p:txBody>
      </p:sp>
      <p:sp>
        <p:nvSpPr>
          <p:cNvPr id="16" name="Ελεύθερη σχεδίαση: Σχήμα 15">
            <a:extLst>
              <a:ext uri="{FF2B5EF4-FFF2-40B4-BE49-F238E27FC236}">
                <a16:creationId xmlns:a16="http://schemas.microsoft.com/office/drawing/2014/main" id="{D1B9F543-1509-F21E-064F-5F59B4EB7571}"/>
              </a:ext>
            </a:extLst>
          </p:cNvPr>
          <p:cNvSpPr/>
          <p:nvPr/>
        </p:nvSpPr>
        <p:spPr>
          <a:xfrm>
            <a:off x="13928578" y="3564178"/>
            <a:ext cx="3327792" cy="772661"/>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3. Nutzen Sie Daten, um die Energieeffizienz zu steigern</a:t>
            </a:r>
          </a:p>
        </p:txBody>
      </p:sp>
      <p:sp>
        <p:nvSpPr>
          <p:cNvPr id="20" name="Ελεύθερη σχεδίαση: Σχήμα 19">
            <a:extLst>
              <a:ext uri="{FF2B5EF4-FFF2-40B4-BE49-F238E27FC236}">
                <a16:creationId xmlns:a16="http://schemas.microsoft.com/office/drawing/2014/main" id="{E4C150B8-6EB4-5F15-6B52-77721AC0F2BE}"/>
              </a:ext>
            </a:extLst>
          </p:cNvPr>
          <p:cNvSpPr/>
          <p:nvPr/>
        </p:nvSpPr>
        <p:spPr>
          <a:xfrm>
            <a:off x="2493658" y="5952677"/>
            <a:ext cx="3327792" cy="1235801"/>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4. Ressourcen abbilden und das Denken in Kreislaufwirtschaft anwenden</a:t>
            </a:r>
          </a:p>
        </p:txBody>
      </p:sp>
      <p:sp>
        <p:nvSpPr>
          <p:cNvPr id="23" name="Ελεύθερη σχεδίαση: Σχήμα 22">
            <a:extLst>
              <a:ext uri="{FF2B5EF4-FFF2-40B4-BE49-F238E27FC236}">
                <a16:creationId xmlns:a16="http://schemas.microsoft.com/office/drawing/2014/main" id="{7C710CBF-D7BB-3853-0061-D1229D2CF06E}"/>
              </a:ext>
            </a:extLst>
          </p:cNvPr>
          <p:cNvSpPr/>
          <p:nvPr/>
        </p:nvSpPr>
        <p:spPr>
          <a:xfrm>
            <a:off x="8115611" y="6030577"/>
            <a:ext cx="3327792" cy="1080000"/>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5. Fördern Sie kooperative, agile und abgestimmte Praktiken</a:t>
            </a:r>
          </a:p>
        </p:txBody>
      </p:sp>
      <p:sp>
        <p:nvSpPr>
          <p:cNvPr id="26" name="Ελεύθερη σχεδίαση: Σχήμα 25">
            <a:extLst>
              <a:ext uri="{FF2B5EF4-FFF2-40B4-BE49-F238E27FC236}">
                <a16:creationId xmlns:a16="http://schemas.microsoft.com/office/drawing/2014/main" id="{74F27033-75F4-4614-BEFC-73E9E164B44C}"/>
              </a:ext>
            </a:extLst>
          </p:cNvPr>
          <p:cNvSpPr/>
          <p:nvPr/>
        </p:nvSpPr>
        <p:spPr>
          <a:xfrm>
            <a:off x="13928578" y="6212506"/>
            <a:ext cx="3327792" cy="706048"/>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6. Dokumentieren und reflektieren Sie für langfristige Wirkung</a:t>
            </a:r>
          </a:p>
        </p:txBody>
      </p:sp>
      <p:sp>
        <p:nvSpPr>
          <p:cNvPr id="29" name="Ελεύθερη σχεδίαση: Σχήμα 28">
            <a:extLst>
              <a:ext uri="{FF2B5EF4-FFF2-40B4-BE49-F238E27FC236}">
                <a16:creationId xmlns:a16="http://schemas.microsoft.com/office/drawing/2014/main" id="{C81DC2EE-E34D-4211-7209-ADAEADBC64A9}"/>
              </a:ext>
            </a:extLst>
          </p:cNvPr>
          <p:cNvSpPr/>
          <p:nvPr/>
        </p:nvSpPr>
        <p:spPr>
          <a:xfrm>
            <a:off x="8074666" y="8011091"/>
            <a:ext cx="3327792" cy="938719"/>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7. Daten nutzen, um zu inspirieren, nicht zu überfordern</a:t>
            </a:r>
          </a:p>
        </p:txBody>
      </p:sp>
      <p:sp>
        <p:nvSpPr>
          <p:cNvPr id="5" name="Textfeld 4">
            <a:extLst>
              <a:ext uri="{FF2B5EF4-FFF2-40B4-BE49-F238E27FC236}">
                <a16:creationId xmlns:a16="http://schemas.microsoft.com/office/drawing/2014/main" id="{BE3B4186-F82C-BC6D-F34C-559288765389}"/>
              </a:ext>
            </a:extLst>
          </p:cNvPr>
          <p:cNvSpPr txBox="1"/>
          <p:nvPr/>
        </p:nvSpPr>
        <p:spPr>
          <a:xfrm>
            <a:off x="2649651" y="996129"/>
            <a:ext cx="13879286" cy="938719"/>
          </a:xfrm>
          <a:prstGeom prst="rect">
            <a:avLst/>
          </a:prstGeom>
          <a:noFill/>
        </p:spPr>
        <p:txBody>
          <a:bodyPr wrap="square" rtlCol="0">
            <a:spAutoFit/>
          </a:bodyPr>
          <a:lstStyle/>
          <a:p>
            <a:pPr algn="r">
              <a:spcBef>
                <a:spcPct val="0"/>
              </a:spcBef>
            </a:pPr>
            <a:r>
              <a:rPr lang="en-GB" sz="5500" b="1" noProof="0" dirty="0"/>
              <a:t>Betrieb der Veranstaltungsorte</a:t>
            </a:r>
            <a:endParaRPr lang="en-GB" sz="5500" noProof="0" dirty="0"/>
          </a:p>
        </p:txBody>
      </p:sp>
      <p:sp>
        <p:nvSpPr>
          <p:cNvPr id="2" name="Freeform 2">
            <a:extLst>
              <a:ext uri="{FF2B5EF4-FFF2-40B4-BE49-F238E27FC236}">
                <a16:creationId xmlns:a16="http://schemas.microsoft.com/office/drawing/2014/main" id="{74C5E013-02B3-E068-6998-EBACE4813C6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9E9CFE8-FEB1-4AD5-A6B3-B2B061485AB0}"/>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30" name="Γραφικό 29">
            <a:extLst>
              <a:ext uri="{FF2B5EF4-FFF2-40B4-BE49-F238E27FC236}">
                <a16:creationId xmlns:a16="http://schemas.microsoft.com/office/drawing/2014/main" id="{0C064E8F-D327-40AD-70D7-B54FA314B314}"/>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22644" y="3525573"/>
            <a:ext cx="1080000" cy="1080000"/>
          </a:xfrm>
          <a:prstGeom prst="rect">
            <a:avLst/>
          </a:prstGeom>
        </p:spPr>
      </p:pic>
      <p:pic>
        <p:nvPicPr>
          <p:cNvPr id="31" name="Γραφικό 30">
            <a:extLst>
              <a:ext uri="{FF2B5EF4-FFF2-40B4-BE49-F238E27FC236}">
                <a16:creationId xmlns:a16="http://schemas.microsoft.com/office/drawing/2014/main" id="{345E50D0-B68F-2FF5-57E7-05C70E18E66D}"/>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796654" y="3525573"/>
            <a:ext cx="1080000" cy="1080000"/>
          </a:xfrm>
          <a:prstGeom prst="rect">
            <a:avLst/>
          </a:prstGeom>
        </p:spPr>
      </p:pic>
      <p:pic>
        <p:nvPicPr>
          <p:cNvPr id="32" name="Γραφικό 31">
            <a:extLst>
              <a:ext uri="{FF2B5EF4-FFF2-40B4-BE49-F238E27FC236}">
                <a16:creationId xmlns:a16="http://schemas.microsoft.com/office/drawing/2014/main" id="{24664661-1E0A-12E0-A264-5220BC2A5BA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2657564" y="3525573"/>
            <a:ext cx="1080000" cy="1080000"/>
          </a:xfrm>
          <a:prstGeom prst="rect">
            <a:avLst/>
          </a:prstGeom>
        </p:spPr>
      </p:pic>
      <p:pic>
        <p:nvPicPr>
          <p:cNvPr id="34" name="Γραφικό 33">
            <a:extLst>
              <a:ext uri="{FF2B5EF4-FFF2-40B4-BE49-F238E27FC236}">
                <a16:creationId xmlns:a16="http://schemas.microsoft.com/office/drawing/2014/main" id="{5D75D94D-BA04-42FA-BCBF-B5C69066F7CE}"/>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222644" y="6030577"/>
            <a:ext cx="1080000" cy="1080000"/>
          </a:xfrm>
          <a:prstGeom prst="rect">
            <a:avLst/>
          </a:prstGeom>
        </p:spPr>
      </p:pic>
      <p:pic>
        <p:nvPicPr>
          <p:cNvPr id="35" name="Γραφικό 34">
            <a:extLst>
              <a:ext uri="{FF2B5EF4-FFF2-40B4-BE49-F238E27FC236}">
                <a16:creationId xmlns:a16="http://schemas.microsoft.com/office/drawing/2014/main" id="{2E93ED99-7E70-248E-4D0D-454BA4139E27}"/>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6791737" y="6025530"/>
            <a:ext cx="1080000" cy="1080000"/>
          </a:xfrm>
          <a:prstGeom prst="rect">
            <a:avLst/>
          </a:prstGeom>
        </p:spPr>
      </p:pic>
      <p:pic>
        <p:nvPicPr>
          <p:cNvPr id="36" name="Γραφικό 35">
            <a:extLst>
              <a:ext uri="{FF2B5EF4-FFF2-40B4-BE49-F238E27FC236}">
                <a16:creationId xmlns:a16="http://schemas.microsoft.com/office/drawing/2014/main" id="{862CD673-FEAB-ACF0-FBEB-7FD30473CD72}"/>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12657564" y="6020483"/>
            <a:ext cx="1080000" cy="1080000"/>
          </a:xfrm>
          <a:prstGeom prst="rect">
            <a:avLst/>
          </a:prstGeom>
        </p:spPr>
      </p:pic>
      <p:pic>
        <p:nvPicPr>
          <p:cNvPr id="37" name="Γραφικό 36">
            <a:extLst>
              <a:ext uri="{FF2B5EF4-FFF2-40B4-BE49-F238E27FC236}">
                <a16:creationId xmlns:a16="http://schemas.microsoft.com/office/drawing/2014/main" id="{5535CC86-0F31-5B6E-E6E3-EFDDB2BC34D4}"/>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6791737" y="7940450"/>
            <a:ext cx="1080000" cy="1080000"/>
          </a:xfrm>
          <a:prstGeom prst="rect">
            <a:avLst/>
          </a:prstGeom>
        </p:spPr>
      </p:pic>
    </p:spTree>
    <p:extLst>
      <p:ext uri="{BB962C8B-B14F-4D97-AF65-F5344CB8AC3E}">
        <p14:creationId xmlns:p14="http://schemas.microsoft.com/office/powerpoint/2010/main" val="3661612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CDE5A-A8ED-30CE-9C64-228955F2C97A}"/>
            </a:ext>
          </a:extLst>
        </p:cNvPr>
        <p:cNvGrpSpPr/>
        <p:nvPr/>
      </p:nvGrpSpPr>
      <p:grpSpPr>
        <a:xfrm>
          <a:off x="0" y="0"/>
          <a:ext cx="0" cy="0"/>
          <a:chOff x="0" y="0"/>
          <a:chExt cx="0" cy="0"/>
        </a:xfrm>
      </p:grpSpPr>
      <p:grpSp>
        <p:nvGrpSpPr>
          <p:cNvPr id="8" name="Gruppieren 7">
            <a:extLst>
              <a:ext uri="{FF2B5EF4-FFF2-40B4-BE49-F238E27FC236}">
                <a16:creationId xmlns:a16="http://schemas.microsoft.com/office/drawing/2014/main" id="{F75CFDE4-C23B-73EE-2275-941168320B44}"/>
              </a:ext>
            </a:extLst>
          </p:cNvPr>
          <p:cNvGrpSpPr/>
          <p:nvPr/>
        </p:nvGrpSpPr>
        <p:grpSpPr>
          <a:xfrm>
            <a:off x="3247697" y="0"/>
            <a:ext cx="12090549" cy="7733588"/>
            <a:chOff x="1511085" y="1079500"/>
            <a:chExt cx="14126705" cy="10221303"/>
          </a:xfrm>
        </p:grpSpPr>
        <p:graphicFrame>
          <p:nvGraphicFramePr>
            <p:cNvPr id="4" name="Diagramm 3">
              <a:extLst>
                <a:ext uri="{FF2B5EF4-FFF2-40B4-BE49-F238E27FC236}">
                  <a16:creationId xmlns:a16="http://schemas.microsoft.com/office/drawing/2014/main" id="{EF26A9D4-6F9F-74E0-8508-D5CD533CF087}"/>
                </a:ext>
              </a:extLst>
            </p:cNvPr>
            <p:cNvGraphicFramePr/>
            <p:nvPr>
              <p:extLst>
                <p:ext uri="{D42A27DB-BD31-4B8C-83A1-F6EECF244321}">
                  <p14:modId xmlns:p14="http://schemas.microsoft.com/office/powerpoint/2010/main" val="4086614879"/>
                </p:ext>
              </p:extLst>
            </p:nvPr>
          </p:nvGraphicFramePr>
          <p:xfrm>
            <a:off x="1511085" y="1079500"/>
            <a:ext cx="14126705" cy="9048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F94C96F0-74D8-889E-1729-7D49D9E4F876}"/>
                </a:ext>
              </a:extLst>
            </p:cNvPr>
            <p:cNvSpPr txBox="1"/>
            <p:nvPr/>
          </p:nvSpPr>
          <p:spPr>
            <a:xfrm>
              <a:off x="5494149" y="8911526"/>
              <a:ext cx="6950990" cy="2389277"/>
            </a:xfrm>
            <a:prstGeom prst="rect">
              <a:avLst/>
            </a:prstGeom>
            <a:solidFill>
              <a:schemeClr val="accent1">
                <a:lumMod val="20000"/>
                <a:lumOff val="80000"/>
              </a:schemeClr>
            </a:solidFill>
            <a:effectLst>
              <a:outerShdw blurRad="76200" dist="12700" dir="2700000" sy="-23000" kx="-800400" algn="bl" rotWithShape="0">
                <a:prstClr val="black">
                  <a:alpha val="20000"/>
                </a:prstClr>
              </a:outerShdw>
              <a:softEdge rad="127000"/>
            </a:effectLst>
          </p:spPr>
          <p:txBody>
            <a:bodyPr wrap="square" rtlCol="0">
              <a:spAutoFit/>
            </a:bodyPr>
            <a:lstStyle/>
            <a:p>
              <a:pPr algn="ctr"/>
              <a:r>
                <a:rPr lang="en-GB" sz="5400" noProof="0" dirty="0">
                  <a:solidFill>
                    <a:srgbClr val="FF0000"/>
                  </a:solidFill>
                </a:rPr>
                <a:t>Nachhaltiges</a:t>
              </a:r>
            </a:p>
            <a:p>
              <a:pPr algn="ctr"/>
              <a:r>
                <a:rPr lang="en-GB" sz="5400" noProof="0" dirty="0">
                  <a:solidFill>
                    <a:srgbClr val="FF0000"/>
                  </a:solidFill>
                </a:rPr>
                <a:t>Wohlbefinden</a:t>
              </a:r>
            </a:p>
          </p:txBody>
        </p:sp>
        <p:cxnSp>
          <p:nvCxnSpPr>
            <p:cNvPr id="7" name="Gerade Verbindung mit Pfeil 6">
              <a:extLst>
                <a:ext uri="{FF2B5EF4-FFF2-40B4-BE49-F238E27FC236}">
                  <a16:creationId xmlns:a16="http://schemas.microsoft.com/office/drawing/2014/main" id="{AB1C48EB-3898-B9EB-91F2-F044F9096E75}"/>
                </a:ext>
              </a:extLst>
            </p:cNvPr>
            <p:cNvCxnSpPr/>
            <p:nvPr/>
          </p:nvCxnSpPr>
          <p:spPr>
            <a:xfrm>
              <a:off x="8574437" y="5517397"/>
              <a:ext cx="89116" cy="3541362"/>
            </a:xfrm>
            <a:prstGeom prst="straightConnector1">
              <a:avLst/>
            </a:prstGeom>
            <a:ln w="101600">
              <a:solidFill>
                <a:schemeClr val="accent3">
                  <a:lumMod val="75000"/>
                </a:schemeClr>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D6294713-964E-DF7C-ECEE-4FA0EAB15986}"/>
              </a:ext>
            </a:extLst>
          </p:cNvPr>
          <p:cNvSpPr txBox="1"/>
          <p:nvPr/>
        </p:nvSpPr>
        <p:spPr>
          <a:xfrm>
            <a:off x="1255364" y="8361918"/>
            <a:ext cx="16352188" cy="1384995"/>
          </a:xfrm>
          <a:prstGeom prst="rect">
            <a:avLst/>
          </a:prstGeom>
          <a:noFill/>
        </p:spPr>
        <p:txBody>
          <a:bodyPr wrap="square" rtlCol="0">
            <a:spAutoFit/>
          </a:bodyPr>
          <a:lstStyle/>
          <a:p>
            <a:r>
              <a:rPr lang="en-US" sz="2800" dirty="0"/>
              <a:t>Bei Nachhaltigkeit geht es nicht um Perfektion, sondern darum, durch Handeln zu lernen. Und Daten geben uns die Werkzeuge, um zu lernen, uns anzupassen und uns zu verbessern. Indem Sie diese Strategien in Ihren Unterricht integrieren, helfen Sie den Studierenden, nicht nur qualifizierte Fachkräfte zu werden, sondern auch selbstbewusste, kreative Führungskräfte für eine nachhaltigere darstellende Kunstindustrie.</a:t>
            </a:r>
          </a:p>
        </p:txBody>
      </p:sp>
    </p:spTree>
    <p:extLst>
      <p:ext uri="{BB962C8B-B14F-4D97-AF65-F5344CB8AC3E}">
        <p14:creationId xmlns:p14="http://schemas.microsoft.com/office/powerpoint/2010/main" val="358424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E1AC-1EDB-FCC1-4A33-D6A718B133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434C21-8EA4-D2DD-5496-02DF85EA9906}"/>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667BDA87-2019-36EA-D110-BA5DA37830F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34AD7685-6ADB-942B-B122-591060B55FCA}"/>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Aktivität C4.A4</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86D2DDDA-D155-F5F9-55A3-2852A3646639}"/>
              </a:ext>
            </a:extLst>
          </p:cNvPr>
          <p:cNvSpPr txBox="1"/>
          <p:nvPr/>
        </p:nvSpPr>
        <p:spPr>
          <a:xfrm>
            <a:off x="1828800" y="3948619"/>
            <a:ext cx="15866165" cy="1633845"/>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Abschluss der Sitzung:</a:t>
            </a:r>
            <a:b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br>
            <a:r>
              <a:rPr kumimoji="0" lang="en-US"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Entwurf einer praxisorientierten Nachhaltigkeitsaufgabe </a:t>
            </a: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 </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4" name="Textfeld 5">
            <a:extLst>
              <a:ext uri="{FF2B5EF4-FFF2-40B4-BE49-F238E27FC236}">
                <a16:creationId xmlns:a16="http://schemas.microsoft.com/office/drawing/2014/main" id="{D6D4CC3C-1B1A-76E8-BF94-CE471D86F211}"/>
              </a:ext>
            </a:extLst>
          </p:cNvPr>
          <p:cNvSpPr txBox="1"/>
          <p:nvPr/>
        </p:nvSpPr>
        <p:spPr>
          <a:xfrm>
            <a:off x="3496076" y="5942113"/>
            <a:ext cx="14423620" cy="3016210"/>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sz="3200" dirty="0"/>
              <a:t>Wie schließen diese Aufgaben die Lücke zwischen dem Lernen im Klassenzimmer und dem Handeln am Arbeitsplatz?</a:t>
            </a:r>
          </a:p>
          <a:p>
            <a:pPr marL="457200" indent="-457200">
              <a:spcBef>
                <a:spcPts val="600"/>
              </a:spcBef>
              <a:spcAft>
                <a:spcPts val="600"/>
              </a:spcAft>
              <a:buFont typeface="Arial" panose="020B0604020202020204" pitchFamily="34" charset="0"/>
              <a:buChar char="•"/>
            </a:pPr>
            <a:r>
              <a:rPr lang="en-US" sz="3200" dirty="0"/>
              <a:t>Welche Unterstützung benötigen die Schüler, um diese realen Herausforderungen erfolgreich zu meistern?</a:t>
            </a:r>
          </a:p>
          <a:p>
            <a:pPr marL="457200" indent="-457200">
              <a:spcBef>
                <a:spcPts val="600"/>
              </a:spcBef>
              <a:spcAft>
                <a:spcPts val="600"/>
              </a:spcAft>
              <a:buFont typeface="Arial" panose="020B0604020202020204" pitchFamily="34" charset="0"/>
              <a:buChar char="•"/>
            </a:pPr>
            <a:r>
              <a:rPr lang="en-US" sz="3200" dirty="0"/>
              <a:t>Wie bewerten wir die Auswirkungen – sowohl ökologisch als auch pädagogisch?</a:t>
            </a:r>
          </a:p>
          <a:p>
            <a:pPr marL="457200" indent="-457200">
              <a:spcBef>
                <a:spcPts val="600"/>
              </a:spcBef>
              <a:spcAft>
                <a:spcPts val="600"/>
              </a:spcAft>
              <a:buFont typeface="Arial" panose="020B0604020202020204" pitchFamily="34" charset="0"/>
              <a:buChar char="•"/>
            </a:pPr>
            <a:r>
              <a:rPr lang="en-US" sz="3200" dirty="0"/>
              <a:t>Wie kann diese Aufgabe an unterschiedliche Ressourcen, Institutionen oder Länder angepasst werden?</a:t>
            </a:r>
          </a:p>
        </p:txBody>
      </p:sp>
    </p:spTree>
    <p:extLst>
      <p:ext uri="{BB962C8B-B14F-4D97-AF65-F5344CB8AC3E}">
        <p14:creationId xmlns:p14="http://schemas.microsoft.com/office/powerpoint/2010/main" val="7571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C0E9CD-4CE3-1F68-EABE-F170E8FD65FE}"/>
              </a:ext>
            </a:extLst>
          </p:cNvPr>
          <p:cNvSpPr>
            <a:spLocks noGrp="1"/>
          </p:cNvSpPr>
          <p:nvPr>
            <p:ph type="title"/>
          </p:nvPr>
        </p:nvSpPr>
        <p:spPr>
          <a:xfrm>
            <a:off x="1406071" y="952501"/>
            <a:ext cx="15011400" cy="1143000"/>
          </a:xfrm>
        </p:spPr>
        <p:txBody>
          <a:bodyPr>
            <a:normAutofit/>
          </a:bodyPr>
          <a:lstStyle/>
          <a:p>
            <a:pPr algn="r"/>
            <a:r>
              <a:rPr lang="en-GB" sz="5500" b="1" noProof="0" dirty="0">
                <a:latin typeface="+mn-lt"/>
                <a:ea typeface="+mn-ea"/>
                <a:cs typeface="+mn-cs"/>
              </a:rPr>
              <a:t>Einführung in INSPIRE</a:t>
            </a:r>
          </a:p>
        </p:txBody>
      </p:sp>
      <p:sp>
        <p:nvSpPr>
          <p:cNvPr id="5" name="Inhaltsplatzhalter 4">
            <a:extLst>
              <a:ext uri="{FF2B5EF4-FFF2-40B4-BE49-F238E27FC236}">
                <a16:creationId xmlns:a16="http://schemas.microsoft.com/office/drawing/2014/main" id="{EC00ED01-B092-1ACC-66C3-9BAFAA45B1AF}"/>
              </a:ext>
            </a:extLst>
          </p:cNvPr>
          <p:cNvSpPr>
            <a:spLocks noGrp="1"/>
          </p:cNvSpPr>
          <p:nvPr>
            <p:ph idx="1"/>
          </p:nvPr>
        </p:nvSpPr>
        <p:spPr>
          <a:xfrm>
            <a:off x="1888972" y="3974032"/>
            <a:ext cx="15011400" cy="3733800"/>
          </a:xfrm>
        </p:spPr>
        <p:txBody>
          <a:bodyPr>
            <a:normAutofit fontScale="92500"/>
          </a:bodyPr>
          <a:lstStyle/>
          <a:p>
            <a:pPr marL="0" indent="0">
              <a:buNone/>
            </a:pPr>
            <a:r>
              <a:rPr lang="en-GB" sz="4400" noProof="0" dirty="0"/>
              <a:t>INSPIRE – Allianz für einen netto positiven Kultur- und Kreativsektor</a:t>
            </a:r>
          </a:p>
          <a:p>
            <a:pPr marL="0" indent="0">
              <a:buNone/>
            </a:pPr>
            <a:r>
              <a:rPr lang="en-GB" sz="4400" noProof="0" dirty="0"/>
              <a:t>Europäische Initiative zur Unterstützung einer nachhaltigen und digitalen Transformation in den darstellenden Künsten.</a:t>
            </a:r>
          </a:p>
          <a:p>
            <a:pPr marL="0" indent="0">
              <a:buNone/>
            </a:pPr>
            <a:r>
              <a:rPr lang="en-GB" sz="4400" noProof="0" dirty="0"/>
              <a:t>Richtet sich an Fachleute und Pädagogen im Hochschul- und Berufsbildungsbereich.</a:t>
            </a:r>
          </a:p>
          <a:p>
            <a:endParaRPr lang="en-GB" noProof="0" dirty="0"/>
          </a:p>
        </p:txBody>
      </p:sp>
      <p:sp>
        <p:nvSpPr>
          <p:cNvPr id="6" name="Freeform 2">
            <a:extLst>
              <a:ext uri="{FF2B5EF4-FFF2-40B4-BE49-F238E27FC236}">
                <a16:creationId xmlns:a16="http://schemas.microsoft.com/office/drawing/2014/main" id="{92EE5855-9FB2-61AF-430C-804329363EA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7EBC54EB-E7CB-13BD-5AD5-E06C9250BC4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B174D-95DC-5F89-F709-4C65FAACE7C1}"/>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D921C078-27FD-680F-33E9-1352A7A7D61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A3C3B33E-DCE4-A0B2-D87B-FF068EB6C7E1}"/>
              </a:ext>
            </a:extLst>
          </p:cNvPr>
          <p:cNvSpPr txBox="1"/>
          <p:nvPr/>
        </p:nvSpPr>
        <p:spPr>
          <a:xfrm>
            <a:off x="699052" y="5143500"/>
            <a:ext cx="14706600" cy="3785652"/>
          </a:xfrm>
          <a:prstGeom prst="rect">
            <a:avLst/>
          </a:prstGeom>
          <a:noFill/>
        </p:spPr>
        <p:txBody>
          <a:bodyPr wrap="square">
            <a:spAutoFit/>
          </a:bodyPr>
          <a:lstStyle/>
          <a:p>
            <a:r>
              <a:rPr lang="en-US" sz="6000" b="1" i="1" noProof="0" dirty="0">
                <a:solidFill>
                  <a:srgbClr val="FF0000"/>
                </a:solidFill>
              </a:rPr>
              <a:t>Welche Ideen entstehen für die Ausweitung von Nachhaltigkeitspraktiken auf Ihren Lehrplan oder Ihre Einrichtung, und wie werden Sie diese umsetzen?</a:t>
            </a:r>
            <a:br>
              <a:rPr lang="en-GB" sz="6000" b="1" i="1" noProof="0" dirty="0">
                <a:solidFill>
                  <a:srgbClr val="FF0000"/>
                </a:solidFill>
              </a:rPr>
            </a:br>
            <a:endParaRPr lang="en-GB" sz="6000" b="1" noProof="0" dirty="0">
              <a:solidFill>
                <a:srgbClr val="FF0000"/>
              </a:solidFill>
            </a:endParaRPr>
          </a:p>
        </p:txBody>
      </p:sp>
    </p:spTree>
    <p:extLst>
      <p:ext uri="{BB962C8B-B14F-4D97-AF65-F5344CB8AC3E}">
        <p14:creationId xmlns:p14="http://schemas.microsoft.com/office/powerpoint/2010/main" val="1334220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B0FC2-977D-63AD-F3E4-17329077BD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ABFE24-D77F-9B54-E783-7C295D5C688C}"/>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1CB3A77-1994-FD92-B6BF-EA062E23A8A5}"/>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6F608D0-8BC3-5C47-CAA4-3077A5F8AFF6}"/>
              </a:ext>
            </a:extLst>
          </p:cNvPr>
          <p:cNvSpPr txBox="1"/>
          <p:nvPr/>
        </p:nvSpPr>
        <p:spPr>
          <a:xfrm>
            <a:off x="5714999" y="952500"/>
            <a:ext cx="4326775" cy="1323439"/>
          </a:xfrm>
          <a:prstGeom prst="rect">
            <a:avLst/>
          </a:prstGeom>
          <a:noFill/>
        </p:spPr>
        <p:txBody>
          <a:bodyPr wrap="square">
            <a:spAutoFit/>
          </a:bodyPr>
          <a:lstStyle/>
          <a:p>
            <a:pPr lvl="0"/>
            <a:r>
              <a:rPr lang="en-GB" sz="8000" b="1" noProof="0" dirty="0">
                <a:solidFill>
                  <a:schemeClr val="tx1"/>
                </a:solidFill>
                <a:effectLst/>
                <a:latin typeface="+mn-lt"/>
              </a:rPr>
              <a:t>Lektion 3</a:t>
            </a:r>
            <a:endParaRPr lang="en-GB" sz="8000" noProof="0" dirty="0"/>
          </a:p>
        </p:txBody>
      </p:sp>
      <p:sp>
        <p:nvSpPr>
          <p:cNvPr id="4" name="TextBox 3">
            <a:extLst>
              <a:ext uri="{FF2B5EF4-FFF2-40B4-BE49-F238E27FC236}">
                <a16:creationId xmlns:a16="http://schemas.microsoft.com/office/drawing/2014/main" id="{757408D7-25E3-D05E-9676-3C782F2CB52C}"/>
              </a:ext>
            </a:extLst>
          </p:cNvPr>
          <p:cNvSpPr txBox="1"/>
          <p:nvPr/>
        </p:nvSpPr>
        <p:spPr>
          <a:xfrm>
            <a:off x="5638800" y="6726685"/>
            <a:ext cx="9216188" cy="1938992"/>
          </a:xfrm>
          <a:prstGeom prst="rect">
            <a:avLst/>
          </a:prstGeom>
          <a:noFill/>
        </p:spPr>
        <p:txBody>
          <a:bodyPr wrap="square">
            <a:spAutoFit/>
          </a:bodyPr>
          <a:lstStyle/>
          <a:p>
            <a:r>
              <a:rPr lang="en-GB" sz="6000" b="1" noProof="0" dirty="0">
                <a:effectLst/>
                <a:latin typeface="Calibri" panose="020F0502020204030204" pitchFamily="34" charset="0"/>
                <a:ea typeface="Arial" panose="020B0604020202020204" pitchFamily="34" charset="0"/>
              </a:rPr>
              <a:t>Digitale Tools in den darstellenden Künsten nutzen </a:t>
            </a:r>
            <a:endParaRPr lang="en-GB" sz="6000" noProof="0" dirty="0"/>
          </a:p>
        </p:txBody>
      </p:sp>
      <p:pic>
        <p:nvPicPr>
          <p:cNvPr id="7" name="Γραφικό 3">
            <a:extLst>
              <a:ext uri="{FF2B5EF4-FFF2-40B4-BE49-F238E27FC236}">
                <a16:creationId xmlns:a16="http://schemas.microsoft.com/office/drawing/2014/main" id="{43061A49-11FC-02EE-4D8C-008328421DA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807938" y="6286481"/>
            <a:ext cx="2678462" cy="2819400"/>
          </a:xfrm>
          <a:prstGeom prst="rect">
            <a:avLst/>
          </a:prstGeom>
        </p:spPr>
      </p:pic>
    </p:spTree>
    <p:extLst>
      <p:ext uri="{BB962C8B-B14F-4D97-AF65-F5344CB8AC3E}">
        <p14:creationId xmlns:p14="http://schemas.microsoft.com/office/powerpoint/2010/main" val="147998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59E408F9-D7E9-77F8-825C-58B64C17D650}"/>
              </a:ext>
            </a:extLst>
          </p:cNvPr>
          <p:cNvSpPr txBox="1"/>
          <p:nvPr/>
        </p:nvSpPr>
        <p:spPr>
          <a:xfrm>
            <a:off x="2209800" y="5384766"/>
            <a:ext cx="11811000" cy="2740366"/>
          </a:xfrm>
          <a:prstGeom prst="rect">
            <a:avLst/>
          </a:prstGeom>
          <a:noFill/>
        </p:spPr>
        <p:txBody>
          <a:bodyPr wrap="square">
            <a:spAutoFit/>
          </a:bodyPr>
          <a:lstStyle/>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Aufbau einer sicheren und integrativen digitalen Kultur</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Planung für digitale Nachhaltigkeit und langfristige Praxis</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Die digitale Transformation in der Praxis vorantreiben</a:t>
            </a:r>
          </a:p>
        </p:txBody>
      </p:sp>
      <p:sp>
        <p:nvSpPr>
          <p:cNvPr id="5" name="TextBox 4">
            <a:extLst>
              <a:ext uri="{FF2B5EF4-FFF2-40B4-BE49-F238E27FC236}">
                <a16:creationId xmlns:a16="http://schemas.microsoft.com/office/drawing/2014/main" id="{13369D47-F118-BBD2-940B-DBC80CA88DC3}"/>
              </a:ext>
            </a:extLst>
          </p:cNvPr>
          <p:cNvSpPr txBox="1"/>
          <p:nvPr/>
        </p:nvSpPr>
        <p:spPr>
          <a:xfrm>
            <a:off x="2133600" y="4000500"/>
            <a:ext cx="14401800" cy="861774"/>
          </a:xfrm>
          <a:prstGeom prst="rect">
            <a:avLst/>
          </a:prstGeom>
          <a:noFill/>
        </p:spPr>
        <p:txBody>
          <a:bodyPr wrap="square">
            <a:spAutoFit/>
          </a:bodyPr>
          <a:lstStyle/>
          <a:p>
            <a:pPr lvl="0"/>
            <a:r>
              <a:rPr lang="en-GB" sz="5000" b="1" noProof="0" dirty="0"/>
              <a:t>Themen der Lektion 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FC53E-49B0-1103-A547-8AC4C4BF7EB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F48380-79ED-C8DB-EC12-603C0FF34A1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7C422757-74D4-185B-F10C-711B03A2EF4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B6A38F1-C040-C283-7731-890584F3B65D}"/>
              </a:ext>
            </a:extLst>
          </p:cNvPr>
          <p:cNvSpPr txBox="1"/>
          <p:nvPr/>
        </p:nvSpPr>
        <p:spPr>
          <a:xfrm>
            <a:off x="914400" y="1148176"/>
            <a:ext cx="15697200" cy="861774"/>
          </a:xfrm>
          <a:prstGeom prst="rect">
            <a:avLst/>
          </a:prstGeom>
          <a:noFill/>
        </p:spPr>
        <p:txBody>
          <a:bodyPr wrap="square">
            <a:spAutoFit/>
          </a:bodyPr>
          <a:lstStyle/>
          <a:p>
            <a:pPr lvl="0" algn="r"/>
            <a:r>
              <a:rPr lang="en-GB" sz="5000" b="1" noProof="0" dirty="0"/>
              <a:t>Warum die digitale Transformation in den darstellenden Künsten wichtig ist</a:t>
            </a:r>
          </a:p>
        </p:txBody>
      </p:sp>
      <p:sp>
        <p:nvSpPr>
          <p:cNvPr id="18" name="TextBox 17">
            <a:extLst>
              <a:ext uri="{FF2B5EF4-FFF2-40B4-BE49-F238E27FC236}">
                <a16:creationId xmlns:a16="http://schemas.microsoft.com/office/drawing/2014/main" id="{00EBA60D-A1A9-0874-2FCD-360F8B4D7461}"/>
              </a:ext>
            </a:extLst>
          </p:cNvPr>
          <p:cNvSpPr txBox="1"/>
          <p:nvPr/>
        </p:nvSpPr>
        <p:spPr>
          <a:xfrm>
            <a:off x="4664766" y="5526719"/>
            <a:ext cx="11237842" cy="658835"/>
          </a:xfrm>
          <a:prstGeom prst="rect">
            <a:avLst/>
          </a:prstGeom>
          <a:noFill/>
        </p:spPr>
        <p:txBody>
          <a:bodyPr wrap="square">
            <a:spAutoFit/>
          </a:bodyPr>
          <a:lstStyle/>
          <a:p>
            <a:pPr>
              <a:lnSpc>
                <a:spcPct val="107000"/>
              </a:lnSpc>
              <a:spcAft>
                <a:spcPts val="800"/>
              </a:spcAft>
              <a:buNone/>
            </a:pPr>
            <a:r>
              <a:rPr lang="en-GB" sz="3600" noProof="0" dirty="0"/>
              <a:t>Die darstellenden Künste sind zunehmend auf digitale Arbeitsabläufe angewiesen</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BF54D4C-3F99-A49A-DEF4-6953C2C9E2BC}"/>
              </a:ext>
            </a:extLst>
          </p:cNvPr>
          <p:cNvSpPr txBox="1"/>
          <p:nvPr/>
        </p:nvSpPr>
        <p:spPr>
          <a:xfrm>
            <a:off x="4664766" y="2842520"/>
            <a:ext cx="11237842" cy="1251625"/>
          </a:xfrm>
          <a:prstGeom prst="rect">
            <a:avLst/>
          </a:prstGeom>
          <a:noFill/>
        </p:spPr>
        <p:txBody>
          <a:bodyPr wrap="square">
            <a:spAutoFit/>
          </a:bodyPr>
          <a:lstStyle/>
          <a:p>
            <a:pPr>
              <a:lnSpc>
                <a:spcPct val="107000"/>
              </a:lnSpc>
              <a:spcAft>
                <a:spcPts val="800"/>
              </a:spcAft>
              <a:buNone/>
            </a:pPr>
            <a:r>
              <a:rPr lang="en-GB" sz="3600" noProof="0" dirty="0"/>
              <a:t>Es geht nicht nur um Werkzeuge. Es geht um Kultur, Sicherheit, Zugang und Wohlbefinden</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ED108414-9A7A-A229-21E9-5A243D66C273}"/>
              </a:ext>
            </a:extLst>
          </p:cNvPr>
          <p:cNvSpPr txBox="1"/>
          <p:nvPr/>
        </p:nvSpPr>
        <p:spPr>
          <a:xfrm>
            <a:off x="4664766" y="7752006"/>
            <a:ext cx="11237842" cy="1251625"/>
          </a:xfrm>
          <a:prstGeom prst="rect">
            <a:avLst/>
          </a:prstGeom>
          <a:noFill/>
        </p:spPr>
        <p:txBody>
          <a:bodyPr wrap="square">
            <a:spAutoFit/>
          </a:bodyPr>
          <a:lstStyle/>
          <a:p>
            <a:pPr>
              <a:lnSpc>
                <a:spcPct val="107000"/>
              </a:lnSpc>
              <a:spcAft>
                <a:spcPts val="800"/>
              </a:spcAft>
            </a:pPr>
            <a:r>
              <a:rPr lang="en-GB" sz="3600" noProof="0" dirty="0"/>
              <a:t>Ausbilder spielen eine wichtige Rolle dabei, Fachleute durch diesen Wandel zu begleiten</a:t>
            </a:r>
            <a:endParaRPr lang="en-GB" sz="3500" kern="100" noProof="0" dirty="0">
              <a:effectLst/>
              <a:latin typeface="+mj-lt"/>
              <a:ea typeface="Aptos" panose="020B0004020202020204" pitchFamily="34" charset="0"/>
              <a:cs typeface="Times New Roman" panose="02020603050405020304" pitchFamily="18" charset="0"/>
            </a:endParaRPr>
          </a:p>
        </p:txBody>
      </p:sp>
      <p:pic>
        <p:nvPicPr>
          <p:cNvPr id="23" name="Γραφικό 22">
            <a:extLst>
              <a:ext uri="{FF2B5EF4-FFF2-40B4-BE49-F238E27FC236}">
                <a16:creationId xmlns:a16="http://schemas.microsoft.com/office/drawing/2014/main" id="{B0F71BED-F2C0-3B81-56E4-E257023E2E03}"/>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520341" y="2568332"/>
            <a:ext cx="1800000" cy="1800000"/>
          </a:xfrm>
          <a:prstGeom prst="rect">
            <a:avLst/>
          </a:prstGeom>
        </p:spPr>
      </p:pic>
      <p:pic>
        <p:nvPicPr>
          <p:cNvPr id="24" name="Γραφικό 23">
            <a:extLst>
              <a:ext uri="{FF2B5EF4-FFF2-40B4-BE49-F238E27FC236}">
                <a16:creationId xmlns:a16="http://schemas.microsoft.com/office/drawing/2014/main" id="{DEE2BBCE-4FF9-ED6C-2DAA-9CB029D2266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520341" y="4948249"/>
            <a:ext cx="1800000" cy="1800000"/>
          </a:xfrm>
          <a:prstGeom prst="rect">
            <a:avLst/>
          </a:prstGeom>
        </p:spPr>
      </p:pic>
      <p:pic>
        <p:nvPicPr>
          <p:cNvPr id="25" name="Γραφικό 24">
            <a:extLst>
              <a:ext uri="{FF2B5EF4-FFF2-40B4-BE49-F238E27FC236}">
                <a16:creationId xmlns:a16="http://schemas.microsoft.com/office/drawing/2014/main" id="{D3C46D6D-93E0-CB5B-AED6-21486F75003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520341" y="7461692"/>
            <a:ext cx="1800000" cy="1800000"/>
          </a:xfrm>
          <a:prstGeom prst="rect">
            <a:avLst/>
          </a:prstGeom>
        </p:spPr>
      </p:pic>
    </p:spTree>
    <p:extLst>
      <p:ext uri="{BB962C8B-B14F-4D97-AF65-F5344CB8AC3E}">
        <p14:creationId xmlns:p14="http://schemas.microsoft.com/office/powerpoint/2010/main" val="1801997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24C8E-5EE7-DED3-A701-C064CA374D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E8B5E4B-D643-13E0-C32D-BC04112A4472}"/>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9EA6DF0-AEDE-5D16-3544-7EAA440682DB}"/>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1975B7B-0F5C-ADC7-4A18-DAC91D1E4807}"/>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Aktivität C4.A5</a:t>
            </a:r>
            <a:endParaRPr lang="en-GB" sz="6000" noProof="0" dirty="0">
              <a:solidFill>
                <a:srgbClr val="3F6031"/>
              </a:solidFill>
            </a:endParaRPr>
          </a:p>
        </p:txBody>
      </p:sp>
      <p:sp>
        <p:nvSpPr>
          <p:cNvPr id="7" name="TextBox 6">
            <a:extLst>
              <a:ext uri="{FF2B5EF4-FFF2-40B4-BE49-F238E27FC236}">
                <a16:creationId xmlns:a16="http://schemas.microsoft.com/office/drawing/2014/main" id="{DD106841-5F60-0EA1-C06E-912DA9C07C2E}"/>
              </a:ext>
            </a:extLst>
          </p:cNvPr>
          <p:cNvSpPr txBox="1"/>
          <p:nvPr/>
        </p:nvSpPr>
        <p:spPr>
          <a:xfrm>
            <a:off x="1828800" y="3948619"/>
            <a:ext cx="15866165" cy="1633845"/>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effectLst/>
                <a:latin typeface="Calibri" panose="020F0502020204030204" pitchFamily="34" charset="0"/>
                <a:ea typeface="Times New Roman" panose="02020603050405020304" pitchFamily="18" charset="0"/>
              </a:rPr>
              <a:t>Risiken erkennen: Herausforderungen für die digitale Sicherheit in der darstellenden Kunst identifizieren und darauf reagieren </a:t>
            </a:r>
            <a:endParaRPr lang="en-GB" sz="4500" noProof="0" dirty="0">
              <a:solidFill>
                <a:srgbClr val="569938"/>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76439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81D7-ECC1-F4A1-B4AA-7B490A0F97B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10A7473-58DB-F0FC-7B71-70920A0AA52A}"/>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Was ist digitale Sicherheit?</a:t>
            </a:r>
          </a:p>
        </p:txBody>
      </p:sp>
      <p:pic>
        <p:nvPicPr>
          <p:cNvPr id="6" name="Εικόνα 5" descr="Εικόνα που περιέχει άτομο, νερό, νύχι, χέρι&#10;&#10;Το περιεχόμενο που δημιουργείται από AI ενδέχεται να είναι εσφαλμένο.">
            <a:extLst>
              <a:ext uri="{FF2B5EF4-FFF2-40B4-BE49-F238E27FC236}">
                <a16:creationId xmlns:a16="http://schemas.microsoft.com/office/drawing/2014/main" id="{34C17D26-9F7A-5591-9C38-359476C59D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78" y="0"/>
            <a:ext cx="7200490" cy="10287000"/>
          </a:xfrm>
          <a:prstGeom prst="rect">
            <a:avLst/>
          </a:prstGeom>
        </p:spPr>
      </p:pic>
      <p:sp>
        <p:nvSpPr>
          <p:cNvPr id="8" name="TextBox 7">
            <a:extLst>
              <a:ext uri="{FF2B5EF4-FFF2-40B4-BE49-F238E27FC236}">
                <a16:creationId xmlns:a16="http://schemas.microsoft.com/office/drawing/2014/main" id="{62BC6E83-0444-29FD-EBDE-30A72327740E}"/>
              </a:ext>
            </a:extLst>
          </p:cNvPr>
          <p:cNvSpPr txBox="1"/>
          <p:nvPr/>
        </p:nvSpPr>
        <p:spPr>
          <a:xfrm>
            <a:off x="7484165" y="2019300"/>
            <a:ext cx="10668000" cy="8056052"/>
          </a:xfrm>
          <a:prstGeom prst="rect">
            <a:avLst/>
          </a:prstGeom>
          <a:noFill/>
        </p:spPr>
        <p:txBody>
          <a:bodyPr wrap="square">
            <a:spAutoFit/>
          </a:bodyPr>
          <a:lstStyle/>
          <a:p>
            <a:r>
              <a:rPr lang="en-GB" sz="3500" kern="0" noProof="0" dirty="0">
                <a:effectLst/>
                <a:latin typeface="+mj-lt"/>
                <a:ea typeface="Arial" panose="020B0604020202020204" pitchFamily="34" charset="0"/>
                <a:cs typeface="Aptos Display" panose="020B0004020202020204" pitchFamily="34" charset="0"/>
              </a:rPr>
              <a:t>Digitale Sicherheit umfasst den Schutz </a:t>
            </a:r>
            <a:r>
              <a:rPr lang="en-GB" sz="3500" b="1" kern="0" noProof="0" dirty="0">
                <a:solidFill>
                  <a:srgbClr val="3F6031"/>
                </a:solidFill>
                <a:effectLst/>
                <a:latin typeface="+mj-lt"/>
                <a:ea typeface="Arial" panose="020B0604020202020204" pitchFamily="34" charset="0"/>
                <a:cs typeface="Aptos Display" panose="020B0004020202020204" pitchFamily="34" charset="0"/>
              </a:rPr>
              <a:t>persönlicher </a:t>
            </a:r>
            <a:r>
              <a:rPr lang="en-GB" sz="3500" kern="0" noProof="0" dirty="0">
                <a:effectLst/>
                <a:latin typeface="+mj-lt"/>
                <a:ea typeface="Arial" panose="020B0604020202020204" pitchFamily="34" charset="0"/>
                <a:cs typeface="Aptos Display" panose="020B0004020202020204" pitchFamily="34" charset="0"/>
              </a:rPr>
              <a:t>und </a:t>
            </a:r>
            <a:r>
              <a:rPr lang="en-GB" sz="3500" b="1" kern="0" noProof="0" dirty="0">
                <a:solidFill>
                  <a:srgbClr val="3F6031"/>
                </a:solidFill>
                <a:effectLst/>
                <a:latin typeface="+mj-lt"/>
                <a:ea typeface="Arial" panose="020B0604020202020204" pitchFamily="34" charset="0"/>
                <a:cs typeface="Aptos Display" panose="020B0004020202020204" pitchFamily="34" charset="0"/>
              </a:rPr>
              <a:t>organisatorischer Daten</a:t>
            </a:r>
            <a:r>
              <a:rPr lang="en-GB" sz="3500" kern="0" noProof="0" dirty="0">
                <a:effectLst/>
                <a:latin typeface="+mj-lt"/>
                <a:ea typeface="Arial" panose="020B0604020202020204" pitchFamily="34" charset="0"/>
                <a:cs typeface="Aptos Display" panose="020B0004020202020204" pitchFamily="34" charset="0"/>
              </a:rPr>
              <a:t>, </a:t>
            </a:r>
            <a:r>
              <a:rPr lang="en-GB" sz="3500" b="1" kern="0" noProof="0" dirty="0">
                <a:solidFill>
                  <a:srgbClr val="3F6031"/>
                </a:solidFill>
                <a:effectLst/>
                <a:latin typeface="+mj-lt"/>
                <a:ea typeface="Arial" panose="020B0604020202020204" pitchFamily="34" charset="0"/>
                <a:cs typeface="Aptos Display" panose="020B0004020202020204" pitchFamily="34" charset="0"/>
              </a:rPr>
              <a:t>Kommunikationssysteme </a:t>
            </a:r>
            <a:r>
              <a:rPr lang="en-GB" sz="3500" kern="0" noProof="0" dirty="0">
                <a:effectLst/>
                <a:latin typeface="+mj-lt"/>
                <a:ea typeface="Arial" panose="020B0604020202020204" pitchFamily="34" charset="0"/>
                <a:cs typeface="Aptos Display" panose="020B0004020202020204" pitchFamily="34" charset="0"/>
              </a:rPr>
              <a:t>und </a:t>
            </a:r>
            <a:r>
              <a:rPr lang="en-GB" sz="3500" b="1" kern="0" noProof="0" dirty="0">
                <a:solidFill>
                  <a:srgbClr val="3F6031"/>
                </a:solidFill>
                <a:effectLst/>
                <a:latin typeface="+mj-lt"/>
                <a:ea typeface="Arial" panose="020B0604020202020204" pitchFamily="34" charset="0"/>
                <a:cs typeface="Aptos Display" panose="020B0004020202020204" pitchFamily="34" charset="0"/>
              </a:rPr>
              <a:t>des psychischen Wohlbefindens </a:t>
            </a:r>
            <a:r>
              <a:rPr lang="en-GB" sz="3500" kern="0" noProof="0" dirty="0">
                <a:effectLst/>
                <a:latin typeface="+mj-lt"/>
                <a:ea typeface="Arial" panose="020B0604020202020204" pitchFamily="34" charset="0"/>
                <a:cs typeface="Aptos Display" panose="020B0004020202020204" pitchFamily="34" charset="0"/>
              </a:rPr>
              <a:t>im digitalen Raum. </a:t>
            </a:r>
          </a:p>
          <a:p>
            <a:endParaRPr lang="en-GB" sz="3500" kern="0" noProof="0" dirty="0">
              <a:latin typeface="+mj-lt"/>
              <a:ea typeface="Arial" panose="020B0604020202020204" pitchFamily="34" charset="0"/>
              <a:cs typeface="Aptos Display" panose="020B0004020202020204" pitchFamily="34" charset="0"/>
            </a:endParaRPr>
          </a:p>
          <a:p>
            <a:r>
              <a:rPr lang="en-GB" sz="3500" kern="0" noProof="0" dirty="0">
                <a:effectLst/>
                <a:latin typeface="+mj-lt"/>
                <a:ea typeface="Arial" panose="020B0604020202020204" pitchFamily="34" charset="0"/>
                <a:cs typeface="Aptos Display" panose="020B0004020202020204" pitchFamily="34" charset="0"/>
              </a:rPr>
              <a:t>Dazu gehören Praktiken wie:</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starke Passwortverwaltung</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sichere Dateifreigabe</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Umgang mit digitaler Ermüdung</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Erkennen von Online-Bedrohungen wie Phishing, Malware oder Social Engineering </a:t>
            </a:r>
          </a:p>
          <a:p>
            <a:pPr marL="457200" indent="-457200">
              <a:spcBef>
                <a:spcPts val="300"/>
              </a:spcBef>
              <a:spcAft>
                <a:spcPts val="300"/>
              </a:spcAft>
              <a:buClr>
                <a:srgbClr val="3F6031"/>
              </a:buClr>
              <a:buFont typeface="Arial" panose="020B0604020202020204" pitchFamily="34" charset="0"/>
              <a:buChar char="•"/>
            </a:pPr>
            <a:endParaRPr lang="en-GB" sz="3500" kern="0" noProof="0" dirty="0">
              <a:latin typeface="+mj-lt"/>
            </a:endParaRPr>
          </a:p>
          <a:p>
            <a:r>
              <a:rPr lang="en-GB" sz="3500" noProof="0" dirty="0"/>
              <a:t>Es gilt </a:t>
            </a:r>
            <a:r>
              <a:rPr lang="en-GB" sz="3500" b="1" noProof="0" dirty="0">
                <a:solidFill>
                  <a:srgbClr val="3F6031"/>
                </a:solidFill>
              </a:rPr>
              <a:t>für alle Rollen</a:t>
            </a:r>
            <a:r>
              <a:rPr lang="en-GB" sz="3500" noProof="0" dirty="0"/>
              <a:t>, wie Techniker, Direktoren, Designer, und ermöglicht </a:t>
            </a:r>
            <a:r>
              <a:rPr lang="en-GB" sz="3500" b="1" noProof="0" dirty="0">
                <a:solidFill>
                  <a:srgbClr val="3F6031"/>
                </a:solidFill>
              </a:rPr>
              <a:t>kreative Freiheit </a:t>
            </a:r>
            <a:r>
              <a:rPr lang="en-GB" sz="3500" noProof="0" dirty="0"/>
              <a:t>und </a:t>
            </a:r>
            <a:r>
              <a:rPr lang="en-GB" sz="3500" b="1" noProof="0" dirty="0">
                <a:solidFill>
                  <a:srgbClr val="3F6031"/>
                </a:solidFill>
              </a:rPr>
              <a:t>Vertrauen</a:t>
            </a:r>
            <a:r>
              <a:rPr lang="en-GB" sz="3500" noProof="0" dirty="0"/>
              <a:t>.</a:t>
            </a:r>
          </a:p>
          <a:p>
            <a:pPr>
              <a:spcBef>
                <a:spcPts val="300"/>
              </a:spcBef>
              <a:spcAft>
                <a:spcPts val="300"/>
              </a:spcAft>
              <a:buClr>
                <a:srgbClr val="3F6031"/>
              </a:buClr>
            </a:pPr>
            <a:endParaRPr lang="en-GB" sz="3500" kern="0" noProof="0" dirty="0">
              <a:latin typeface="+mj-lt"/>
            </a:endParaRPr>
          </a:p>
        </p:txBody>
      </p:sp>
    </p:spTree>
    <p:extLst>
      <p:ext uri="{BB962C8B-B14F-4D97-AF65-F5344CB8AC3E}">
        <p14:creationId xmlns:p14="http://schemas.microsoft.com/office/powerpoint/2010/main" val="618294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FF80-ADF2-30E3-9802-512BD8BDB9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DDC1AE-3269-E8D1-D2CE-8552F07C21D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CEA7121-4724-870C-F695-DCD33855C98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2AB81EA4-2A79-4617-23F7-B2981A22896B}"/>
              </a:ext>
            </a:extLst>
          </p:cNvPr>
          <p:cNvSpPr txBox="1"/>
          <p:nvPr/>
        </p:nvSpPr>
        <p:spPr>
          <a:xfrm>
            <a:off x="615142" y="978263"/>
            <a:ext cx="16103575" cy="923330"/>
          </a:xfrm>
          <a:prstGeom prst="rect">
            <a:avLst/>
          </a:prstGeom>
          <a:noFill/>
        </p:spPr>
        <p:txBody>
          <a:bodyPr wrap="square">
            <a:spAutoFit/>
          </a:bodyPr>
          <a:lstStyle/>
          <a:p>
            <a:pPr lvl="0" algn="ctr"/>
            <a:r>
              <a:rPr lang="en-GB" sz="5400" b="1" noProof="0" dirty="0"/>
              <a:t>Kernpunkte für den Aufbau </a:t>
            </a:r>
            <a:r>
              <a:rPr lang="en-GB" sz="5400" b="1" noProof="0" dirty="0" err="1"/>
              <a:t>digitaler</a:t>
            </a:r>
            <a:r>
              <a:rPr lang="en-GB" sz="5400" b="1" noProof="0" dirty="0"/>
              <a:t> Sicherheit</a:t>
            </a:r>
            <a:endParaRPr lang="en-GB" sz="5000" b="1" noProof="0" dirty="0"/>
          </a:p>
        </p:txBody>
      </p:sp>
      <p:sp>
        <p:nvSpPr>
          <p:cNvPr id="10" name="Freeform 219">
            <a:extLst>
              <a:ext uri="{FF2B5EF4-FFF2-40B4-BE49-F238E27FC236}">
                <a16:creationId xmlns:a16="http://schemas.microsoft.com/office/drawing/2014/main" id="{EFA247FC-25BD-5E80-6921-42E2B983B02E}"/>
              </a:ext>
            </a:extLst>
          </p:cNvPr>
          <p:cNvSpPr/>
          <p:nvPr/>
        </p:nvSpPr>
        <p:spPr>
          <a:xfrm rot="5400000">
            <a:off x="12975890" y="3954748"/>
            <a:ext cx="6420565" cy="3153448"/>
          </a:xfrm>
          <a:custGeom>
            <a:avLst/>
            <a:gdLst>
              <a:gd name="connsiteX0" fmla="*/ 0 w 3471899"/>
              <a:gd name="connsiteY0" fmla="*/ 852607 h 1705214"/>
              <a:gd name="connsiteX1" fmla="*/ 852607 w 3471899"/>
              <a:gd name="connsiteY1" fmla="*/ 0 h 1705214"/>
              <a:gd name="connsiteX2" fmla="*/ 3471899 w 3471899"/>
              <a:gd name="connsiteY2" fmla="*/ 0 h 1705214"/>
              <a:gd name="connsiteX3" fmla="*/ 2619292 w 3471899"/>
              <a:gd name="connsiteY3" fmla="*/ 852607 h 1705214"/>
              <a:gd name="connsiteX4" fmla="*/ 2619292 w 3471899"/>
              <a:gd name="connsiteY4" fmla="*/ 1705214 h 1705214"/>
              <a:gd name="connsiteX5" fmla="*/ 852607 w 3471899"/>
              <a:gd name="connsiteY5" fmla="*/ 1705214 h 1705214"/>
              <a:gd name="connsiteX6" fmla="*/ 0 w 3471899"/>
              <a:gd name="connsiteY6" fmla="*/ 852607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899" h="1705214">
                <a:moveTo>
                  <a:pt x="0" y="852607"/>
                </a:moveTo>
                <a:cubicBezTo>
                  <a:pt x="0" y="381725"/>
                  <a:pt x="381725" y="0"/>
                  <a:pt x="852607" y="0"/>
                </a:cubicBezTo>
                <a:lnTo>
                  <a:pt x="3471899" y="0"/>
                </a:lnTo>
                <a:cubicBezTo>
                  <a:pt x="3001017" y="0"/>
                  <a:pt x="2619292" y="381725"/>
                  <a:pt x="2619292" y="852607"/>
                </a:cubicBezTo>
                <a:lnTo>
                  <a:pt x="2619292" y="1705214"/>
                </a:lnTo>
                <a:lnTo>
                  <a:pt x="852607" y="1705214"/>
                </a:lnTo>
                <a:cubicBezTo>
                  <a:pt x="381725" y="1705214"/>
                  <a:pt x="0" y="1323489"/>
                  <a:pt x="0" y="852607"/>
                </a:cubicBezTo>
                <a:close/>
              </a:path>
            </a:pathLst>
          </a:cu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1" name="Freeform 220">
            <a:extLst>
              <a:ext uri="{FF2B5EF4-FFF2-40B4-BE49-F238E27FC236}">
                <a16:creationId xmlns:a16="http://schemas.microsoft.com/office/drawing/2014/main" id="{4BDEE533-5C71-3AD6-E123-9A1542B5B672}"/>
              </a:ext>
            </a:extLst>
          </p:cNvPr>
          <p:cNvSpPr/>
          <p:nvPr/>
        </p:nvSpPr>
        <p:spPr>
          <a:xfrm>
            <a:off x="9757300" y="7165032"/>
            <a:ext cx="7997299" cy="3153442"/>
          </a:xfrm>
          <a:custGeom>
            <a:avLst/>
            <a:gdLst>
              <a:gd name="connsiteX0" fmla="*/ 1 w 4324506"/>
              <a:gd name="connsiteY0" fmla="*/ 852602 h 1705214"/>
              <a:gd name="connsiteX1" fmla="*/ 1 w 4324506"/>
              <a:gd name="connsiteY1" fmla="*/ 852608 h 1705214"/>
              <a:gd name="connsiteX2" fmla="*/ 145613 w 4324506"/>
              <a:gd name="connsiteY2" fmla="*/ 1329309 h 1705214"/>
              <a:gd name="connsiteX3" fmla="*/ 249723 w 4324506"/>
              <a:gd name="connsiteY3" fmla="*/ 1455492 h 1705214"/>
              <a:gd name="connsiteX4" fmla="*/ 249723 w 4324506"/>
              <a:gd name="connsiteY4" fmla="*/ 1455492 h 1705214"/>
              <a:gd name="connsiteX5" fmla="*/ 0 w 4324506"/>
              <a:gd name="connsiteY5" fmla="*/ 852607 h 1705214"/>
              <a:gd name="connsiteX6" fmla="*/ 1705215 w 4324506"/>
              <a:gd name="connsiteY6" fmla="*/ 0 h 1705214"/>
              <a:gd name="connsiteX7" fmla="*/ 3471899 w 4324506"/>
              <a:gd name="connsiteY7" fmla="*/ 0 h 1705214"/>
              <a:gd name="connsiteX8" fmla="*/ 4324506 w 4324506"/>
              <a:gd name="connsiteY8" fmla="*/ 852607 h 1705214"/>
              <a:gd name="connsiteX9" fmla="*/ 3471899 w 4324506"/>
              <a:gd name="connsiteY9" fmla="*/ 1705214 h 1705214"/>
              <a:gd name="connsiteX10" fmla="*/ 852618 w 4324506"/>
              <a:gd name="connsiteY10" fmla="*/ 1705214 h 1705214"/>
              <a:gd name="connsiteX11" fmla="*/ 939782 w 4324506"/>
              <a:gd name="connsiteY11" fmla="*/ 1700813 h 1705214"/>
              <a:gd name="connsiteX12" fmla="*/ 1705215 w 4324506"/>
              <a:gd name="connsiteY12" fmla="*/ 852608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4506" h="1705214">
                <a:moveTo>
                  <a:pt x="1" y="852602"/>
                </a:moveTo>
                <a:lnTo>
                  <a:pt x="1" y="852608"/>
                </a:lnTo>
                <a:cubicBezTo>
                  <a:pt x="1" y="1029188"/>
                  <a:pt x="53681" y="1193232"/>
                  <a:pt x="145613" y="1329309"/>
                </a:cubicBezTo>
                <a:lnTo>
                  <a:pt x="249723" y="1455492"/>
                </a:lnTo>
                <a:lnTo>
                  <a:pt x="249723" y="1455492"/>
                </a:lnTo>
                <a:cubicBezTo>
                  <a:pt x="95431" y="1301200"/>
                  <a:pt x="0" y="1088048"/>
                  <a:pt x="0" y="852607"/>
                </a:cubicBezTo>
                <a:close/>
                <a:moveTo>
                  <a:pt x="1705215" y="0"/>
                </a:moveTo>
                <a:lnTo>
                  <a:pt x="3471899" y="0"/>
                </a:lnTo>
                <a:cubicBezTo>
                  <a:pt x="3942781" y="0"/>
                  <a:pt x="4324506" y="381725"/>
                  <a:pt x="4324506" y="852607"/>
                </a:cubicBezTo>
                <a:cubicBezTo>
                  <a:pt x="4324506" y="1323489"/>
                  <a:pt x="3942781" y="1705214"/>
                  <a:pt x="3471899" y="1705214"/>
                </a:cubicBezTo>
                <a:lnTo>
                  <a:pt x="852618" y="1705214"/>
                </a:lnTo>
                <a:lnTo>
                  <a:pt x="939782" y="1700813"/>
                </a:lnTo>
                <a:cubicBezTo>
                  <a:pt x="1369714" y="1657151"/>
                  <a:pt x="1705215" y="1294060"/>
                  <a:pt x="1705215" y="852608"/>
                </a:cubicBezTo>
                <a:close/>
              </a:path>
            </a:pathLst>
          </a:custGeom>
          <a:solidFill>
            <a:srgbClr val="56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2" name="Freeform 221">
            <a:extLst>
              <a:ext uri="{FF2B5EF4-FFF2-40B4-BE49-F238E27FC236}">
                <a16:creationId xmlns:a16="http://schemas.microsoft.com/office/drawing/2014/main" id="{F0EDD50D-4D89-BCB5-F42D-E8151FB4A98C}"/>
              </a:ext>
            </a:extLst>
          </p:cNvPr>
          <p:cNvSpPr/>
          <p:nvPr/>
        </p:nvSpPr>
        <p:spPr>
          <a:xfrm>
            <a:off x="14863099" y="7403770"/>
            <a:ext cx="2646153" cy="2646147"/>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3" name="Freeform 222">
            <a:extLst>
              <a:ext uri="{FF2B5EF4-FFF2-40B4-BE49-F238E27FC236}">
                <a16:creationId xmlns:a16="http://schemas.microsoft.com/office/drawing/2014/main" id="{B46891AE-B04B-DBB4-4654-57656C8E6FCE}"/>
              </a:ext>
            </a:extLst>
          </p:cNvPr>
          <p:cNvSpPr/>
          <p:nvPr/>
        </p:nvSpPr>
        <p:spPr>
          <a:xfrm>
            <a:off x="14855641" y="2582289"/>
            <a:ext cx="2646153" cy="2646145"/>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4" name="Freeform 223">
            <a:extLst>
              <a:ext uri="{FF2B5EF4-FFF2-40B4-BE49-F238E27FC236}">
                <a16:creationId xmlns:a16="http://schemas.microsoft.com/office/drawing/2014/main" id="{D18BDE1E-1D7A-9150-957E-950EC992E820}"/>
              </a:ext>
            </a:extLst>
          </p:cNvPr>
          <p:cNvSpPr/>
          <p:nvPr/>
        </p:nvSpPr>
        <p:spPr>
          <a:xfrm>
            <a:off x="9765597" y="2321188"/>
            <a:ext cx="7535488" cy="3153442"/>
          </a:xfrm>
          <a:custGeom>
            <a:avLst/>
            <a:gdLst>
              <a:gd name="connsiteX0" fmla="*/ 852607 w 4074784"/>
              <a:gd name="connsiteY0" fmla="*/ 0 h 1705214"/>
              <a:gd name="connsiteX1" fmla="*/ 3471899 w 4074784"/>
              <a:gd name="connsiteY1" fmla="*/ 0 h 1705214"/>
              <a:gd name="connsiteX2" fmla="*/ 4074784 w 4074784"/>
              <a:gd name="connsiteY2" fmla="*/ 249723 h 1705214"/>
              <a:gd name="connsiteX3" fmla="*/ 4074784 w 4074784"/>
              <a:gd name="connsiteY3" fmla="*/ 249723 h 1705214"/>
              <a:gd name="connsiteX4" fmla="*/ 3948601 w 4074784"/>
              <a:gd name="connsiteY4" fmla="*/ 145613 h 1705214"/>
              <a:gd name="connsiteX5" fmla="*/ 3471900 w 4074784"/>
              <a:gd name="connsiteY5" fmla="*/ 1 h 1705214"/>
              <a:gd name="connsiteX6" fmla="*/ 2619293 w 4074784"/>
              <a:gd name="connsiteY6" fmla="*/ 852608 h 1705214"/>
              <a:gd name="connsiteX7" fmla="*/ 2619293 w 4074784"/>
              <a:gd name="connsiteY7" fmla="*/ 1705214 h 1705214"/>
              <a:gd name="connsiteX8" fmla="*/ 852607 w 4074784"/>
              <a:gd name="connsiteY8" fmla="*/ 1705214 h 1705214"/>
              <a:gd name="connsiteX9" fmla="*/ 0 w 4074784"/>
              <a:gd name="connsiteY9" fmla="*/ 852607 h 1705214"/>
              <a:gd name="connsiteX10" fmla="*/ 852607 w 4074784"/>
              <a:gd name="connsiteY10" fmla="*/ 0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74784" h="1705214">
                <a:moveTo>
                  <a:pt x="852607" y="0"/>
                </a:moveTo>
                <a:lnTo>
                  <a:pt x="3471899" y="0"/>
                </a:lnTo>
                <a:cubicBezTo>
                  <a:pt x="3707340" y="0"/>
                  <a:pt x="3920492" y="95431"/>
                  <a:pt x="4074784" y="249723"/>
                </a:cubicBezTo>
                <a:lnTo>
                  <a:pt x="4074784" y="249723"/>
                </a:lnTo>
                <a:lnTo>
                  <a:pt x="3948601" y="145613"/>
                </a:lnTo>
                <a:cubicBezTo>
                  <a:pt x="3812524" y="53681"/>
                  <a:pt x="3648481" y="1"/>
                  <a:pt x="3471900" y="1"/>
                </a:cubicBezTo>
                <a:cubicBezTo>
                  <a:pt x="3001018" y="1"/>
                  <a:pt x="2619293" y="381726"/>
                  <a:pt x="2619293" y="852608"/>
                </a:cubicBezTo>
                <a:lnTo>
                  <a:pt x="2619293" y="1705214"/>
                </a:lnTo>
                <a:lnTo>
                  <a:pt x="852607" y="1705214"/>
                </a:lnTo>
                <a:cubicBezTo>
                  <a:pt x="381725" y="1705214"/>
                  <a:pt x="0" y="1323489"/>
                  <a:pt x="0" y="852607"/>
                </a:cubicBezTo>
                <a:cubicBezTo>
                  <a:pt x="0" y="381725"/>
                  <a:pt x="381725" y="0"/>
                  <a:pt x="852607" y="0"/>
                </a:cubicBezTo>
                <a:close/>
              </a:path>
            </a:pathLst>
          </a:custGeom>
          <a:solidFill>
            <a:srgbClr val="3F6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5" name="Freeform 224">
            <a:extLst>
              <a:ext uri="{FF2B5EF4-FFF2-40B4-BE49-F238E27FC236}">
                <a16:creationId xmlns:a16="http://schemas.microsoft.com/office/drawing/2014/main" id="{17A99735-9551-68C4-F5E8-4E546B62DFDB}"/>
              </a:ext>
            </a:extLst>
          </p:cNvPr>
          <p:cNvSpPr/>
          <p:nvPr/>
        </p:nvSpPr>
        <p:spPr>
          <a:xfrm>
            <a:off x="10026701" y="2582289"/>
            <a:ext cx="2646153" cy="2646145"/>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6" name="Freeform 225">
            <a:extLst>
              <a:ext uri="{FF2B5EF4-FFF2-40B4-BE49-F238E27FC236}">
                <a16:creationId xmlns:a16="http://schemas.microsoft.com/office/drawing/2014/main" id="{AB3E1211-B150-C93B-A20E-1F20D163325C}"/>
              </a:ext>
            </a:extLst>
          </p:cNvPr>
          <p:cNvSpPr/>
          <p:nvPr/>
        </p:nvSpPr>
        <p:spPr>
          <a:xfrm rot="5400000">
            <a:off x="8132040" y="5531469"/>
            <a:ext cx="6420565" cy="3153448"/>
          </a:xfrm>
          <a:custGeom>
            <a:avLst/>
            <a:gdLst>
              <a:gd name="connsiteX0" fmla="*/ 0 w 3471899"/>
              <a:gd name="connsiteY0" fmla="*/ 1705214 h 1705214"/>
              <a:gd name="connsiteX1" fmla="*/ 852607 w 3471899"/>
              <a:gd name="connsiteY1" fmla="*/ 852607 h 1705214"/>
              <a:gd name="connsiteX2" fmla="*/ 852607 w 3471899"/>
              <a:gd name="connsiteY2" fmla="*/ 0 h 1705214"/>
              <a:gd name="connsiteX3" fmla="*/ 2619292 w 3471899"/>
              <a:gd name="connsiteY3" fmla="*/ 0 h 1705214"/>
              <a:gd name="connsiteX4" fmla="*/ 3471899 w 3471899"/>
              <a:gd name="connsiteY4" fmla="*/ 852607 h 1705214"/>
              <a:gd name="connsiteX5" fmla="*/ 2619292 w 3471899"/>
              <a:gd name="connsiteY5" fmla="*/ 1705214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899" h="1705214">
                <a:moveTo>
                  <a:pt x="0" y="1705214"/>
                </a:moveTo>
                <a:cubicBezTo>
                  <a:pt x="470882" y="1705214"/>
                  <a:pt x="852607" y="1323489"/>
                  <a:pt x="852607" y="852607"/>
                </a:cubicBezTo>
                <a:lnTo>
                  <a:pt x="852607" y="0"/>
                </a:lnTo>
                <a:lnTo>
                  <a:pt x="2619292" y="0"/>
                </a:lnTo>
                <a:cubicBezTo>
                  <a:pt x="3090174" y="0"/>
                  <a:pt x="3471899" y="381725"/>
                  <a:pt x="3471899" y="852607"/>
                </a:cubicBezTo>
                <a:cubicBezTo>
                  <a:pt x="3471899" y="1323489"/>
                  <a:pt x="3090174" y="1705214"/>
                  <a:pt x="2619292" y="170521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7" name="Freeform 226">
            <a:extLst>
              <a:ext uri="{FF2B5EF4-FFF2-40B4-BE49-F238E27FC236}">
                <a16:creationId xmlns:a16="http://schemas.microsoft.com/office/drawing/2014/main" id="{DE945A40-0B56-3660-F61B-4C5CEF6E450B}"/>
              </a:ext>
            </a:extLst>
          </p:cNvPr>
          <p:cNvSpPr/>
          <p:nvPr/>
        </p:nvSpPr>
        <p:spPr>
          <a:xfrm>
            <a:off x="10019246" y="7403770"/>
            <a:ext cx="2646153" cy="2646147"/>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8" name="Rectangle 38">
            <a:extLst>
              <a:ext uri="{FF2B5EF4-FFF2-40B4-BE49-F238E27FC236}">
                <a16:creationId xmlns:a16="http://schemas.microsoft.com/office/drawing/2014/main" id="{40C912DF-7EAF-9FFF-A885-9AFF89656F59}"/>
              </a:ext>
            </a:extLst>
          </p:cNvPr>
          <p:cNvSpPr/>
          <p:nvPr/>
        </p:nvSpPr>
        <p:spPr>
          <a:xfrm>
            <a:off x="3673969" y="1805498"/>
            <a:ext cx="5509260" cy="2492990"/>
          </a:xfrm>
          <a:prstGeom prst="rect">
            <a:avLst/>
          </a:prstGeom>
        </p:spPr>
        <p:txBody>
          <a:bodyPr wrap="square" lIns="0" tIns="0" rIns="0" bIns="0" anchor="t">
            <a:spAutoFit/>
          </a:bodyPr>
          <a:lstStyle/>
          <a:p>
            <a:r>
              <a:rPr lang="en-GB" sz="3600" b="1" noProof="0" dirty="0">
                <a:latin typeface="+mj-lt"/>
              </a:rPr>
              <a:t>Grundlagen der Cybersicherheit</a:t>
            </a:r>
          </a:p>
          <a:p>
            <a:r>
              <a:rPr lang="en-GB" sz="2800" noProof="0" dirty="0">
                <a:latin typeface="+mj-lt"/>
              </a:rPr>
              <a:t>Überdenken Sie die Verwendung von Passwörtern und zeigen Sie eine 2FA-Demo oder Checkliste</a:t>
            </a:r>
          </a:p>
        </p:txBody>
      </p:sp>
      <p:sp>
        <p:nvSpPr>
          <p:cNvPr id="19" name="Rectangle 39">
            <a:extLst>
              <a:ext uri="{FF2B5EF4-FFF2-40B4-BE49-F238E27FC236}">
                <a16:creationId xmlns:a16="http://schemas.microsoft.com/office/drawing/2014/main" id="{480B8969-2CC2-F6AB-B722-3D0CE3472001}"/>
              </a:ext>
            </a:extLst>
          </p:cNvPr>
          <p:cNvSpPr/>
          <p:nvPr/>
        </p:nvSpPr>
        <p:spPr>
          <a:xfrm>
            <a:off x="1502269" y="1690082"/>
            <a:ext cx="1807683" cy="1846659"/>
          </a:xfrm>
          <a:prstGeom prst="rect">
            <a:avLst/>
          </a:prstGeom>
        </p:spPr>
        <p:txBody>
          <a:bodyPr wrap="square" lIns="0" tIns="0" rIns="0" bIns="0" anchor="ctr">
            <a:spAutoFit/>
          </a:bodyPr>
          <a:lstStyle/>
          <a:p>
            <a:r>
              <a:rPr lang="en-GB" sz="12000" b="1" noProof="0" dirty="0">
                <a:solidFill>
                  <a:srgbClr val="3F6031"/>
                </a:solidFill>
                <a:latin typeface="+mj-lt"/>
              </a:rPr>
              <a:t>01</a:t>
            </a:r>
            <a:endParaRPr lang="en-GB" sz="8100" noProof="0" dirty="0">
              <a:solidFill>
                <a:srgbClr val="3F6031"/>
              </a:solidFill>
              <a:latin typeface="+mj-lt"/>
            </a:endParaRPr>
          </a:p>
        </p:txBody>
      </p:sp>
      <p:sp>
        <p:nvSpPr>
          <p:cNvPr id="20" name="Rectangle 42">
            <a:extLst>
              <a:ext uri="{FF2B5EF4-FFF2-40B4-BE49-F238E27FC236}">
                <a16:creationId xmlns:a16="http://schemas.microsoft.com/office/drawing/2014/main" id="{02DBE0CA-3879-7CA8-6154-27E8394B8207}"/>
              </a:ext>
            </a:extLst>
          </p:cNvPr>
          <p:cNvSpPr/>
          <p:nvPr/>
        </p:nvSpPr>
        <p:spPr>
          <a:xfrm>
            <a:off x="3634740" y="4187424"/>
            <a:ext cx="5509260" cy="2277547"/>
          </a:xfrm>
          <a:prstGeom prst="rect">
            <a:avLst/>
          </a:prstGeom>
        </p:spPr>
        <p:txBody>
          <a:bodyPr wrap="square" lIns="0" tIns="0" rIns="0" bIns="0" anchor="t">
            <a:spAutoFit/>
          </a:bodyPr>
          <a:lstStyle/>
          <a:p>
            <a:r>
              <a:rPr lang="en-GB" sz="3600" b="1" noProof="0" dirty="0">
                <a:latin typeface="+mj-lt"/>
              </a:rPr>
              <a:t>Digitale Überlastung</a:t>
            </a:r>
          </a:p>
          <a:p>
            <a:r>
              <a:rPr lang="en-GB" sz="2800" noProof="0" dirty="0">
                <a:latin typeface="+mj-lt"/>
              </a:rPr>
              <a:t>Laden Sie die Lernenden dazu ein, ihre Bildschirmzeit oder ihre Nachrichtengewohnheiten zu überprüfen.</a:t>
            </a:r>
          </a:p>
        </p:txBody>
      </p:sp>
      <p:sp>
        <p:nvSpPr>
          <p:cNvPr id="21" name="Rectangle 43">
            <a:extLst>
              <a:ext uri="{FF2B5EF4-FFF2-40B4-BE49-F238E27FC236}">
                <a16:creationId xmlns:a16="http://schemas.microsoft.com/office/drawing/2014/main" id="{0127DF3A-4536-5F1C-F634-8BEC26EF3096}"/>
              </a:ext>
            </a:extLst>
          </p:cNvPr>
          <p:cNvSpPr/>
          <p:nvPr/>
        </p:nvSpPr>
        <p:spPr>
          <a:xfrm>
            <a:off x="1463040" y="4072008"/>
            <a:ext cx="1807683" cy="1846659"/>
          </a:xfrm>
          <a:prstGeom prst="rect">
            <a:avLst/>
          </a:prstGeom>
        </p:spPr>
        <p:txBody>
          <a:bodyPr wrap="square" lIns="0" tIns="0" rIns="0" bIns="0" anchor="ctr">
            <a:spAutoFit/>
          </a:bodyPr>
          <a:lstStyle/>
          <a:p>
            <a:r>
              <a:rPr lang="en-GB" sz="12000" b="1" noProof="0" dirty="0">
                <a:solidFill>
                  <a:srgbClr val="04A6C2"/>
                </a:solidFill>
                <a:latin typeface="+mj-lt"/>
              </a:rPr>
              <a:t>02</a:t>
            </a:r>
            <a:endParaRPr lang="en-GB" sz="8100" noProof="0" dirty="0">
              <a:solidFill>
                <a:srgbClr val="04A6C2"/>
              </a:solidFill>
              <a:latin typeface="+mj-lt"/>
            </a:endParaRPr>
          </a:p>
        </p:txBody>
      </p:sp>
      <p:sp>
        <p:nvSpPr>
          <p:cNvPr id="22" name="Rectangle 45">
            <a:extLst>
              <a:ext uri="{FF2B5EF4-FFF2-40B4-BE49-F238E27FC236}">
                <a16:creationId xmlns:a16="http://schemas.microsoft.com/office/drawing/2014/main" id="{82CC1E35-289B-0191-36DE-906FAAAAC6AB}"/>
              </a:ext>
            </a:extLst>
          </p:cNvPr>
          <p:cNvSpPr/>
          <p:nvPr/>
        </p:nvSpPr>
        <p:spPr>
          <a:xfrm>
            <a:off x="3634740" y="6487279"/>
            <a:ext cx="5509260" cy="1846659"/>
          </a:xfrm>
          <a:prstGeom prst="rect">
            <a:avLst/>
          </a:prstGeom>
        </p:spPr>
        <p:txBody>
          <a:bodyPr wrap="square" lIns="0" tIns="0" rIns="0" bIns="0" anchor="t">
            <a:spAutoFit/>
          </a:bodyPr>
          <a:lstStyle/>
          <a:p>
            <a:r>
              <a:rPr lang="en-GB" sz="3600" b="1" noProof="0" dirty="0">
                <a:latin typeface="+mj-lt"/>
              </a:rPr>
              <a:t>Digitale Rechte</a:t>
            </a:r>
          </a:p>
          <a:p>
            <a:r>
              <a:rPr lang="en-GB" sz="2800" noProof="0" dirty="0">
                <a:latin typeface="+mj-lt"/>
              </a:rPr>
              <a:t>Besprechen Sie Grenzen im realen Leben und wie Sie diese als Trainer vorleben können.</a:t>
            </a:r>
          </a:p>
        </p:txBody>
      </p:sp>
      <p:sp>
        <p:nvSpPr>
          <p:cNvPr id="23" name="Rectangle 46">
            <a:extLst>
              <a:ext uri="{FF2B5EF4-FFF2-40B4-BE49-F238E27FC236}">
                <a16:creationId xmlns:a16="http://schemas.microsoft.com/office/drawing/2014/main" id="{53BB142A-AE4B-DA24-2E23-553FC21C609D}"/>
              </a:ext>
            </a:extLst>
          </p:cNvPr>
          <p:cNvSpPr/>
          <p:nvPr/>
        </p:nvSpPr>
        <p:spPr>
          <a:xfrm>
            <a:off x="1463040" y="6371863"/>
            <a:ext cx="1807683" cy="1846659"/>
          </a:xfrm>
          <a:prstGeom prst="rect">
            <a:avLst/>
          </a:prstGeom>
        </p:spPr>
        <p:txBody>
          <a:bodyPr wrap="square" lIns="0" tIns="0" rIns="0" bIns="0" anchor="ctr">
            <a:spAutoFit/>
          </a:bodyPr>
          <a:lstStyle/>
          <a:p>
            <a:r>
              <a:rPr lang="en-GB" sz="12000" b="1" noProof="0" dirty="0">
                <a:solidFill>
                  <a:srgbClr val="569938"/>
                </a:solidFill>
                <a:latin typeface="+mj-lt"/>
              </a:rPr>
              <a:t>03</a:t>
            </a:r>
            <a:endParaRPr lang="en-GB" sz="8100" noProof="0" dirty="0">
              <a:solidFill>
                <a:srgbClr val="569938"/>
              </a:solidFill>
              <a:latin typeface="+mj-lt"/>
            </a:endParaRPr>
          </a:p>
        </p:txBody>
      </p:sp>
      <p:sp>
        <p:nvSpPr>
          <p:cNvPr id="24" name="Rectangle 48">
            <a:extLst>
              <a:ext uri="{FF2B5EF4-FFF2-40B4-BE49-F238E27FC236}">
                <a16:creationId xmlns:a16="http://schemas.microsoft.com/office/drawing/2014/main" id="{F9A37677-D109-AC07-B876-A79E16824736}"/>
              </a:ext>
            </a:extLst>
          </p:cNvPr>
          <p:cNvSpPr/>
          <p:nvPr/>
        </p:nvSpPr>
        <p:spPr>
          <a:xfrm>
            <a:off x="3634740" y="8437999"/>
            <a:ext cx="6091100" cy="1846659"/>
          </a:xfrm>
          <a:prstGeom prst="rect">
            <a:avLst/>
          </a:prstGeom>
        </p:spPr>
        <p:txBody>
          <a:bodyPr wrap="square" lIns="0" tIns="0" rIns="0" bIns="0" anchor="t">
            <a:spAutoFit/>
          </a:bodyPr>
          <a:lstStyle/>
          <a:p>
            <a:r>
              <a:rPr lang="en-GB" sz="3600" b="1" noProof="0" dirty="0">
                <a:latin typeface="+mj-lt"/>
              </a:rPr>
              <a:t>Belästigung und Missbrauch</a:t>
            </a:r>
          </a:p>
          <a:p>
            <a:r>
              <a:rPr lang="en-GB" sz="2800" noProof="0" dirty="0">
                <a:latin typeface="+mj-lt"/>
              </a:rPr>
              <a:t>Erstellen Sie gemeinsam eine Vereinbarung für respektvolle Kommunikation.</a:t>
            </a:r>
          </a:p>
        </p:txBody>
      </p:sp>
      <p:sp>
        <p:nvSpPr>
          <p:cNvPr id="25" name="Rectangle 49">
            <a:extLst>
              <a:ext uri="{FF2B5EF4-FFF2-40B4-BE49-F238E27FC236}">
                <a16:creationId xmlns:a16="http://schemas.microsoft.com/office/drawing/2014/main" id="{AD0A9A11-FEFA-3569-B6FA-6E6886BFBC4A}"/>
              </a:ext>
            </a:extLst>
          </p:cNvPr>
          <p:cNvSpPr/>
          <p:nvPr/>
        </p:nvSpPr>
        <p:spPr>
          <a:xfrm>
            <a:off x="1463040" y="8322583"/>
            <a:ext cx="1807683" cy="1846659"/>
          </a:xfrm>
          <a:prstGeom prst="rect">
            <a:avLst/>
          </a:prstGeom>
        </p:spPr>
        <p:txBody>
          <a:bodyPr wrap="square" lIns="0" tIns="0" rIns="0" bIns="0" anchor="ctr">
            <a:spAutoFit/>
          </a:bodyPr>
          <a:lstStyle/>
          <a:p>
            <a:r>
              <a:rPr lang="en-GB" sz="12000" b="1" noProof="0" dirty="0">
                <a:solidFill>
                  <a:srgbClr val="FF0000"/>
                </a:solidFill>
                <a:latin typeface="+mj-lt"/>
              </a:rPr>
              <a:t>04</a:t>
            </a:r>
            <a:endParaRPr lang="en-GB" sz="8100" noProof="0" dirty="0">
              <a:solidFill>
                <a:srgbClr val="FF0000"/>
              </a:solidFill>
              <a:latin typeface="+mj-lt"/>
            </a:endParaRPr>
          </a:p>
        </p:txBody>
      </p:sp>
      <p:pic>
        <p:nvPicPr>
          <p:cNvPr id="26" name="Γραφικό 25">
            <a:extLst>
              <a:ext uri="{FF2B5EF4-FFF2-40B4-BE49-F238E27FC236}">
                <a16:creationId xmlns:a16="http://schemas.microsoft.com/office/drawing/2014/main" id="{1308E9BC-9209-3E89-80EA-C34BBEF28343}"/>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809777" y="3365361"/>
            <a:ext cx="1080000" cy="1080000"/>
          </a:xfrm>
          <a:prstGeom prst="rect">
            <a:avLst/>
          </a:prstGeom>
        </p:spPr>
      </p:pic>
      <p:pic>
        <p:nvPicPr>
          <p:cNvPr id="27" name="Γραφικό 26">
            <a:extLst>
              <a:ext uri="{FF2B5EF4-FFF2-40B4-BE49-F238E27FC236}">
                <a16:creationId xmlns:a16="http://schemas.microsoft.com/office/drawing/2014/main" id="{75BC6C81-1F29-2679-534A-D9CE9541130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5638717" y="3365361"/>
            <a:ext cx="1080000" cy="1080000"/>
          </a:xfrm>
          <a:prstGeom prst="rect">
            <a:avLst/>
          </a:prstGeom>
        </p:spPr>
      </p:pic>
      <p:pic>
        <p:nvPicPr>
          <p:cNvPr id="28" name="Γραφικό 27">
            <a:extLst>
              <a:ext uri="{FF2B5EF4-FFF2-40B4-BE49-F238E27FC236}">
                <a16:creationId xmlns:a16="http://schemas.microsoft.com/office/drawing/2014/main" id="{1215A1BE-EFE6-CD4F-8D02-24696721A99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5646175" y="8186843"/>
            <a:ext cx="1080000" cy="1080000"/>
          </a:xfrm>
          <a:prstGeom prst="rect">
            <a:avLst/>
          </a:prstGeom>
        </p:spPr>
      </p:pic>
      <p:pic>
        <p:nvPicPr>
          <p:cNvPr id="29" name="Γραφικό 28">
            <a:extLst>
              <a:ext uri="{FF2B5EF4-FFF2-40B4-BE49-F238E27FC236}">
                <a16:creationId xmlns:a16="http://schemas.microsoft.com/office/drawing/2014/main" id="{3A88AEF0-00D1-4B21-6ACC-6026B311908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0802322" y="8186843"/>
            <a:ext cx="1080000" cy="1080000"/>
          </a:xfrm>
          <a:prstGeom prst="rect">
            <a:avLst/>
          </a:prstGeom>
        </p:spPr>
      </p:pic>
    </p:spTree>
    <p:extLst>
      <p:ext uri="{BB962C8B-B14F-4D97-AF65-F5344CB8AC3E}">
        <p14:creationId xmlns:p14="http://schemas.microsoft.com/office/powerpoint/2010/main" val="3730650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D873-B9F3-731E-8063-003D553A34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53A04D-A1A1-25F1-91A3-B6DE1FF6B9F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286B6CC-8567-919A-0E5E-C5D3F35EBA7C}"/>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B76B36D-5817-98A3-7897-F30008B96ED1}"/>
              </a:ext>
            </a:extLst>
          </p:cNvPr>
          <p:cNvSpPr txBox="1"/>
          <p:nvPr/>
        </p:nvSpPr>
        <p:spPr>
          <a:xfrm>
            <a:off x="914400" y="1148176"/>
            <a:ext cx="15697200" cy="1754326"/>
          </a:xfrm>
          <a:prstGeom prst="rect">
            <a:avLst/>
          </a:prstGeom>
          <a:noFill/>
        </p:spPr>
        <p:txBody>
          <a:bodyPr wrap="square">
            <a:spAutoFit/>
          </a:bodyPr>
          <a:lstStyle/>
          <a:p>
            <a:pPr lvl="0" algn="ctr"/>
            <a:r>
              <a:rPr lang="en-GB" sz="5400" b="1" noProof="0" dirty="0"/>
              <a:t>Digitale Risiken in der Arbeit mit darstellenden Künsten</a:t>
            </a:r>
            <a:endParaRPr lang="en-GB" sz="5000" b="1" noProof="0" dirty="0"/>
          </a:p>
        </p:txBody>
      </p:sp>
      <p:graphicFrame>
        <p:nvGraphicFramePr>
          <p:cNvPr id="4" name="Πίνακας 3">
            <a:extLst>
              <a:ext uri="{FF2B5EF4-FFF2-40B4-BE49-F238E27FC236}">
                <a16:creationId xmlns:a16="http://schemas.microsoft.com/office/drawing/2014/main" id="{9FA9808E-5AF3-AA2A-0AA6-C1B970C9B07A}"/>
              </a:ext>
            </a:extLst>
          </p:cNvPr>
          <p:cNvGraphicFramePr>
            <a:graphicFrameLocks noGrp="1"/>
          </p:cNvGraphicFramePr>
          <p:nvPr/>
        </p:nvGraphicFramePr>
        <p:xfrm>
          <a:off x="1553425" y="3009900"/>
          <a:ext cx="15181149" cy="5044599"/>
        </p:xfrm>
        <a:graphic>
          <a:graphicData uri="http://schemas.openxmlformats.org/drawingml/2006/table">
            <a:tbl>
              <a:tblPr>
                <a:tableStyleId>{5940675A-B579-460E-94D1-54222C63F5DA}</a:tableStyleId>
              </a:tblPr>
              <a:tblGrid>
                <a:gridCol w="5060383">
                  <a:extLst>
                    <a:ext uri="{9D8B030D-6E8A-4147-A177-3AD203B41FA5}">
                      <a16:colId xmlns:a16="http://schemas.microsoft.com/office/drawing/2014/main" val="1131579122"/>
                    </a:ext>
                  </a:extLst>
                </a:gridCol>
                <a:gridCol w="5060383">
                  <a:extLst>
                    <a:ext uri="{9D8B030D-6E8A-4147-A177-3AD203B41FA5}">
                      <a16:colId xmlns:a16="http://schemas.microsoft.com/office/drawing/2014/main" val="1905957654"/>
                    </a:ext>
                  </a:extLst>
                </a:gridCol>
                <a:gridCol w="5060383">
                  <a:extLst>
                    <a:ext uri="{9D8B030D-6E8A-4147-A177-3AD203B41FA5}">
                      <a16:colId xmlns:a16="http://schemas.microsoft.com/office/drawing/2014/main" val="358586642"/>
                    </a:ext>
                  </a:extLst>
                </a:gridCol>
              </a:tblGrid>
              <a:tr h="1062021">
                <a:tc>
                  <a:txBody>
                    <a:bodyPr/>
                    <a:lstStyle/>
                    <a:p>
                      <a:r>
                        <a:rPr lang="en-GB" sz="5000" b="1" noProof="0" dirty="0">
                          <a:solidFill>
                            <a:schemeClr val="bg1"/>
                          </a:solidFill>
                        </a:rPr>
                        <a:t>Digital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5000" b="1" noProof="0" dirty="0">
                          <a:solidFill>
                            <a:schemeClr val="bg1"/>
                          </a:solidFill>
                        </a:rPr>
                        <a:t>Physisch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5000" b="1" noProof="0" dirty="0">
                          <a:solidFill>
                            <a:schemeClr val="bg1"/>
                          </a:solidFill>
                        </a:rPr>
                        <a:t>Psychisch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952557939"/>
                  </a:ext>
                </a:extLst>
              </a:tr>
              <a:tr h="1062021">
                <a:tc>
                  <a:txBody>
                    <a:bodyPr/>
                    <a:lstStyle/>
                    <a:p>
                      <a:r>
                        <a:rPr lang="en-GB" sz="3500" b="0" noProof="0" dirty="0">
                          <a:solidFill>
                            <a:schemeClr val="bg1"/>
                          </a:solidFill>
                        </a:rPr>
                        <a:t>Datenverstöße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Augenbelastung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Burnout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250788608"/>
                  </a:ext>
                </a:extLst>
              </a:tr>
              <a:tr h="1062021">
                <a:tc>
                  <a:txBody>
                    <a:bodyPr/>
                    <a:lstStyle/>
                    <a:p>
                      <a:r>
                        <a:rPr lang="en-GB" sz="3500" b="0" noProof="0" dirty="0">
                          <a:solidFill>
                            <a:schemeClr val="bg1"/>
                          </a:solidFill>
                        </a:rPr>
                        <a:t>Gerätediebstahl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Schlechte Körperhaltung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Überlastung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734895142"/>
                  </a:ext>
                </a:extLst>
              </a:tr>
              <a:tr h="1858536">
                <a:tc>
                  <a:txBody>
                    <a:bodyPr/>
                    <a:lstStyle/>
                    <a:p>
                      <a:r>
                        <a:rPr lang="en-GB" sz="3500" b="0" noProof="0" dirty="0">
                          <a:solidFill>
                            <a:schemeClr val="bg1"/>
                          </a:solidFill>
                        </a:rPr>
                        <a:t>Unsichere Netzwerke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Bildschirmüberlastung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Druck, immer online zu sein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634509410"/>
                  </a:ext>
                </a:extLst>
              </a:tr>
            </a:tbl>
          </a:graphicData>
        </a:graphic>
      </p:graphicFrame>
    </p:spTree>
    <p:extLst>
      <p:ext uri="{BB962C8B-B14F-4D97-AF65-F5344CB8AC3E}">
        <p14:creationId xmlns:p14="http://schemas.microsoft.com/office/powerpoint/2010/main" val="2472858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C9E1-4875-FA12-5706-E3920ED44F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C3D78F-3C88-7B40-1DC8-99ACE616865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07F5EA7-7940-7CA9-A68B-49722E5FD4FB}"/>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546F07E-7584-99E9-7BB6-DC91AE217204}"/>
              </a:ext>
            </a:extLst>
          </p:cNvPr>
          <p:cNvSpPr txBox="1"/>
          <p:nvPr/>
        </p:nvSpPr>
        <p:spPr>
          <a:xfrm>
            <a:off x="914400" y="1148176"/>
            <a:ext cx="15697200" cy="1754326"/>
          </a:xfrm>
          <a:prstGeom prst="rect">
            <a:avLst/>
          </a:prstGeom>
          <a:noFill/>
        </p:spPr>
        <p:txBody>
          <a:bodyPr wrap="square">
            <a:spAutoFit/>
          </a:bodyPr>
          <a:lstStyle/>
          <a:p>
            <a:pPr lvl="0" algn="ctr"/>
            <a:r>
              <a:rPr lang="en-GB" sz="5400" b="1" noProof="0" dirty="0"/>
              <a:t>Von Sicherheit zu Rechten: Eine umfassendere Perspektive</a:t>
            </a:r>
            <a:endParaRPr lang="en-GB" sz="5000" b="1" noProof="0" dirty="0"/>
          </a:p>
        </p:txBody>
      </p:sp>
      <p:sp>
        <p:nvSpPr>
          <p:cNvPr id="9" name="TextBox 8">
            <a:extLst>
              <a:ext uri="{FF2B5EF4-FFF2-40B4-BE49-F238E27FC236}">
                <a16:creationId xmlns:a16="http://schemas.microsoft.com/office/drawing/2014/main" id="{F0F801D1-813D-81DB-0AFE-B0CA7601E3FB}"/>
              </a:ext>
            </a:extLst>
          </p:cNvPr>
          <p:cNvSpPr txBox="1"/>
          <p:nvPr/>
        </p:nvSpPr>
        <p:spPr>
          <a:xfrm>
            <a:off x="533400" y="2935086"/>
            <a:ext cx="16230600" cy="1708160"/>
          </a:xfrm>
          <a:prstGeom prst="rect">
            <a:avLst/>
          </a:prstGeom>
          <a:noFill/>
        </p:spPr>
        <p:txBody>
          <a:bodyPr wrap="square">
            <a:spAutoFit/>
          </a:bodyPr>
          <a:lstStyle/>
          <a:p>
            <a:r>
              <a:rPr lang="en-GB" sz="3500" b="1" noProof="0" dirty="0">
                <a:solidFill>
                  <a:srgbClr val="3F6031"/>
                </a:solidFill>
              </a:rPr>
              <a:t>Die Europäische Erklärung zu digitalen Rechten und Grundsätzen umreißt Werte wie menschenzentriertes Design, Wahlfreiheit, Inklusion, Sicherheit und Nachhaltigkeit. Diese betrachten die digitale Transformation als eine Frage der Ethik und Gerechtigkeit.</a:t>
            </a:r>
          </a:p>
        </p:txBody>
      </p:sp>
      <p:sp>
        <p:nvSpPr>
          <p:cNvPr id="12" name="TextBox 11">
            <a:extLst>
              <a:ext uri="{FF2B5EF4-FFF2-40B4-BE49-F238E27FC236}">
                <a16:creationId xmlns:a16="http://schemas.microsoft.com/office/drawing/2014/main" id="{E61F8E3D-8BFF-964A-54D2-F4940E6B734C}"/>
              </a:ext>
            </a:extLst>
          </p:cNvPr>
          <p:cNvSpPr txBox="1"/>
          <p:nvPr/>
        </p:nvSpPr>
        <p:spPr>
          <a:xfrm>
            <a:off x="533400" y="5131904"/>
            <a:ext cx="11237842" cy="3563861"/>
          </a:xfrm>
          <a:prstGeom prst="rect">
            <a:avLst/>
          </a:prstGeom>
          <a:noFill/>
        </p:spPr>
        <p:txBody>
          <a:bodyPr wrap="square">
            <a:spAutoFit/>
          </a:bodyPr>
          <a:lstStyle/>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Arbeiten Sie mit sicheren, inklusiven Tools</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Trennen Sie die Verbindung, um Burnout zu vermeiden</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Zugang zu angepassten Kommunikationsplattformen</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Freiheit von digitaler Belästigung oder Nötigung</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Überprüfen und mitgestalten Sie interne digitale Richtlinien</a:t>
            </a:r>
          </a:p>
        </p:txBody>
      </p:sp>
      <p:pic>
        <p:nvPicPr>
          <p:cNvPr id="13" name="Γραφικό 12">
            <a:extLst>
              <a:ext uri="{FF2B5EF4-FFF2-40B4-BE49-F238E27FC236}">
                <a16:creationId xmlns:a16="http://schemas.microsoft.com/office/drawing/2014/main" id="{2336B5D7-CB35-EEB0-760F-21752DD7883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483009" y="4105734"/>
            <a:ext cx="5867400" cy="5607039"/>
          </a:xfrm>
          <a:prstGeom prst="rect">
            <a:avLst/>
          </a:prstGeom>
        </p:spPr>
      </p:pic>
    </p:spTree>
    <p:extLst>
      <p:ext uri="{BB962C8B-B14F-4D97-AF65-F5344CB8AC3E}">
        <p14:creationId xmlns:p14="http://schemas.microsoft.com/office/powerpoint/2010/main" val="1550331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5A0F-7EFB-6531-B4A7-FAF3D9CDAA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BEFF9C-A5CF-230D-8857-07CAD3B205F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4CC6B41-3434-0B3B-B6B4-BE9E6C53080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7281E0B-C6D4-3538-7509-B20973FA7CA7}"/>
              </a:ext>
            </a:extLst>
          </p:cNvPr>
          <p:cNvSpPr txBox="1"/>
          <p:nvPr/>
        </p:nvSpPr>
        <p:spPr>
          <a:xfrm>
            <a:off x="414251" y="1149591"/>
            <a:ext cx="16687800" cy="1754326"/>
          </a:xfrm>
          <a:prstGeom prst="rect">
            <a:avLst/>
          </a:prstGeom>
          <a:noFill/>
        </p:spPr>
        <p:txBody>
          <a:bodyPr wrap="square">
            <a:spAutoFit/>
          </a:bodyPr>
          <a:lstStyle/>
          <a:p>
            <a:pPr lvl="0"/>
            <a:r>
              <a:rPr lang="en-GB" sz="5400" b="1" noProof="0" dirty="0"/>
              <a:t>Förderung einer inklusiven und respektvollen digitalen Kommunikation</a:t>
            </a:r>
            <a:endParaRPr lang="en-GB" sz="5000" b="1" noProof="0" dirty="0"/>
          </a:p>
        </p:txBody>
      </p:sp>
      <p:sp>
        <p:nvSpPr>
          <p:cNvPr id="6" name="TextBox 5">
            <a:extLst>
              <a:ext uri="{FF2B5EF4-FFF2-40B4-BE49-F238E27FC236}">
                <a16:creationId xmlns:a16="http://schemas.microsoft.com/office/drawing/2014/main" id="{0A81AFD8-00DA-0F8E-0BCD-9A7CED82597D}"/>
              </a:ext>
            </a:extLst>
          </p:cNvPr>
          <p:cNvSpPr txBox="1"/>
          <p:nvPr/>
        </p:nvSpPr>
        <p:spPr>
          <a:xfrm>
            <a:off x="838200" y="4495563"/>
            <a:ext cx="6172200" cy="2942793"/>
          </a:xfrm>
          <a:prstGeom prst="rect">
            <a:avLst/>
          </a:prstGeom>
          <a:noFill/>
        </p:spPr>
        <p:txBody>
          <a:bodyPr wrap="square">
            <a:spAutoFit/>
          </a:bodyPr>
          <a:lstStyle/>
          <a:p>
            <a:pPr>
              <a:lnSpc>
                <a:spcPct val="107000"/>
              </a:lnSpc>
              <a:spcAft>
                <a:spcPts val="800"/>
              </a:spcAft>
              <a:buNone/>
            </a:pPr>
            <a:r>
              <a:rPr lang="en-GB" sz="3500" i="1" noProof="0" dirty="0">
                <a:solidFill>
                  <a:srgbClr val="3F6031"/>
                </a:solidFill>
              </a:rPr>
              <a:t>Digitale Kommunikation beeinflusst sowohl </a:t>
            </a:r>
            <a:r>
              <a:rPr lang="en-GB" sz="3500" b="1" i="1" noProof="0" dirty="0">
                <a:solidFill>
                  <a:srgbClr val="3F6031"/>
                </a:solidFill>
              </a:rPr>
              <a:t>die Produktivität </a:t>
            </a:r>
            <a:r>
              <a:rPr lang="en-GB" sz="3500" i="1" noProof="0" dirty="0">
                <a:solidFill>
                  <a:srgbClr val="3F6031"/>
                </a:solidFill>
              </a:rPr>
              <a:t>als auch </a:t>
            </a:r>
            <a:r>
              <a:rPr lang="en-GB" sz="3500" b="1" i="1" noProof="0" dirty="0">
                <a:solidFill>
                  <a:srgbClr val="3F6031"/>
                </a:solidFill>
              </a:rPr>
              <a:t>die Inklusion</a:t>
            </a:r>
            <a:r>
              <a:rPr lang="en-GB" sz="3500" i="1" noProof="0" dirty="0">
                <a:solidFill>
                  <a:srgbClr val="3F6031"/>
                </a:solidFill>
              </a:rPr>
              <a:t>. Einfache Gewohnheiten können Vertrauen aufbauen und allen Teammitgliedern den Zugang erleichtern.</a:t>
            </a:r>
            <a:endParaRPr lang="en-GB" sz="3500"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grpSp>
        <p:nvGrpSpPr>
          <p:cNvPr id="10" name="Group 1">
            <a:extLst>
              <a:ext uri="{FF2B5EF4-FFF2-40B4-BE49-F238E27FC236}">
                <a16:creationId xmlns:a16="http://schemas.microsoft.com/office/drawing/2014/main" id="{673DCF59-2752-CF2C-735A-32B616798841}"/>
              </a:ext>
            </a:extLst>
          </p:cNvPr>
          <p:cNvGrpSpPr/>
          <p:nvPr/>
        </p:nvGrpSpPr>
        <p:grpSpPr>
          <a:xfrm>
            <a:off x="6913759" y="2161309"/>
            <a:ext cx="10842226" cy="7973291"/>
            <a:chOff x="1316784" y="1092050"/>
            <a:chExt cx="4673916" cy="4673908"/>
          </a:xfrm>
        </p:grpSpPr>
        <p:grpSp>
          <p:nvGrpSpPr>
            <p:cNvPr id="11" name="Group 2">
              <a:extLst>
                <a:ext uri="{FF2B5EF4-FFF2-40B4-BE49-F238E27FC236}">
                  <a16:creationId xmlns:a16="http://schemas.microsoft.com/office/drawing/2014/main" id="{A7D2A326-105B-DD8F-A2A3-DEEBE488BFC2}"/>
                </a:ext>
              </a:extLst>
            </p:cNvPr>
            <p:cNvGrpSpPr/>
            <p:nvPr/>
          </p:nvGrpSpPr>
          <p:grpSpPr>
            <a:xfrm>
              <a:off x="1316784" y="1092050"/>
              <a:ext cx="4673916" cy="4673908"/>
              <a:chOff x="5043805" y="859156"/>
              <a:chExt cx="1869440" cy="1869440"/>
            </a:xfrm>
          </p:grpSpPr>
          <p:sp>
            <p:nvSpPr>
              <p:cNvPr id="19" name="Freeform 13">
                <a:extLst>
                  <a:ext uri="{FF2B5EF4-FFF2-40B4-BE49-F238E27FC236}">
                    <a16:creationId xmlns:a16="http://schemas.microsoft.com/office/drawing/2014/main" id="{0C7ADBC1-163D-BADA-0342-C40A60346C23}"/>
                  </a:ext>
                </a:extLst>
              </p:cNvPr>
              <p:cNvSpPr>
                <a:spLocks/>
              </p:cNvSpPr>
              <p:nvPr/>
            </p:nvSpPr>
            <p:spPr bwMode="auto">
              <a:xfrm>
                <a:off x="5231049" y="2355606"/>
                <a:ext cx="1494953" cy="372990"/>
              </a:xfrm>
              <a:custGeom>
                <a:avLst/>
                <a:gdLst>
                  <a:gd name="T0" fmla="*/ 1475 w 2949"/>
                  <a:gd name="T1" fmla="*/ 737 h 737"/>
                  <a:gd name="T2" fmla="*/ 2949 w 2949"/>
                  <a:gd name="T3" fmla="*/ 0 h 737"/>
                  <a:gd name="T4" fmla="*/ 0 w 2949"/>
                  <a:gd name="T5" fmla="*/ 0 h 737"/>
                  <a:gd name="T6" fmla="*/ 1475 w 2949"/>
                  <a:gd name="T7" fmla="*/ 737 h 737"/>
                </a:gdLst>
                <a:ahLst/>
                <a:cxnLst>
                  <a:cxn ang="0">
                    <a:pos x="T0" y="T1"/>
                  </a:cxn>
                  <a:cxn ang="0">
                    <a:pos x="T2" y="T3"/>
                  </a:cxn>
                  <a:cxn ang="0">
                    <a:pos x="T4" y="T5"/>
                  </a:cxn>
                  <a:cxn ang="0">
                    <a:pos x="T6" y="T7"/>
                  </a:cxn>
                </a:cxnLst>
                <a:rect l="0" t="0" r="r" b="b"/>
                <a:pathLst>
                  <a:path w="2949" h="737">
                    <a:moveTo>
                      <a:pt x="1475" y="737"/>
                    </a:moveTo>
                    <a:cubicBezTo>
                      <a:pt x="2078" y="737"/>
                      <a:pt x="2613" y="448"/>
                      <a:pt x="2949" y="0"/>
                    </a:cubicBezTo>
                    <a:cubicBezTo>
                      <a:pt x="0" y="0"/>
                      <a:pt x="0" y="0"/>
                      <a:pt x="0" y="0"/>
                    </a:cubicBezTo>
                    <a:cubicBezTo>
                      <a:pt x="337" y="448"/>
                      <a:pt x="872" y="737"/>
                      <a:pt x="1475" y="737"/>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0" name="Freeform 12">
                <a:extLst>
                  <a:ext uri="{FF2B5EF4-FFF2-40B4-BE49-F238E27FC236}">
                    <a16:creationId xmlns:a16="http://schemas.microsoft.com/office/drawing/2014/main" id="{46481A2E-37FF-39FA-E6BE-6750FD08F108}"/>
                  </a:ext>
                </a:extLst>
              </p:cNvPr>
              <p:cNvSpPr>
                <a:spLocks/>
              </p:cNvSpPr>
              <p:nvPr/>
            </p:nvSpPr>
            <p:spPr bwMode="auto">
              <a:xfrm>
                <a:off x="5063279" y="1981119"/>
                <a:ext cx="1831992" cy="374487"/>
              </a:xfrm>
              <a:custGeom>
                <a:avLst/>
                <a:gdLst>
                  <a:gd name="T0" fmla="*/ 332 w 3613"/>
                  <a:gd name="T1" fmla="*/ 738 h 738"/>
                  <a:gd name="T2" fmla="*/ 3281 w 3613"/>
                  <a:gd name="T3" fmla="*/ 738 h 738"/>
                  <a:gd name="T4" fmla="*/ 3613 w 3613"/>
                  <a:gd name="T5" fmla="*/ 0 h 738"/>
                  <a:gd name="T6" fmla="*/ 0 w 3613"/>
                  <a:gd name="T7" fmla="*/ 0 h 738"/>
                  <a:gd name="T8" fmla="*/ 332 w 3613"/>
                  <a:gd name="T9" fmla="*/ 738 h 738"/>
                </a:gdLst>
                <a:ahLst/>
                <a:cxnLst>
                  <a:cxn ang="0">
                    <a:pos x="T0" y="T1"/>
                  </a:cxn>
                  <a:cxn ang="0">
                    <a:pos x="T2" y="T3"/>
                  </a:cxn>
                  <a:cxn ang="0">
                    <a:pos x="T4" y="T5"/>
                  </a:cxn>
                  <a:cxn ang="0">
                    <a:pos x="T6" y="T7"/>
                  </a:cxn>
                  <a:cxn ang="0">
                    <a:pos x="T8" y="T9"/>
                  </a:cxn>
                </a:cxnLst>
                <a:rect l="0" t="0" r="r" b="b"/>
                <a:pathLst>
                  <a:path w="3613" h="738">
                    <a:moveTo>
                      <a:pt x="332" y="738"/>
                    </a:moveTo>
                    <a:cubicBezTo>
                      <a:pt x="3281" y="738"/>
                      <a:pt x="3281" y="738"/>
                      <a:pt x="3281" y="738"/>
                    </a:cubicBezTo>
                    <a:cubicBezTo>
                      <a:pt x="3443" y="524"/>
                      <a:pt x="3558" y="273"/>
                      <a:pt x="3613" y="0"/>
                    </a:cubicBezTo>
                    <a:cubicBezTo>
                      <a:pt x="0" y="0"/>
                      <a:pt x="0" y="0"/>
                      <a:pt x="0" y="0"/>
                    </a:cubicBezTo>
                    <a:cubicBezTo>
                      <a:pt x="56" y="273"/>
                      <a:pt x="171" y="524"/>
                      <a:pt x="332" y="738"/>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1" name="Freeform 11">
                <a:extLst>
                  <a:ext uri="{FF2B5EF4-FFF2-40B4-BE49-F238E27FC236}">
                    <a16:creationId xmlns:a16="http://schemas.microsoft.com/office/drawing/2014/main" id="{71E2FD60-B178-2540-2CBB-95CD59973396}"/>
                  </a:ext>
                </a:extLst>
              </p:cNvPr>
              <p:cNvSpPr>
                <a:spLocks/>
              </p:cNvSpPr>
              <p:nvPr/>
            </p:nvSpPr>
            <p:spPr bwMode="auto">
              <a:xfrm>
                <a:off x="5043805" y="1606633"/>
                <a:ext cx="1869440" cy="374487"/>
              </a:xfrm>
              <a:custGeom>
                <a:avLst/>
                <a:gdLst>
                  <a:gd name="T0" fmla="*/ 0 w 3687"/>
                  <a:gd name="T1" fmla="*/ 369 h 737"/>
                  <a:gd name="T2" fmla="*/ 37 w 3687"/>
                  <a:gd name="T3" fmla="*/ 737 h 737"/>
                  <a:gd name="T4" fmla="*/ 3650 w 3687"/>
                  <a:gd name="T5" fmla="*/ 737 h 737"/>
                  <a:gd name="T6" fmla="*/ 3687 w 3687"/>
                  <a:gd name="T7" fmla="*/ 369 h 737"/>
                  <a:gd name="T8" fmla="*/ 3650 w 3687"/>
                  <a:gd name="T9" fmla="*/ 0 h 737"/>
                  <a:gd name="T10" fmla="*/ 37 w 3687"/>
                  <a:gd name="T11" fmla="*/ 0 h 737"/>
                  <a:gd name="T12" fmla="*/ 0 w 3687"/>
                  <a:gd name="T13" fmla="*/ 369 h 737"/>
                </a:gdLst>
                <a:ahLst/>
                <a:cxnLst>
                  <a:cxn ang="0">
                    <a:pos x="T0" y="T1"/>
                  </a:cxn>
                  <a:cxn ang="0">
                    <a:pos x="T2" y="T3"/>
                  </a:cxn>
                  <a:cxn ang="0">
                    <a:pos x="T4" y="T5"/>
                  </a:cxn>
                  <a:cxn ang="0">
                    <a:pos x="T6" y="T7"/>
                  </a:cxn>
                  <a:cxn ang="0">
                    <a:pos x="T8" y="T9"/>
                  </a:cxn>
                  <a:cxn ang="0">
                    <a:pos x="T10" y="T11"/>
                  </a:cxn>
                  <a:cxn ang="0">
                    <a:pos x="T12" y="T13"/>
                  </a:cxn>
                </a:cxnLst>
                <a:rect l="0" t="0" r="r" b="b"/>
                <a:pathLst>
                  <a:path w="3687" h="737">
                    <a:moveTo>
                      <a:pt x="0" y="369"/>
                    </a:moveTo>
                    <a:cubicBezTo>
                      <a:pt x="0" y="495"/>
                      <a:pt x="13" y="618"/>
                      <a:pt x="37" y="737"/>
                    </a:cubicBezTo>
                    <a:cubicBezTo>
                      <a:pt x="3650" y="737"/>
                      <a:pt x="3650" y="737"/>
                      <a:pt x="3650" y="737"/>
                    </a:cubicBezTo>
                    <a:cubicBezTo>
                      <a:pt x="3675" y="618"/>
                      <a:pt x="3687" y="495"/>
                      <a:pt x="3687" y="369"/>
                    </a:cubicBezTo>
                    <a:cubicBezTo>
                      <a:pt x="3687" y="243"/>
                      <a:pt x="3675" y="119"/>
                      <a:pt x="3650" y="0"/>
                    </a:cubicBezTo>
                    <a:cubicBezTo>
                      <a:pt x="37" y="0"/>
                      <a:pt x="37" y="0"/>
                      <a:pt x="37" y="0"/>
                    </a:cubicBezTo>
                    <a:cubicBezTo>
                      <a:pt x="13" y="119"/>
                      <a:pt x="0" y="243"/>
                      <a:pt x="0" y="369"/>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2" name="Freeform 10">
                <a:extLst>
                  <a:ext uri="{FF2B5EF4-FFF2-40B4-BE49-F238E27FC236}">
                    <a16:creationId xmlns:a16="http://schemas.microsoft.com/office/drawing/2014/main" id="{58A7643C-A2A5-C876-4459-0DC1BB15D1FD}"/>
                  </a:ext>
                </a:extLst>
              </p:cNvPr>
              <p:cNvSpPr>
                <a:spLocks/>
              </p:cNvSpPr>
              <p:nvPr/>
            </p:nvSpPr>
            <p:spPr bwMode="auto">
              <a:xfrm>
                <a:off x="5063279" y="1233643"/>
                <a:ext cx="1831992" cy="372990"/>
              </a:xfrm>
              <a:custGeom>
                <a:avLst/>
                <a:gdLst>
                  <a:gd name="T0" fmla="*/ 0 w 3613"/>
                  <a:gd name="T1" fmla="*/ 736 h 736"/>
                  <a:gd name="T2" fmla="*/ 3613 w 3613"/>
                  <a:gd name="T3" fmla="*/ 736 h 736"/>
                  <a:gd name="T4" fmla="*/ 3282 w 3613"/>
                  <a:gd name="T5" fmla="*/ 0 h 736"/>
                  <a:gd name="T6" fmla="*/ 331 w 3613"/>
                  <a:gd name="T7" fmla="*/ 0 h 736"/>
                  <a:gd name="T8" fmla="*/ 0 w 3613"/>
                  <a:gd name="T9" fmla="*/ 736 h 736"/>
                </a:gdLst>
                <a:ahLst/>
                <a:cxnLst>
                  <a:cxn ang="0">
                    <a:pos x="T0" y="T1"/>
                  </a:cxn>
                  <a:cxn ang="0">
                    <a:pos x="T2" y="T3"/>
                  </a:cxn>
                  <a:cxn ang="0">
                    <a:pos x="T4" y="T5"/>
                  </a:cxn>
                  <a:cxn ang="0">
                    <a:pos x="T6" y="T7"/>
                  </a:cxn>
                  <a:cxn ang="0">
                    <a:pos x="T8" y="T9"/>
                  </a:cxn>
                </a:cxnLst>
                <a:rect l="0" t="0" r="r" b="b"/>
                <a:pathLst>
                  <a:path w="3613" h="736">
                    <a:moveTo>
                      <a:pt x="0" y="736"/>
                    </a:moveTo>
                    <a:cubicBezTo>
                      <a:pt x="3613" y="736"/>
                      <a:pt x="3613" y="736"/>
                      <a:pt x="3613" y="736"/>
                    </a:cubicBezTo>
                    <a:cubicBezTo>
                      <a:pt x="3558" y="464"/>
                      <a:pt x="3443" y="214"/>
                      <a:pt x="3282" y="0"/>
                    </a:cubicBezTo>
                    <a:cubicBezTo>
                      <a:pt x="331" y="0"/>
                      <a:pt x="331" y="0"/>
                      <a:pt x="331" y="0"/>
                    </a:cubicBezTo>
                    <a:cubicBezTo>
                      <a:pt x="171" y="214"/>
                      <a:pt x="55" y="464"/>
                      <a:pt x="0" y="736"/>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3" name="Freeform 9">
                <a:extLst>
                  <a:ext uri="{FF2B5EF4-FFF2-40B4-BE49-F238E27FC236}">
                    <a16:creationId xmlns:a16="http://schemas.microsoft.com/office/drawing/2014/main" id="{6A9C3E5A-B796-1B71-A057-9BA05BB73B42}"/>
                  </a:ext>
                </a:extLst>
              </p:cNvPr>
              <p:cNvSpPr>
                <a:spLocks/>
              </p:cNvSpPr>
              <p:nvPr/>
            </p:nvSpPr>
            <p:spPr bwMode="auto">
              <a:xfrm>
                <a:off x="5231049" y="859156"/>
                <a:ext cx="1496451" cy="374487"/>
              </a:xfrm>
              <a:custGeom>
                <a:avLst/>
                <a:gdLst>
                  <a:gd name="T0" fmla="*/ 0 w 2951"/>
                  <a:gd name="T1" fmla="*/ 739 h 739"/>
                  <a:gd name="T2" fmla="*/ 2951 w 2951"/>
                  <a:gd name="T3" fmla="*/ 739 h 739"/>
                  <a:gd name="T4" fmla="*/ 1476 w 2951"/>
                  <a:gd name="T5" fmla="*/ 0 h 739"/>
                  <a:gd name="T6" fmla="*/ 0 w 2951"/>
                  <a:gd name="T7" fmla="*/ 739 h 739"/>
                </a:gdLst>
                <a:ahLst/>
                <a:cxnLst>
                  <a:cxn ang="0">
                    <a:pos x="T0" y="T1"/>
                  </a:cxn>
                  <a:cxn ang="0">
                    <a:pos x="T2" y="T3"/>
                  </a:cxn>
                  <a:cxn ang="0">
                    <a:pos x="T4" y="T5"/>
                  </a:cxn>
                  <a:cxn ang="0">
                    <a:pos x="T6" y="T7"/>
                  </a:cxn>
                </a:cxnLst>
                <a:rect l="0" t="0" r="r" b="b"/>
                <a:pathLst>
                  <a:path w="2951" h="739">
                    <a:moveTo>
                      <a:pt x="0" y="739"/>
                    </a:moveTo>
                    <a:cubicBezTo>
                      <a:pt x="2951" y="739"/>
                      <a:pt x="2951" y="739"/>
                      <a:pt x="2951" y="739"/>
                    </a:cubicBezTo>
                    <a:cubicBezTo>
                      <a:pt x="2615" y="290"/>
                      <a:pt x="2079" y="0"/>
                      <a:pt x="1476" y="0"/>
                    </a:cubicBezTo>
                    <a:cubicBezTo>
                      <a:pt x="872" y="0"/>
                      <a:pt x="337" y="290"/>
                      <a:pt x="0" y="739"/>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grpSp>
        <p:sp>
          <p:nvSpPr>
            <p:cNvPr id="14" name="Rectangle 3">
              <a:extLst>
                <a:ext uri="{FF2B5EF4-FFF2-40B4-BE49-F238E27FC236}">
                  <a16:creationId xmlns:a16="http://schemas.microsoft.com/office/drawing/2014/main" id="{DDD64E18-D432-FEDD-4174-2AD3890B62A7}"/>
                </a:ext>
              </a:extLst>
            </p:cNvPr>
            <p:cNvSpPr/>
            <p:nvPr/>
          </p:nvSpPr>
          <p:spPr>
            <a:xfrm flipH="1">
              <a:off x="2265415" y="1369573"/>
              <a:ext cx="2766519" cy="65611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Verwenden Sie CC und BCC verantwortungsbewusst. Vermeiden Sie Überlastung, </a:t>
              </a:r>
              <a:br>
                <a:rPr lang="en-GB" sz="2300" b="1" kern="100" noProof="0" dirty="0">
                  <a:ea typeface="Aptos" panose="020B0004020202020204" pitchFamily="34" charset="0"/>
                  <a:cs typeface="Times New Roman" panose="02020603050405020304" pitchFamily="18" charset="0"/>
                </a:rPr>
              </a:br>
              <a:r>
                <a:rPr lang="en-GB" sz="2300" b="1" kern="100" noProof="0" dirty="0" err="1">
                  <a:ea typeface="Aptos" panose="020B0004020202020204" pitchFamily="34" charset="0"/>
                  <a:cs typeface="Times New Roman" panose="02020603050405020304" pitchFamily="18" charset="0"/>
                </a:rPr>
                <a:t>schützen</a:t>
              </a:r>
              <a:r>
                <a:rPr lang="en-GB" sz="2300" b="1" kern="100" noProof="0" dirty="0">
                  <a:ea typeface="Aptos" panose="020B0004020202020204" pitchFamily="34" charset="0"/>
                  <a:cs typeface="Times New Roman" panose="02020603050405020304" pitchFamily="18" charset="0"/>
                </a:rPr>
                <a:t> Sie die Privatsphäre</a:t>
              </a:r>
            </a:p>
          </p:txBody>
        </p:sp>
        <p:sp>
          <p:nvSpPr>
            <p:cNvPr id="15" name="Rectangle 4">
              <a:extLst>
                <a:ext uri="{FF2B5EF4-FFF2-40B4-BE49-F238E27FC236}">
                  <a16:creationId xmlns:a16="http://schemas.microsoft.com/office/drawing/2014/main" id="{4456D1FD-17D6-1E45-74ED-4A34529498B6}"/>
                </a:ext>
              </a:extLst>
            </p:cNvPr>
            <p:cNvSpPr/>
            <p:nvPr/>
          </p:nvSpPr>
          <p:spPr>
            <a:xfrm flipH="1">
              <a:off x="2176193" y="2316204"/>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Schreiben Sie klare, fachsprachfreie Nachrichten. Unterstützen Sie alle Stufen der digitalen Kompetenz</a:t>
              </a:r>
            </a:p>
          </p:txBody>
        </p:sp>
        <p:sp>
          <p:nvSpPr>
            <p:cNvPr id="16" name="Rectangle 5">
              <a:extLst>
                <a:ext uri="{FF2B5EF4-FFF2-40B4-BE49-F238E27FC236}">
                  <a16:creationId xmlns:a16="http://schemas.microsoft.com/office/drawing/2014/main" id="{03D37A0F-972F-ED81-A6E7-6B25F04D2C3B}"/>
                </a:ext>
              </a:extLst>
            </p:cNvPr>
            <p:cNvSpPr/>
            <p:nvPr/>
          </p:nvSpPr>
          <p:spPr>
            <a:xfrm flipH="1">
              <a:off x="2176193" y="3254300"/>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Respektieren Sie Zeitzonen und Grenzen. Unterstützen Sie das Recht auf Abschalten</a:t>
              </a:r>
            </a:p>
          </p:txBody>
        </p:sp>
        <p:sp>
          <p:nvSpPr>
            <p:cNvPr id="17" name="Rectangle 6">
              <a:extLst>
                <a:ext uri="{FF2B5EF4-FFF2-40B4-BE49-F238E27FC236}">
                  <a16:creationId xmlns:a16="http://schemas.microsoft.com/office/drawing/2014/main" id="{8851E962-F7B8-5715-4DD2-0B0DF0880C38}"/>
                </a:ext>
              </a:extLst>
            </p:cNvPr>
            <p:cNvSpPr/>
            <p:nvPr/>
          </p:nvSpPr>
          <p:spPr>
            <a:xfrm flipH="1">
              <a:off x="2176193" y="4161644"/>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Holen Sie die Zustimmung ein, bevor Sie Fotos, Aufzeichnungen oder personenbezogene Daten weitergeben</a:t>
              </a:r>
            </a:p>
          </p:txBody>
        </p:sp>
        <p:sp>
          <p:nvSpPr>
            <p:cNvPr id="18" name="Rectangle 7">
              <a:extLst>
                <a:ext uri="{FF2B5EF4-FFF2-40B4-BE49-F238E27FC236}">
                  <a16:creationId xmlns:a16="http://schemas.microsoft.com/office/drawing/2014/main" id="{A1FDD411-3AC5-E0F7-8BED-8764C0694FC2}"/>
                </a:ext>
              </a:extLst>
            </p:cNvPr>
            <p:cNvSpPr/>
            <p:nvPr/>
          </p:nvSpPr>
          <p:spPr>
            <a:xfrm flipH="1">
              <a:off x="2265414" y="4892655"/>
              <a:ext cx="2855741" cy="701786"/>
            </a:xfrm>
            <a:prstGeom prst="rect">
              <a:avLst/>
            </a:prstGeom>
          </p:spPr>
          <p:txBody>
            <a:bodyPr wrap="square" lIns="0" tIns="0" rIns="0" bIns="0" anchor="ctr">
              <a:spAutoFit/>
            </a:bodyPr>
            <a:lstStyle/>
            <a:p>
              <a:pPr lvl="0" algn="ctr">
                <a:lnSpc>
                  <a:spcPct val="115000"/>
                </a:lnSpc>
                <a:spcBef>
                  <a:spcPts val="600"/>
                </a:spcBef>
                <a:spcAft>
                  <a:spcPts val="600"/>
                </a:spcAft>
                <a:buClr>
                  <a:srgbClr val="3F6031"/>
                </a:buClr>
                <a:buSzPts val="1000"/>
                <a:tabLst>
                  <a:tab pos="457200" algn="l"/>
                </a:tabLst>
              </a:pPr>
              <a:r>
                <a:rPr lang="en-GB" sz="2300" b="1" kern="100" dirty="0">
                  <a:cs typeface="Times New Roman" panose="02020603050405020304" pitchFamily="18" charset="0"/>
                </a:rPr>
                <a:t>Befolgen Sie die Etikette in virtuellen Meetings (z. B. Kameragebrauch, </a:t>
              </a:r>
              <a:r>
                <a:rPr lang="en-GB" sz="2300" b="1" kern="100" dirty="0" err="1">
                  <a:cs typeface="Times New Roman" panose="02020603050405020304" pitchFamily="18" charset="0"/>
                </a:rPr>
                <a:t>Stummschalten</a:t>
              </a:r>
              <a:r>
                <a:rPr lang="en-GB" sz="2300" b="1" kern="100" dirty="0">
                  <a:cs typeface="Times New Roman" panose="02020603050405020304" pitchFamily="18" charset="0"/>
                </a:rPr>
                <a:t> </a:t>
              </a:r>
              <a:r>
                <a:rPr lang="en-GB" sz="2300" b="1" kern="100" dirty="0" err="1">
                  <a:cs typeface="Times New Roman" panose="02020603050405020304" pitchFamily="18" charset="0"/>
                </a:rPr>
                <a:t>Stummschaltung</a:t>
              </a:r>
              <a:r>
                <a:rPr lang="en-GB" sz="2300" b="1" kern="100" dirty="0">
                  <a:cs typeface="Times New Roman" panose="02020603050405020304" pitchFamily="18" charset="0"/>
                </a:rPr>
                <a:t> aufheben, </a:t>
              </a:r>
              <a:r>
                <a:rPr lang="en-GB" sz="2300" b="1" kern="100" dirty="0" err="1">
                  <a:cs typeface="Times New Roman" panose="02020603050405020304" pitchFamily="18" charset="0"/>
                </a:rPr>
                <a:t>inklusive</a:t>
              </a:r>
              <a:r>
                <a:rPr lang="en-GB" sz="2300" b="1" kern="100" dirty="0">
                  <a:cs typeface="Times New Roman" panose="02020603050405020304" pitchFamily="18" charset="0"/>
                </a:rPr>
                <a:t> Sprache).</a:t>
              </a:r>
              <a:endParaRPr lang="el-GR" sz="2300" b="1" kern="100" dirty="0">
                <a:cs typeface="Times New Roman" panose="02020603050405020304" pitchFamily="18" charset="0"/>
              </a:endParaRPr>
            </a:p>
          </p:txBody>
        </p:sp>
      </p:grpSp>
    </p:spTree>
    <p:extLst>
      <p:ext uri="{BB962C8B-B14F-4D97-AF65-F5344CB8AC3E}">
        <p14:creationId xmlns:p14="http://schemas.microsoft.com/office/powerpoint/2010/main" val="343927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D2737-2CAD-A21B-3F00-26D01371064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A516E94-E69A-C330-B233-EC7D31947E72}"/>
              </a:ext>
            </a:extLst>
          </p:cNvPr>
          <p:cNvSpPr>
            <a:spLocks noGrp="1"/>
          </p:cNvSpPr>
          <p:nvPr>
            <p:ph type="title"/>
          </p:nvPr>
        </p:nvSpPr>
        <p:spPr>
          <a:xfrm>
            <a:off x="1493157" y="914400"/>
            <a:ext cx="15011400" cy="1143000"/>
          </a:xfrm>
        </p:spPr>
        <p:txBody>
          <a:bodyPr>
            <a:normAutofit/>
          </a:bodyPr>
          <a:lstStyle/>
          <a:p>
            <a:pPr algn="r"/>
            <a:r>
              <a:rPr lang="en-GB" sz="5500" b="1" noProof="0" dirty="0">
                <a:latin typeface="+mn-lt"/>
                <a:ea typeface="+mn-ea"/>
                <a:cs typeface="+mn-cs"/>
              </a:rPr>
              <a:t>Ziele von INSPIRE</a:t>
            </a:r>
          </a:p>
        </p:txBody>
      </p:sp>
      <p:sp>
        <p:nvSpPr>
          <p:cNvPr id="5" name="Inhaltsplatzhalter 4">
            <a:extLst>
              <a:ext uri="{FF2B5EF4-FFF2-40B4-BE49-F238E27FC236}">
                <a16:creationId xmlns:a16="http://schemas.microsoft.com/office/drawing/2014/main" id="{243468B5-D820-6133-5C94-FAA8748B9F02}"/>
              </a:ext>
            </a:extLst>
          </p:cNvPr>
          <p:cNvSpPr>
            <a:spLocks noGrp="1"/>
          </p:cNvSpPr>
          <p:nvPr>
            <p:ph idx="1"/>
          </p:nvPr>
        </p:nvSpPr>
        <p:spPr>
          <a:xfrm>
            <a:off x="1888972" y="3974032"/>
            <a:ext cx="15011400" cy="3733800"/>
          </a:xfrm>
        </p:spPr>
        <p:txBody>
          <a:bodyPr>
            <a:normAutofit fontScale="92500" lnSpcReduction="10000"/>
          </a:bodyPr>
          <a:lstStyle/>
          <a:p>
            <a:pPr marL="804863" indent="-804863">
              <a:buFont typeface="Wingdings" panose="05000000000000000000" pitchFamily="2" charset="2"/>
              <a:buChar char="Ø"/>
            </a:pPr>
            <a:r>
              <a:rPr lang="en-GB" sz="4400" noProof="0" dirty="0"/>
              <a:t>Ausbildung nachhaltigkeitsorientierter, digital kompetenter, unternehmerisch denkender und resilienter Fachkräfte.</a:t>
            </a:r>
          </a:p>
          <a:p>
            <a:pPr marL="804863" indent="-804863">
              <a:buFont typeface="Wingdings" panose="05000000000000000000" pitchFamily="2" charset="2"/>
              <a:buChar char="Ø"/>
            </a:pPr>
            <a:r>
              <a:rPr lang="en-GB" sz="4400" noProof="0" dirty="0"/>
              <a:t>Flexible, modulare Schulungen, die auf den tatsächlichen Bedürfnissen basieren.</a:t>
            </a:r>
          </a:p>
          <a:p>
            <a:pPr marL="804863" indent="-804863">
              <a:buFont typeface="Wingdings" panose="05000000000000000000" pitchFamily="2" charset="2"/>
              <a:buChar char="Ø"/>
            </a:pPr>
            <a:r>
              <a:rPr lang="en-GB" sz="4400" noProof="0" dirty="0"/>
              <a:t>Befähigung der </a:t>
            </a:r>
            <a:r>
              <a:rPr lang="en-GB" sz="4400" noProof="0" dirty="0" err="1"/>
              <a:t>Teilnehmer:innen</a:t>
            </a:r>
            <a:r>
              <a:rPr lang="en-GB" sz="4400" noProof="0" dirty="0"/>
              <a:t>, sinnvolle Veränderungen voranzutreiben.</a:t>
            </a:r>
          </a:p>
        </p:txBody>
      </p:sp>
      <p:sp>
        <p:nvSpPr>
          <p:cNvPr id="6" name="Freeform 2">
            <a:extLst>
              <a:ext uri="{FF2B5EF4-FFF2-40B4-BE49-F238E27FC236}">
                <a16:creationId xmlns:a16="http://schemas.microsoft.com/office/drawing/2014/main" id="{FA880CFC-72E9-BB4D-D09E-BAA09B8E431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3C52F620-54FD-D68A-8AC8-3277AAD0EC0F}"/>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3747196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A33E-AB18-2238-0164-40B365AE22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756088-1C3F-98E0-B203-B151F4810A1E}"/>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D7AD0122-36CE-F35D-A752-7262017253BD}"/>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18A955A4-BE79-B3C7-CA1C-0F7507FA6D1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Aktivität C4.A6</a:t>
            </a:r>
            <a:endParaRPr lang="en-GB" sz="6000" noProof="0" dirty="0">
              <a:solidFill>
                <a:srgbClr val="3F6031"/>
              </a:solidFill>
            </a:endParaRPr>
          </a:p>
        </p:txBody>
      </p:sp>
      <p:sp>
        <p:nvSpPr>
          <p:cNvPr id="7" name="TextBox 6">
            <a:extLst>
              <a:ext uri="{FF2B5EF4-FFF2-40B4-BE49-F238E27FC236}">
                <a16:creationId xmlns:a16="http://schemas.microsoft.com/office/drawing/2014/main" id="{9751BF3C-1FAD-501C-39B2-385C845E8C71}"/>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Digitale Verhaltensregeln: Rollenspiel und Reflexion</a:t>
            </a:r>
          </a:p>
        </p:txBody>
      </p:sp>
    </p:spTree>
    <p:extLst>
      <p:ext uri="{BB962C8B-B14F-4D97-AF65-F5344CB8AC3E}">
        <p14:creationId xmlns:p14="http://schemas.microsoft.com/office/powerpoint/2010/main" val="3322729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5CD5-A9C0-1731-6803-B8357A96A11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4175052-5DCF-B29B-176F-703226CEA1C8}"/>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Was ist digitale Nachhaltigkeit?</a:t>
            </a:r>
          </a:p>
        </p:txBody>
      </p:sp>
      <p:sp>
        <p:nvSpPr>
          <p:cNvPr id="8" name="TextBox 7">
            <a:extLst>
              <a:ext uri="{FF2B5EF4-FFF2-40B4-BE49-F238E27FC236}">
                <a16:creationId xmlns:a16="http://schemas.microsoft.com/office/drawing/2014/main" id="{0365AA58-4329-6C2F-F9D3-545EDEB3AF89}"/>
              </a:ext>
            </a:extLst>
          </p:cNvPr>
          <p:cNvSpPr txBox="1"/>
          <p:nvPr/>
        </p:nvSpPr>
        <p:spPr>
          <a:xfrm>
            <a:off x="7484165" y="2019300"/>
            <a:ext cx="10668000" cy="8548494"/>
          </a:xfrm>
          <a:prstGeom prst="rect">
            <a:avLst/>
          </a:prstGeom>
          <a:noFill/>
        </p:spPr>
        <p:txBody>
          <a:bodyPr wrap="square">
            <a:spAutoFit/>
          </a:bodyPr>
          <a:lstStyle/>
          <a:p>
            <a:r>
              <a:rPr lang="en-GB" sz="3600" noProof="0" dirty="0"/>
              <a:t>Digitale Nachhaltigkeit ist die </a:t>
            </a:r>
            <a:r>
              <a:rPr lang="en-GB" sz="3600" b="1" noProof="0" dirty="0">
                <a:solidFill>
                  <a:srgbClr val="3F6031"/>
                </a:solidFill>
              </a:rPr>
              <a:t>bewusste, ethische </a:t>
            </a:r>
            <a:r>
              <a:rPr lang="en-GB" sz="3600" noProof="0" dirty="0"/>
              <a:t>und </a:t>
            </a:r>
            <a:r>
              <a:rPr lang="en-GB" sz="3600" b="1" noProof="0" dirty="0">
                <a:solidFill>
                  <a:srgbClr val="3F6031"/>
                </a:solidFill>
              </a:rPr>
              <a:t>effiziente </a:t>
            </a:r>
            <a:r>
              <a:rPr lang="en-GB" sz="3600" noProof="0" dirty="0"/>
              <a:t>Nutzung digitaler Tools und Systeme, die Menschen, Prozesse und kreative Arbeit langfristig unterstützen können, ohne Überlastung, Ausgrenzung oder Verschwendung zu verursachen.</a:t>
            </a:r>
          </a:p>
          <a:p>
            <a:endParaRPr lang="en-GB" sz="1600" kern="0" noProof="0" dirty="0">
              <a:latin typeface="+mj-lt"/>
              <a:ea typeface="Arial" panose="020B0604020202020204" pitchFamily="34" charset="0"/>
              <a:cs typeface="Aptos Display" panose="020B0004020202020204" pitchFamily="34" charset="0"/>
            </a:endParaRP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Fördert Klarheit und Kontinuität über Projekte und Teams hinweg</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Reduziert Stress, Überlastung und digitale Ermüdung</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Fördert Gewohnheiten, die Kreativität und Konzentration schützen</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Erleichtert das Auffinden, Verwenden und Aufbewahren wichtiger Informationen</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Fördert den bewussten Einsatz von Tools, anstatt Trends hinterherzulaufen</a:t>
            </a:r>
          </a:p>
        </p:txBody>
      </p:sp>
      <p:pic>
        <p:nvPicPr>
          <p:cNvPr id="3" name="Εικόνα 2" descr="Εικόνα που περιέχει τακούνια, δέντρο, παπούτσια&#10;&#10;Το περιεχόμενο που δημιουργείται από AI ενδέχεται να είναι εσφαλμένο.">
            <a:extLst>
              <a:ext uri="{FF2B5EF4-FFF2-40B4-BE49-F238E27FC236}">
                <a16:creationId xmlns:a16="http://schemas.microsoft.com/office/drawing/2014/main" id="{DEDED8B5-8A22-2709-DB71-09B152D6E59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037"/>
            <a:ext cx="7220368" cy="10287000"/>
          </a:xfrm>
          <a:prstGeom prst="rect">
            <a:avLst/>
          </a:prstGeom>
        </p:spPr>
      </p:pic>
    </p:spTree>
    <p:extLst>
      <p:ext uri="{BB962C8B-B14F-4D97-AF65-F5344CB8AC3E}">
        <p14:creationId xmlns:p14="http://schemas.microsoft.com/office/powerpoint/2010/main" val="2515013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E7956-6ECD-D90E-CA54-779D7F309F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41767B-4DC6-2919-8634-2C46C679929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4F86070-CA15-BA97-E140-E2EE58D3753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9221736A-6F16-864A-EEE9-B0F137354AE5}"/>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Informationsflüsse abbilden</a:t>
            </a:r>
            <a:endParaRPr lang="en-GB" sz="5000" b="1" noProof="0" dirty="0"/>
          </a:p>
        </p:txBody>
      </p:sp>
      <p:sp>
        <p:nvSpPr>
          <p:cNvPr id="6" name="TextBox 5">
            <a:extLst>
              <a:ext uri="{FF2B5EF4-FFF2-40B4-BE49-F238E27FC236}">
                <a16:creationId xmlns:a16="http://schemas.microsoft.com/office/drawing/2014/main" id="{CBB8D420-DEEA-EA19-E017-F678AADEEE3B}"/>
              </a:ext>
            </a:extLst>
          </p:cNvPr>
          <p:cNvSpPr txBox="1"/>
          <p:nvPr/>
        </p:nvSpPr>
        <p:spPr>
          <a:xfrm>
            <a:off x="1066800" y="2552700"/>
            <a:ext cx="11734800" cy="1036438"/>
          </a:xfrm>
          <a:prstGeom prst="rect">
            <a:avLst/>
          </a:prstGeom>
          <a:noFill/>
        </p:spPr>
        <p:txBody>
          <a:bodyPr wrap="square">
            <a:spAutoFit/>
          </a:bodyPr>
          <a:lstStyle/>
          <a:p>
            <a:pPr>
              <a:lnSpc>
                <a:spcPct val="107000"/>
              </a:lnSpc>
              <a:spcAft>
                <a:spcPts val="800"/>
              </a:spcAft>
              <a:buNone/>
            </a:pPr>
            <a:r>
              <a:rPr lang="en-GB" sz="4500" b="1" noProof="0" dirty="0">
                <a:solidFill>
                  <a:srgbClr val="3F6031"/>
                </a:solidFill>
              </a:rPr>
              <a:t>Zuordnung </a:t>
            </a:r>
            <a:r>
              <a:rPr lang="en-GB" sz="6000" b="1" noProof="0" dirty="0">
                <a:solidFill>
                  <a:srgbClr val="FF0000"/>
                </a:solidFill>
              </a:rPr>
              <a:t> = </a:t>
            </a:r>
            <a:r>
              <a:rPr lang="en-GB" sz="4500" b="1" noProof="0" dirty="0">
                <a:solidFill>
                  <a:srgbClr val="3F6031"/>
                </a:solidFill>
              </a:rPr>
              <a:t> Wer </a:t>
            </a:r>
            <a:r>
              <a:rPr lang="en-GB" sz="4500" noProof="0" dirty="0"/>
              <a:t>braucht </a:t>
            </a:r>
            <a:r>
              <a:rPr lang="en-GB" sz="4500" b="1" noProof="0" dirty="0">
                <a:solidFill>
                  <a:srgbClr val="3F6031"/>
                </a:solidFill>
              </a:rPr>
              <a:t>was</a:t>
            </a:r>
            <a:r>
              <a:rPr lang="en-GB" sz="4500" noProof="0" dirty="0"/>
              <a:t>, </a:t>
            </a:r>
            <a:r>
              <a:rPr lang="en-GB" sz="4500" b="1" noProof="0" dirty="0">
                <a:solidFill>
                  <a:srgbClr val="3F6031"/>
                </a:solidFill>
              </a:rPr>
              <a:t>wann </a:t>
            </a:r>
            <a:r>
              <a:rPr lang="en-GB" sz="4500" noProof="0" dirty="0"/>
              <a:t>und </a:t>
            </a:r>
            <a:r>
              <a:rPr lang="en-GB" sz="4500" b="1" noProof="0" dirty="0">
                <a:solidFill>
                  <a:srgbClr val="3F6031"/>
                </a:solidFill>
              </a:rPr>
              <a:t>wie</a:t>
            </a:r>
            <a:endParaRPr lang="en-GB"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7" name="Freeform: Shape 5">
            <a:extLst>
              <a:ext uri="{FF2B5EF4-FFF2-40B4-BE49-F238E27FC236}">
                <a16:creationId xmlns:a16="http://schemas.microsoft.com/office/drawing/2014/main" id="{6A6EEFA2-DD86-6F50-CA98-388E17897A61}"/>
              </a:ext>
            </a:extLst>
          </p:cNvPr>
          <p:cNvSpPr/>
          <p:nvPr/>
        </p:nvSpPr>
        <p:spPr>
          <a:xfrm>
            <a:off x="3981796" y="3920566"/>
            <a:ext cx="8147517" cy="2777297"/>
          </a:xfrm>
          <a:custGeom>
            <a:avLst/>
            <a:gdLst>
              <a:gd name="connsiteX0" fmla="*/ -205 w 5981700"/>
              <a:gd name="connsiteY0" fmla="*/ 1124804 h 1694860"/>
              <a:gd name="connsiteX1" fmla="*/ -205 w 5981700"/>
              <a:gd name="connsiteY1" fmla="*/ 569687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4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7"/>
                </a:lnTo>
                <a:cubicBezTo>
                  <a:pt x="-195" y="254952"/>
                  <a:pt x="254951" y="-184"/>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5"/>
                  <a:pt x="5444190" y="1416174"/>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8" name="Freeform: Shape 6">
            <a:extLst>
              <a:ext uri="{FF2B5EF4-FFF2-40B4-BE49-F238E27FC236}">
                <a16:creationId xmlns:a16="http://schemas.microsoft.com/office/drawing/2014/main" id="{1D9F003D-DD91-A9A6-6685-FFA95217C1D8}"/>
              </a:ext>
            </a:extLst>
          </p:cNvPr>
          <p:cNvSpPr/>
          <p:nvPr/>
        </p:nvSpPr>
        <p:spPr>
          <a:xfrm>
            <a:off x="10324407" y="6031926"/>
            <a:ext cx="6862818" cy="1944516"/>
          </a:xfrm>
          <a:custGeom>
            <a:avLst/>
            <a:gdLst>
              <a:gd name="connsiteX0" fmla="*/ 5981495 w 5981700"/>
              <a:gd name="connsiteY0" fmla="*/ 1124804 h 1694860"/>
              <a:gd name="connsiteX1" fmla="*/ 5981495 w 5981700"/>
              <a:gd name="connsiteY1" fmla="*/ 569686 h 1694860"/>
              <a:gd name="connsiteX2" fmla="*/ 5411596 w 5981700"/>
              <a:gd name="connsiteY2" fmla="*/ -175 h 1694860"/>
              <a:gd name="connsiteX3" fmla="*/ 5378944 w 5981700"/>
              <a:gd name="connsiteY3" fmla="*/ 758 h 1694860"/>
              <a:gd name="connsiteX4" fmla="*/ 537100 w 5981700"/>
              <a:gd name="connsiteY4" fmla="*/ 278317 h 1694860"/>
              <a:gd name="connsiteX5" fmla="*/ -205 w 5981700"/>
              <a:gd name="connsiteY5" fmla="*/ 847245 h 1694860"/>
              <a:gd name="connsiteX6" fmla="*/ -205 w 5981700"/>
              <a:gd name="connsiteY6" fmla="*/ 847245 h 1694860"/>
              <a:gd name="connsiteX7" fmla="*/ 537100 w 5981700"/>
              <a:gd name="connsiteY7" fmla="*/ 1416173 h 1694860"/>
              <a:gd name="connsiteX8" fmla="*/ 5378944 w 5981700"/>
              <a:gd name="connsiteY8" fmla="*/ 1693732 h 1694860"/>
              <a:gd name="connsiteX9" fmla="*/ 5980562 w 5981700"/>
              <a:gd name="connsiteY9" fmla="*/ 1157455 h 1694860"/>
              <a:gd name="connsiteX10" fmla="*/ 598149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5981495" y="1124804"/>
                </a:moveTo>
                <a:lnTo>
                  <a:pt x="5981495" y="569686"/>
                </a:lnTo>
                <a:cubicBezTo>
                  <a:pt x="5981486" y="254952"/>
                  <a:pt x="5726339" y="-185"/>
                  <a:pt x="5411596" y="-175"/>
                </a:cubicBezTo>
                <a:cubicBezTo>
                  <a:pt x="5400709" y="-175"/>
                  <a:pt x="5389821" y="130"/>
                  <a:pt x="5378944" y="758"/>
                </a:cubicBezTo>
                <a:lnTo>
                  <a:pt x="537100" y="278317"/>
                </a:lnTo>
                <a:cubicBezTo>
                  <a:pt x="235520" y="295586"/>
                  <a:pt x="-195" y="545169"/>
                  <a:pt x="-205" y="847245"/>
                </a:cubicBezTo>
                <a:lnTo>
                  <a:pt x="-205" y="847245"/>
                </a:lnTo>
                <a:cubicBezTo>
                  <a:pt x="-195" y="1149321"/>
                  <a:pt x="235520" y="1398904"/>
                  <a:pt x="537100" y="1416173"/>
                </a:cubicBezTo>
                <a:lnTo>
                  <a:pt x="5378944" y="1693732"/>
                </a:lnTo>
                <a:cubicBezTo>
                  <a:pt x="5693164" y="1711772"/>
                  <a:pt x="5962512" y="1471676"/>
                  <a:pt x="5980562" y="1157455"/>
                </a:cubicBezTo>
                <a:cubicBezTo>
                  <a:pt x="5981181" y="1146587"/>
                  <a:pt x="5981495" y="1135700"/>
                  <a:pt x="598149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9" name="Freeform: Shape 7">
            <a:extLst>
              <a:ext uri="{FF2B5EF4-FFF2-40B4-BE49-F238E27FC236}">
                <a16:creationId xmlns:a16="http://schemas.microsoft.com/office/drawing/2014/main" id="{219E52C5-3904-6C27-1CF8-9B9AE45A431B}"/>
              </a:ext>
            </a:extLst>
          </p:cNvPr>
          <p:cNvSpPr/>
          <p:nvPr/>
        </p:nvSpPr>
        <p:spPr>
          <a:xfrm>
            <a:off x="4047034" y="7675137"/>
            <a:ext cx="6862818" cy="1944516"/>
          </a:xfrm>
          <a:custGeom>
            <a:avLst/>
            <a:gdLst>
              <a:gd name="connsiteX0" fmla="*/ -205 w 5981700"/>
              <a:gd name="connsiteY0" fmla="*/ 1124804 h 1694860"/>
              <a:gd name="connsiteX1" fmla="*/ -205 w 5981700"/>
              <a:gd name="connsiteY1" fmla="*/ 569686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3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6"/>
                </a:lnTo>
                <a:cubicBezTo>
                  <a:pt x="-195" y="254952"/>
                  <a:pt x="254951" y="-185"/>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4"/>
                  <a:pt x="5444190" y="1416173"/>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12" name="TextBox 11">
            <a:extLst>
              <a:ext uri="{FF2B5EF4-FFF2-40B4-BE49-F238E27FC236}">
                <a16:creationId xmlns:a16="http://schemas.microsoft.com/office/drawing/2014/main" id="{862972A2-BC6B-565E-35E2-962104DDD903}"/>
              </a:ext>
            </a:extLst>
          </p:cNvPr>
          <p:cNvSpPr txBox="1"/>
          <p:nvPr/>
        </p:nvSpPr>
        <p:spPr>
          <a:xfrm>
            <a:off x="3638013" y="4265152"/>
            <a:ext cx="6944087" cy="1988237"/>
          </a:xfrm>
          <a:prstGeom prst="rect">
            <a:avLst/>
          </a:prstGeom>
          <a:noFill/>
        </p:spPr>
        <p:txBody>
          <a:bodyPr wrap="square" lIns="0" rIns="0" anchor="ctr">
            <a:spAutoFit/>
          </a:bodyPr>
          <a:lstStyle/>
          <a:p>
            <a:pPr algn="r">
              <a:lnSpc>
                <a:spcPct val="120000"/>
              </a:lnSpc>
              <a:spcBef>
                <a:spcPts val="450"/>
              </a:spcBef>
            </a:pPr>
            <a:r>
              <a:rPr lang="en-GB" sz="3500" b="1" kern="100" noProof="0" dirty="0">
                <a:solidFill>
                  <a:schemeClr val="bg1"/>
                </a:solidFill>
                <a:latin typeface="+mj-lt"/>
                <a:ea typeface="Aptos" panose="020B0004020202020204" pitchFamily="34" charset="0"/>
                <a:cs typeface="Times New Roman" panose="02020603050405020304" pitchFamily="18" charset="0"/>
              </a:rPr>
              <a:t>Vermeidet Informationslücken und Verwirrung aufgrund unterschiedlicher Versionen</a:t>
            </a:r>
            <a:endParaRPr lang="en-GB" sz="3500" b="1" noProof="0" dirty="0">
              <a:solidFill>
                <a:schemeClr val="bg1"/>
              </a:solidFill>
              <a:latin typeface="+mj-lt"/>
            </a:endParaRPr>
          </a:p>
        </p:txBody>
      </p:sp>
      <p:sp>
        <p:nvSpPr>
          <p:cNvPr id="13" name="TextBox 12">
            <a:extLst>
              <a:ext uri="{FF2B5EF4-FFF2-40B4-BE49-F238E27FC236}">
                <a16:creationId xmlns:a16="http://schemas.microsoft.com/office/drawing/2014/main" id="{20240FBB-82A6-0FE1-F269-494DBC247D46}"/>
              </a:ext>
            </a:extLst>
          </p:cNvPr>
          <p:cNvSpPr txBox="1"/>
          <p:nvPr/>
        </p:nvSpPr>
        <p:spPr>
          <a:xfrm>
            <a:off x="4469317" y="7976442"/>
            <a:ext cx="4983480" cy="1341906"/>
          </a:xfrm>
          <a:prstGeom prst="rect">
            <a:avLst/>
          </a:prstGeom>
          <a:noFill/>
        </p:spPr>
        <p:txBody>
          <a:bodyPr wrap="square" lIns="0" rIns="0" anchor="ctr">
            <a:spAutoFit/>
          </a:bodyPr>
          <a:lstStyle/>
          <a:p>
            <a:pPr algn="r">
              <a:lnSpc>
                <a:spcPct val="120000"/>
              </a:lnSpc>
              <a:spcBef>
                <a:spcPts val="450"/>
              </a:spcBef>
            </a:pPr>
            <a:r>
              <a:rPr lang="en-GB" sz="3500" b="1" kern="100" noProof="0" dirty="0">
                <a:solidFill>
                  <a:schemeClr val="bg1"/>
                </a:solidFill>
                <a:latin typeface="+mj-lt"/>
                <a:ea typeface="Aptos" panose="020B0004020202020204" pitchFamily="34" charset="0"/>
                <a:cs typeface="Times New Roman" panose="02020603050405020304" pitchFamily="18" charset="0"/>
              </a:rPr>
              <a:t>Fördert die gemeinsame Verantwortung für Klarheit</a:t>
            </a:r>
            <a:endParaRPr lang="en-GB" sz="3500" b="1" noProof="0" dirty="0">
              <a:solidFill>
                <a:schemeClr val="bg1"/>
              </a:solidFill>
              <a:latin typeface="+mj-lt"/>
            </a:endParaRPr>
          </a:p>
        </p:txBody>
      </p:sp>
      <p:sp>
        <p:nvSpPr>
          <p:cNvPr id="24" name="TextBox 23">
            <a:extLst>
              <a:ext uri="{FF2B5EF4-FFF2-40B4-BE49-F238E27FC236}">
                <a16:creationId xmlns:a16="http://schemas.microsoft.com/office/drawing/2014/main" id="{11579B1B-1320-BBC0-FF0F-13FB91BD22B5}"/>
              </a:ext>
            </a:extLst>
          </p:cNvPr>
          <p:cNvSpPr txBox="1"/>
          <p:nvPr/>
        </p:nvSpPr>
        <p:spPr>
          <a:xfrm>
            <a:off x="11189975" y="6306693"/>
            <a:ext cx="7098025" cy="1341906"/>
          </a:xfrm>
          <a:prstGeom prst="rect">
            <a:avLst/>
          </a:prstGeom>
          <a:noFill/>
        </p:spPr>
        <p:txBody>
          <a:bodyPr wrap="square" lIns="0" rIns="0" anchor="ctr">
            <a:spAutoFit/>
          </a:bodyPr>
          <a:lstStyle/>
          <a:p>
            <a:pPr>
              <a:lnSpc>
                <a:spcPct val="120000"/>
              </a:lnSpc>
              <a:spcBef>
                <a:spcPts val="450"/>
              </a:spcBef>
            </a:pPr>
            <a:r>
              <a:rPr lang="en-GB" sz="3500" b="1" kern="100" noProof="0" dirty="0">
                <a:solidFill>
                  <a:schemeClr val="bg1"/>
                </a:solidFill>
                <a:latin typeface="+mj-lt"/>
                <a:ea typeface="Aptos" panose="020B0004020202020204" pitchFamily="34" charset="0"/>
                <a:cs typeface="Times New Roman" panose="02020603050405020304" pitchFamily="18" charset="0"/>
              </a:rPr>
              <a:t>Unterstützt eine reibungslosere Zusammenarbeit und Planung</a:t>
            </a:r>
            <a:endParaRPr lang="en-GB" sz="3500" b="1" noProof="0" dirty="0">
              <a:solidFill>
                <a:schemeClr val="bg1"/>
              </a:solidFill>
              <a:latin typeface="+mj-lt"/>
            </a:endParaRPr>
          </a:p>
        </p:txBody>
      </p:sp>
    </p:spTree>
    <p:extLst>
      <p:ext uri="{BB962C8B-B14F-4D97-AF65-F5344CB8AC3E}">
        <p14:creationId xmlns:p14="http://schemas.microsoft.com/office/powerpoint/2010/main" val="850105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5072EE-67D0-C715-C7B8-5A87F099AD3E}"/>
              </a:ext>
            </a:extLst>
          </p:cNvPr>
          <p:cNvSpPr txBox="1"/>
          <p:nvPr/>
        </p:nvSpPr>
        <p:spPr>
          <a:xfrm>
            <a:off x="1452198" y="4048990"/>
            <a:ext cx="14706600" cy="5632311"/>
          </a:xfrm>
          <a:prstGeom prst="rect">
            <a:avLst/>
          </a:prstGeom>
          <a:noFill/>
        </p:spPr>
        <p:txBody>
          <a:bodyPr wrap="square">
            <a:spAutoFit/>
          </a:bodyPr>
          <a:lstStyle/>
          <a:p>
            <a:r>
              <a:rPr lang="en-GB" sz="6000" b="1" i="1" noProof="0" dirty="0">
                <a:solidFill>
                  <a:srgbClr val="FF0000"/>
                </a:solidFill>
                <a:effectLst/>
                <a:latin typeface="Calibri" panose="020F0502020204030204" pitchFamily="34" charset="0"/>
                <a:ea typeface="Times New Roman" panose="02020603050405020304" pitchFamily="18" charset="0"/>
              </a:rPr>
              <a:t>Denken Sie an einen </a:t>
            </a:r>
            <a:r>
              <a:rPr lang="en-GB" sz="6000" b="1" i="1" noProof="0" dirty="0" err="1">
                <a:solidFill>
                  <a:srgbClr val="FF0000"/>
                </a:solidFill>
                <a:effectLst/>
                <a:latin typeface="Calibri" panose="020F0502020204030204" pitchFamily="34" charset="0"/>
                <a:ea typeface="Times New Roman" panose="02020603050405020304" pitchFamily="18" charset="0"/>
              </a:rPr>
              <a:t>digitalen</a:t>
            </a:r>
            <a:r>
              <a:rPr lang="en-GB" sz="6000" b="1" i="1" noProof="0" dirty="0">
                <a:solidFill>
                  <a:srgbClr val="FF0000"/>
                </a:solidFill>
                <a:effectLst/>
                <a:latin typeface="Calibri" panose="020F0502020204030204" pitchFamily="34" charset="0"/>
                <a:ea typeface="Times New Roman" panose="02020603050405020304" pitchFamily="18" charset="0"/>
              </a:rPr>
              <a:t> </a:t>
            </a:r>
            <a:br>
              <a:rPr lang="en-GB" sz="6000" b="1" i="1" noProof="0" dirty="0">
                <a:solidFill>
                  <a:srgbClr val="FF0000"/>
                </a:solidFill>
                <a:effectLst/>
                <a:latin typeface="Calibri" panose="020F0502020204030204" pitchFamily="34" charset="0"/>
                <a:ea typeface="Times New Roman" panose="02020603050405020304" pitchFamily="18" charset="0"/>
              </a:rPr>
            </a:br>
            <a:r>
              <a:rPr lang="en-GB" sz="6000" b="1" i="1" noProof="0" dirty="0" err="1">
                <a:solidFill>
                  <a:srgbClr val="FF0000"/>
                </a:solidFill>
                <a:effectLst/>
                <a:latin typeface="Calibri" panose="020F0502020204030204" pitchFamily="34" charset="0"/>
                <a:ea typeface="Times New Roman" panose="02020603050405020304" pitchFamily="18" charset="0"/>
              </a:rPr>
              <a:t>Prozess</a:t>
            </a:r>
            <a:r>
              <a:rPr lang="en-GB" sz="6000" b="1" i="1" noProof="0" dirty="0">
                <a:solidFill>
                  <a:srgbClr val="FF0000"/>
                </a:solidFill>
                <a:effectLst/>
                <a:latin typeface="Calibri" panose="020F0502020204030204" pitchFamily="34" charset="0"/>
                <a:ea typeface="Times New Roman" panose="02020603050405020304" pitchFamily="18" charset="0"/>
              </a:rPr>
              <a:t> in Ihrer eigenen Arbeit, zum Beispiel Terminplanung, Budgetierung oder Dateifreigabe. Wer benötigt Zugriff? Was benötigen diese Personen? Verläuft dieser Prozess derzeit reibungslos oder chaotisch?</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5F3DB2F4-B0A7-8581-E898-0A7A2987D5C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2902047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F629-A09D-4BF6-7A36-4D2EA82B4D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168CD3-B077-DD2B-2480-C698EE4CBF1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ADF8E73-25CE-F2C2-DC42-6B362D5E8D6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3F647C-4CF9-B551-C3AE-9E54805186F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Archivierung als Strategie, nicht als Speicherung</a:t>
            </a:r>
            <a:endParaRPr lang="en-GB" sz="5000" b="1" noProof="0" dirty="0"/>
          </a:p>
        </p:txBody>
      </p:sp>
      <p:sp>
        <p:nvSpPr>
          <p:cNvPr id="6" name="TextBox 5">
            <a:extLst>
              <a:ext uri="{FF2B5EF4-FFF2-40B4-BE49-F238E27FC236}">
                <a16:creationId xmlns:a16="http://schemas.microsoft.com/office/drawing/2014/main" id="{8DE932A5-71F2-358C-095A-D7691E70452D}"/>
              </a:ext>
            </a:extLst>
          </p:cNvPr>
          <p:cNvSpPr txBox="1"/>
          <p:nvPr/>
        </p:nvSpPr>
        <p:spPr>
          <a:xfrm>
            <a:off x="5946913" y="3383947"/>
            <a:ext cx="11734800" cy="3519105"/>
          </a:xfrm>
          <a:prstGeom prst="rect">
            <a:avLst/>
          </a:prstGeom>
          <a:noFill/>
        </p:spPr>
        <p:txBody>
          <a:bodyPr wrap="square">
            <a:spAutoFit/>
          </a:bodyPr>
          <a:lstStyle/>
          <a:p>
            <a:pPr>
              <a:lnSpc>
                <a:spcPct val="107000"/>
              </a:lnSpc>
              <a:spcAft>
                <a:spcPts val="800"/>
              </a:spcAft>
              <a:buNone/>
            </a:pPr>
            <a:r>
              <a:rPr lang="en-GB" sz="3500" b="1" noProof="0" dirty="0"/>
              <a:t>Archivierung </a:t>
            </a:r>
            <a:r>
              <a:rPr lang="en-GB" sz="3500" noProof="0" dirty="0"/>
              <a:t>ist eine der konkretesten Möglichkeiten, wie sich digitale Nachhaltigkeit in der Praxis manifestiert. Archivierung sollte nicht als Aufgabe am Ende eines Projekts betrachtet werden, sondern als fortlaufender Prozess der Pflege, Auswahl und Vorbereitung. Dazu gehört die Entscheidung, was in welchem Format und mit welchen Begleitinformationen aufbewahrt werden soll </a:t>
            </a:r>
            <a:endParaRPr lang="en-GB" sz="3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pic>
        <p:nvPicPr>
          <p:cNvPr id="4" name="Γραφικό 3">
            <a:extLst>
              <a:ext uri="{FF2B5EF4-FFF2-40B4-BE49-F238E27FC236}">
                <a16:creationId xmlns:a16="http://schemas.microsoft.com/office/drawing/2014/main" id="{7046B0E0-C045-078D-4236-B8B9E68BF2AC}"/>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62000" y="3707401"/>
            <a:ext cx="4572000" cy="4724400"/>
          </a:xfrm>
          <a:prstGeom prst="rect">
            <a:avLst/>
          </a:prstGeom>
        </p:spPr>
      </p:pic>
      <p:sp>
        <p:nvSpPr>
          <p:cNvPr id="11" name="TextBox 10">
            <a:extLst>
              <a:ext uri="{FF2B5EF4-FFF2-40B4-BE49-F238E27FC236}">
                <a16:creationId xmlns:a16="http://schemas.microsoft.com/office/drawing/2014/main" id="{E9C1994F-3D74-11B3-5C74-E7292EC3AFD5}"/>
              </a:ext>
            </a:extLst>
          </p:cNvPr>
          <p:cNvSpPr txBox="1"/>
          <p:nvPr/>
        </p:nvSpPr>
        <p:spPr>
          <a:xfrm>
            <a:off x="5963478" y="7409832"/>
            <a:ext cx="11237842" cy="2000869"/>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3500" kern="100" noProof="0" dirty="0">
                <a:effectLst/>
                <a:latin typeface="+mj-lt"/>
                <a:ea typeface="Aptos" panose="020B0004020202020204" pitchFamily="34" charset="0"/>
                <a:cs typeface="Times New Roman" panose="02020603050405020304" pitchFamily="18" charset="0"/>
              </a:rPr>
              <a:t>Verwenden Sie langlebige Dateiformate (PDF/A, TIFF).</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effectLst/>
                <a:latin typeface="+mj-lt"/>
                <a:ea typeface="Aptos" panose="020B0004020202020204" pitchFamily="34" charset="0"/>
                <a:cs typeface="Times New Roman" panose="02020603050405020304" pitchFamily="18" charset="0"/>
              </a:rPr>
              <a:t>Fügen Sie grundlegende Metadaten hinzu (Daten, Rollen, Version).</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effectLst/>
                <a:latin typeface="+mj-lt"/>
                <a:ea typeface="Aptos" panose="020B0004020202020204" pitchFamily="34" charset="0"/>
                <a:cs typeface="Times New Roman" panose="02020603050405020304" pitchFamily="18" charset="0"/>
              </a:rPr>
              <a:t>Speichern Sie Dateien in strukturierten Ordnern.</a:t>
            </a:r>
          </a:p>
        </p:txBody>
      </p:sp>
    </p:spTree>
    <p:extLst>
      <p:ext uri="{BB962C8B-B14F-4D97-AF65-F5344CB8AC3E}">
        <p14:creationId xmlns:p14="http://schemas.microsoft.com/office/powerpoint/2010/main" val="1684681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765AF-4529-AF62-35C8-E620CC7F2E5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6A18835-148E-3731-CC7E-A51F3804A4B5}"/>
              </a:ext>
            </a:extLst>
          </p:cNvPr>
          <p:cNvSpPr txBox="1"/>
          <p:nvPr/>
        </p:nvSpPr>
        <p:spPr>
          <a:xfrm>
            <a:off x="685800" y="5600700"/>
            <a:ext cx="14706600" cy="2862322"/>
          </a:xfrm>
          <a:prstGeom prst="rect">
            <a:avLst/>
          </a:prstGeom>
          <a:noFill/>
        </p:spPr>
        <p:txBody>
          <a:bodyPr wrap="square">
            <a:spAutoFit/>
          </a:bodyPr>
          <a:lstStyle/>
          <a:p>
            <a:r>
              <a:rPr lang="en-GB" sz="6000" b="1" i="1" noProof="0" dirty="0">
                <a:solidFill>
                  <a:srgbClr val="FF0000"/>
                </a:solidFill>
              </a:rPr>
              <a:t>Welche digitalen Inhalte erstellen Ihre Lernenden oder Teams, die später wertvoll sein könnten, aber derzeit möglicherweise verloren gehen oder verstreut sind?</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87E17F69-AF34-CB09-22D3-BDE9F448FDB2}"/>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069998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A168-358B-D66F-D6C8-B9F3D9E8BC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FD6811-DB10-D7F8-23D4-D72C24CA8EB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E2EDF95-B29A-D68A-9E24-1BB6F3BA5B84}"/>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F2AA45A-C733-F7F7-764E-83C9F0BC1654}"/>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Sicherstellung der Informationsqualität</a:t>
            </a:r>
            <a:endParaRPr lang="en-GB" sz="5000" b="1" noProof="0" dirty="0"/>
          </a:p>
        </p:txBody>
      </p:sp>
      <p:sp>
        <p:nvSpPr>
          <p:cNvPr id="11" name="TextBox 10">
            <a:extLst>
              <a:ext uri="{FF2B5EF4-FFF2-40B4-BE49-F238E27FC236}">
                <a16:creationId xmlns:a16="http://schemas.microsoft.com/office/drawing/2014/main" id="{CCDB395C-4651-D17F-4812-A484448F1FD4}"/>
              </a:ext>
            </a:extLst>
          </p:cNvPr>
          <p:cNvSpPr txBox="1"/>
          <p:nvPr/>
        </p:nvSpPr>
        <p:spPr>
          <a:xfrm>
            <a:off x="858080" y="3901350"/>
            <a:ext cx="11237842" cy="3170099"/>
          </a:xfrm>
          <a:prstGeom prst="rect">
            <a:avLst/>
          </a:prstGeom>
          <a:noFill/>
        </p:spPr>
        <p:txBody>
          <a:bodyPr wrap="square">
            <a:spAutoFit/>
          </a:bodyPr>
          <a:lstStyle/>
          <a:p>
            <a:pPr marL="542925" indent="-542925">
              <a:spcBef>
                <a:spcPts val="1200"/>
              </a:spcBef>
              <a:spcAft>
                <a:spcPts val="1200"/>
              </a:spcAft>
              <a:buClr>
                <a:srgbClr val="3F6031"/>
              </a:buClr>
              <a:buFont typeface="Wingdings" panose="05000000000000000000" pitchFamily="2" charset="2"/>
              <a:buChar char="ü"/>
            </a:pPr>
            <a:r>
              <a:rPr lang="en-GB" sz="3500" noProof="0" dirty="0"/>
              <a:t>Verwenden Sie eine klare, präzise und einheitliche Sprache</a:t>
            </a:r>
          </a:p>
          <a:p>
            <a:pPr marL="542925" indent="-542925">
              <a:spcBef>
                <a:spcPts val="1200"/>
              </a:spcBef>
              <a:spcAft>
                <a:spcPts val="1200"/>
              </a:spcAft>
              <a:buClr>
                <a:srgbClr val="3F6031"/>
              </a:buClr>
              <a:buFont typeface="Wingdings" panose="05000000000000000000" pitchFamily="2" charset="2"/>
              <a:buChar char="ü"/>
            </a:pPr>
            <a:r>
              <a:rPr lang="en-GB" sz="3500" noProof="0" dirty="0"/>
              <a:t>Versionskontrolle und Metadaten-Tagging anwenden</a:t>
            </a:r>
          </a:p>
          <a:p>
            <a:pPr marL="542925" indent="-542925">
              <a:spcBef>
                <a:spcPts val="1200"/>
              </a:spcBef>
              <a:spcAft>
                <a:spcPts val="1200"/>
              </a:spcAft>
              <a:buClr>
                <a:srgbClr val="3F6031"/>
              </a:buClr>
              <a:buFont typeface="Wingdings" panose="05000000000000000000" pitchFamily="2" charset="2"/>
              <a:buChar char="ü"/>
            </a:pPr>
            <a:r>
              <a:rPr lang="en-GB" sz="3500" noProof="0" dirty="0"/>
              <a:t>Speichern Sie Dateien so, dass sie wiederauffindbar und wiederverwendbar sind</a:t>
            </a:r>
          </a:p>
          <a:p>
            <a:pPr marL="542925" indent="-542925">
              <a:spcBef>
                <a:spcPts val="1200"/>
              </a:spcBef>
              <a:spcAft>
                <a:spcPts val="1200"/>
              </a:spcAft>
              <a:buClr>
                <a:srgbClr val="3F6031"/>
              </a:buClr>
              <a:buFont typeface="Wingdings" panose="05000000000000000000" pitchFamily="2" charset="2"/>
              <a:buChar char="ü"/>
            </a:pPr>
            <a:r>
              <a:rPr lang="en-GB" sz="3500" noProof="0" dirty="0"/>
              <a:t>Beachten Sie die Datenethik: Datenschutz, Lizenzierung, Quellenangabe</a:t>
            </a:r>
          </a:p>
        </p:txBody>
      </p:sp>
      <p:pic>
        <p:nvPicPr>
          <p:cNvPr id="7" name="Γραφικό 6">
            <a:extLst>
              <a:ext uri="{FF2B5EF4-FFF2-40B4-BE49-F238E27FC236}">
                <a16:creationId xmlns:a16="http://schemas.microsoft.com/office/drawing/2014/main" id="{8E9B72A8-4831-0EEC-738C-986A51B4D2F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811000" y="2933700"/>
            <a:ext cx="5257800" cy="5105400"/>
          </a:xfrm>
          <a:prstGeom prst="rect">
            <a:avLst/>
          </a:prstGeom>
        </p:spPr>
      </p:pic>
    </p:spTree>
    <p:extLst>
      <p:ext uri="{BB962C8B-B14F-4D97-AF65-F5344CB8AC3E}">
        <p14:creationId xmlns:p14="http://schemas.microsoft.com/office/powerpoint/2010/main" val="2878389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A52E3-ACA9-8CD6-1910-B20336B128A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E03ADE2-E285-DE11-B60D-27CFCFBA8327}"/>
              </a:ext>
            </a:extLst>
          </p:cNvPr>
          <p:cNvSpPr txBox="1"/>
          <p:nvPr/>
        </p:nvSpPr>
        <p:spPr>
          <a:xfrm>
            <a:off x="699052" y="5143500"/>
            <a:ext cx="14706600" cy="4708981"/>
          </a:xfrm>
          <a:prstGeom prst="rect">
            <a:avLst/>
          </a:prstGeom>
          <a:noFill/>
        </p:spPr>
        <p:txBody>
          <a:bodyPr wrap="square">
            <a:spAutoFit/>
          </a:bodyPr>
          <a:lstStyle/>
          <a:p>
            <a:r>
              <a:rPr lang="en-GB" sz="6000" b="1" i="1" noProof="0" dirty="0">
                <a:solidFill>
                  <a:srgbClr val="FF0000"/>
                </a:solidFill>
              </a:rPr>
              <a:t>Haben Sie jemals etwas im digitalen Bereich durch einen kurzen Tipp von einem Kollegen gelernt, also nicht in einer formellen Schulung? Was hat diesen Moment so einprägsam gemacht und wie könnten Sie dies in Ihrer Schulung nachahmen?</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C6295D86-3651-EC76-49FA-D29FE53206B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036189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65F1D-54B8-39E7-48D6-E0EAFD77D1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335731D-D29D-EDEC-D063-D910025E9BA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D1685BAD-486C-83EE-B08C-6B898F8482F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F885E30-880A-05DA-F87E-6C2D08C7F53B}"/>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Unterstützung des kontinuierlichen digitalen Lernens</a:t>
            </a:r>
            <a:endParaRPr lang="en-GB" sz="5000" b="1" noProof="0" dirty="0"/>
          </a:p>
        </p:txBody>
      </p:sp>
      <p:sp>
        <p:nvSpPr>
          <p:cNvPr id="4" name="TextBox 3">
            <a:extLst>
              <a:ext uri="{FF2B5EF4-FFF2-40B4-BE49-F238E27FC236}">
                <a16:creationId xmlns:a16="http://schemas.microsoft.com/office/drawing/2014/main" id="{D5F235D8-EB58-0676-A5FB-ECDEB748DD85}"/>
              </a:ext>
            </a:extLst>
          </p:cNvPr>
          <p:cNvSpPr txBox="1"/>
          <p:nvPr/>
        </p:nvSpPr>
        <p:spPr>
          <a:xfrm>
            <a:off x="1066800" y="2552700"/>
            <a:ext cx="11734800" cy="1036438"/>
          </a:xfrm>
          <a:prstGeom prst="rect">
            <a:avLst/>
          </a:prstGeom>
          <a:noFill/>
        </p:spPr>
        <p:txBody>
          <a:bodyPr wrap="square">
            <a:spAutoFit/>
          </a:bodyPr>
          <a:lstStyle/>
          <a:p>
            <a:pPr>
              <a:lnSpc>
                <a:spcPct val="107000"/>
              </a:lnSpc>
              <a:spcAft>
                <a:spcPts val="800"/>
              </a:spcAft>
              <a:buNone/>
            </a:pPr>
            <a:r>
              <a:rPr lang="en-GB" sz="4800" b="1" noProof="0" dirty="0">
                <a:solidFill>
                  <a:srgbClr val="3F6031"/>
                </a:solidFill>
              </a:rPr>
              <a:t>Mikrolernen </a:t>
            </a:r>
            <a:r>
              <a:rPr lang="en-GB" sz="6000" b="1" noProof="0" dirty="0">
                <a:solidFill>
                  <a:srgbClr val="FF0000"/>
                </a:solidFill>
              </a:rPr>
              <a:t> = </a:t>
            </a:r>
            <a:r>
              <a:rPr lang="en-GB" sz="4800" b="1" noProof="0" dirty="0">
                <a:solidFill>
                  <a:srgbClr val="3F6031"/>
                </a:solidFill>
              </a:rPr>
              <a:t> kurzes, informelles Lernen</a:t>
            </a:r>
            <a:endParaRPr lang="en-GB"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C30669-FBE3-5342-11EB-51D4335EB89E}"/>
              </a:ext>
            </a:extLst>
          </p:cNvPr>
          <p:cNvSpPr txBox="1"/>
          <p:nvPr/>
        </p:nvSpPr>
        <p:spPr>
          <a:xfrm>
            <a:off x="1066800" y="4381500"/>
            <a:ext cx="11237842" cy="2411238"/>
          </a:xfrm>
          <a:prstGeom prst="rect">
            <a:avLst/>
          </a:prstGeom>
          <a:noFill/>
        </p:spPr>
        <p:txBody>
          <a:bodyPr wrap="square">
            <a:spAutoFit/>
          </a:bodyPr>
          <a:lstStyle/>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Stärkt das Selbstvertrauen durch Echtzeit-Unterstützung</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Fördert den Wissensaustausch zwischen Kollegen</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Kann während Proben, Besprechungen oder hinter den Kulissen stattfinden</a:t>
            </a:r>
          </a:p>
        </p:txBody>
      </p:sp>
      <p:pic>
        <p:nvPicPr>
          <p:cNvPr id="9" name="Γραφικό 8">
            <a:extLst>
              <a:ext uri="{FF2B5EF4-FFF2-40B4-BE49-F238E27FC236}">
                <a16:creationId xmlns:a16="http://schemas.microsoft.com/office/drawing/2014/main" id="{668A105F-A5B3-5DBE-EA52-E473C212AEE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716000" y="6210300"/>
            <a:ext cx="3260035" cy="2927075"/>
          </a:xfrm>
          <a:prstGeom prst="rect">
            <a:avLst/>
          </a:prstGeom>
        </p:spPr>
      </p:pic>
      <p:sp>
        <p:nvSpPr>
          <p:cNvPr id="12" name="TextBox 11">
            <a:extLst>
              <a:ext uri="{FF2B5EF4-FFF2-40B4-BE49-F238E27FC236}">
                <a16:creationId xmlns:a16="http://schemas.microsoft.com/office/drawing/2014/main" id="{41E7CF07-E124-6548-2DC3-1C6D52921CDD}"/>
              </a:ext>
            </a:extLst>
          </p:cNvPr>
          <p:cNvSpPr txBox="1"/>
          <p:nvPr/>
        </p:nvSpPr>
        <p:spPr>
          <a:xfrm>
            <a:off x="2724979" y="8191500"/>
            <a:ext cx="11237842" cy="630942"/>
          </a:xfrm>
          <a:prstGeom prst="rect">
            <a:avLst/>
          </a:prstGeom>
          <a:noFill/>
        </p:spPr>
        <p:txBody>
          <a:bodyPr wrap="square">
            <a:spAutoFit/>
          </a:bodyPr>
          <a:lstStyle/>
          <a:p>
            <a:pPr algn="r"/>
            <a:r>
              <a:rPr lang="en-GB" sz="3500" b="1" noProof="0" dirty="0">
                <a:solidFill>
                  <a:srgbClr val="04A6C2"/>
                </a:solidFill>
              </a:rPr>
              <a:t>Tipps austauschen, häufig gestellte Fragen teilen, Anleitungen</a:t>
            </a:r>
          </a:p>
        </p:txBody>
      </p:sp>
    </p:spTree>
    <p:extLst>
      <p:ext uri="{BB962C8B-B14F-4D97-AF65-F5344CB8AC3E}">
        <p14:creationId xmlns:p14="http://schemas.microsoft.com/office/powerpoint/2010/main" val="1747172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B9AFF-EBD0-1DDA-8765-35F4830537C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31374B7-042E-3444-C891-DA3C80126F2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2696913-9C49-D3CA-2762-A6409F77786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B172ED72-FBFB-9A60-27F5-CF7499836A75}"/>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Was bedeutet es, die digitale Transformation voranzutreiben?</a:t>
            </a:r>
            <a:endParaRPr lang="en-GB" sz="5000" b="1" noProof="0" dirty="0"/>
          </a:p>
        </p:txBody>
      </p:sp>
      <p:sp>
        <p:nvSpPr>
          <p:cNvPr id="6" name="TextBox 5">
            <a:extLst>
              <a:ext uri="{FF2B5EF4-FFF2-40B4-BE49-F238E27FC236}">
                <a16:creationId xmlns:a16="http://schemas.microsoft.com/office/drawing/2014/main" id="{329069F5-24D2-DF1F-BC8C-7368258F48DC}"/>
              </a:ext>
            </a:extLst>
          </p:cNvPr>
          <p:cNvSpPr txBox="1"/>
          <p:nvPr/>
        </p:nvSpPr>
        <p:spPr>
          <a:xfrm>
            <a:off x="5753491" y="3470811"/>
            <a:ext cx="11734800" cy="1838708"/>
          </a:xfrm>
          <a:prstGeom prst="rect">
            <a:avLst/>
          </a:prstGeom>
          <a:noFill/>
        </p:spPr>
        <p:txBody>
          <a:bodyPr wrap="square">
            <a:spAutoFit/>
          </a:bodyPr>
          <a:lstStyle/>
          <a:p>
            <a:pPr>
              <a:lnSpc>
                <a:spcPct val="107000"/>
              </a:lnSpc>
              <a:spcAft>
                <a:spcPts val="800"/>
              </a:spcAft>
              <a:buNone/>
            </a:pPr>
            <a:r>
              <a:rPr lang="en-GB" sz="3600" noProof="0" dirty="0"/>
              <a:t>Bei der digitalen Transformation geht es nicht darum, die neuesten Tools zu verwenden. Es geht darum, </a:t>
            </a:r>
            <a:r>
              <a:rPr lang="en-GB" sz="3600" b="1" noProof="0" dirty="0">
                <a:solidFill>
                  <a:srgbClr val="3F6031"/>
                </a:solidFill>
              </a:rPr>
              <a:t>digitale Entscheidungen </a:t>
            </a:r>
            <a:r>
              <a:rPr lang="en-GB" sz="3600" noProof="0" dirty="0"/>
              <a:t>mit </a:t>
            </a:r>
            <a:r>
              <a:rPr lang="en-GB" sz="3600" b="1" noProof="0" dirty="0">
                <a:solidFill>
                  <a:srgbClr val="3F6031"/>
                </a:solidFill>
              </a:rPr>
              <a:t>Werten</a:t>
            </a:r>
            <a:r>
              <a:rPr lang="en-GB" sz="3600" noProof="0" dirty="0"/>
              <a:t>, </a:t>
            </a:r>
            <a:r>
              <a:rPr lang="en-GB" sz="3600" b="1" noProof="0" dirty="0">
                <a:solidFill>
                  <a:srgbClr val="3F6031"/>
                </a:solidFill>
              </a:rPr>
              <a:t>Arbeitsabläufen </a:t>
            </a:r>
            <a:r>
              <a:rPr lang="en-GB" sz="3600" noProof="0" dirty="0"/>
              <a:t>und </a:t>
            </a:r>
            <a:r>
              <a:rPr lang="en-GB" sz="3600" b="1" noProof="0" dirty="0">
                <a:solidFill>
                  <a:srgbClr val="3F6031"/>
                </a:solidFill>
              </a:rPr>
              <a:t>Menschen in Einklang zu bringen</a:t>
            </a:r>
            <a:r>
              <a:rPr lang="en-GB" sz="3600" noProof="0" dirty="0"/>
              <a:t>.</a:t>
            </a:r>
            <a:endParaRPr lang="en-GB" sz="3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98F3406-85D7-0DA5-FD22-40BF3FB93808}"/>
              </a:ext>
            </a:extLst>
          </p:cNvPr>
          <p:cNvSpPr txBox="1"/>
          <p:nvPr/>
        </p:nvSpPr>
        <p:spPr>
          <a:xfrm>
            <a:off x="5723674" y="6057900"/>
            <a:ext cx="11237842" cy="2000869"/>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Fördert Klarheit, Kommunikation und Kreativität</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Beinhaltet eine integrative Planung und realistische Ziele</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Erfordert eine Reflexion über die tatsächlichen Arbeitsanforderungen</a:t>
            </a:r>
          </a:p>
        </p:txBody>
      </p:sp>
      <p:pic>
        <p:nvPicPr>
          <p:cNvPr id="7" name="Γραφικό 6">
            <a:extLst>
              <a:ext uri="{FF2B5EF4-FFF2-40B4-BE49-F238E27FC236}">
                <a16:creationId xmlns:a16="http://schemas.microsoft.com/office/drawing/2014/main" id="{515ACF0B-ADFD-23D3-93D4-A72D0992931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97787" y="3619500"/>
            <a:ext cx="4697894" cy="4286869"/>
          </a:xfrm>
          <a:prstGeom prst="rect">
            <a:avLst/>
          </a:prstGeom>
        </p:spPr>
      </p:pic>
    </p:spTree>
    <p:extLst>
      <p:ext uri="{BB962C8B-B14F-4D97-AF65-F5344CB8AC3E}">
        <p14:creationId xmlns:p14="http://schemas.microsoft.com/office/powerpoint/2010/main" val="23634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3D136-FF82-D4FF-2EDF-FB44FEACD53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6BDC170-3DF7-752C-C51F-E881E575BD4E}"/>
              </a:ext>
            </a:extLst>
          </p:cNvPr>
          <p:cNvSpPr>
            <a:spLocks noGrp="1"/>
          </p:cNvSpPr>
          <p:nvPr>
            <p:ph type="title"/>
          </p:nvPr>
        </p:nvSpPr>
        <p:spPr>
          <a:xfrm>
            <a:off x="1406071" y="914400"/>
            <a:ext cx="15011400" cy="1143000"/>
          </a:xfrm>
        </p:spPr>
        <p:txBody>
          <a:bodyPr>
            <a:normAutofit/>
          </a:bodyPr>
          <a:lstStyle/>
          <a:p>
            <a:pPr algn="r"/>
            <a:r>
              <a:rPr lang="en-GB" sz="5500" b="1" noProof="0" dirty="0">
                <a:latin typeface="+mn-lt"/>
                <a:ea typeface="+mn-ea"/>
                <a:cs typeface="+mn-cs"/>
              </a:rPr>
              <a:t>Angleichung der EU-Politik</a:t>
            </a:r>
          </a:p>
        </p:txBody>
      </p:sp>
      <p:sp>
        <p:nvSpPr>
          <p:cNvPr id="5" name="Inhaltsplatzhalter 4">
            <a:extLst>
              <a:ext uri="{FF2B5EF4-FFF2-40B4-BE49-F238E27FC236}">
                <a16:creationId xmlns:a16="http://schemas.microsoft.com/office/drawing/2014/main" id="{6275B234-D863-FC4A-DA11-93B5EE7FF2EC}"/>
              </a:ext>
            </a:extLst>
          </p:cNvPr>
          <p:cNvSpPr>
            <a:spLocks noGrp="1"/>
          </p:cNvSpPr>
          <p:nvPr>
            <p:ph idx="1"/>
          </p:nvPr>
        </p:nvSpPr>
        <p:spPr>
          <a:xfrm>
            <a:off x="1888972" y="3974032"/>
            <a:ext cx="15011400" cy="3733800"/>
          </a:xfrm>
        </p:spPr>
        <p:txBody>
          <a:bodyPr>
            <a:normAutofit lnSpcReduction="10000"/>
          </a:bodyPr>
          <a:lstStyle/>
          <a:p>
            <a:pPr marL="804863" indent="-804863">
              <a:buFont typeface="Wingdings" panose="05000000000000000000" pitchFamily="2" charset="2"/>
              <a:buChar char="Ø"/>
            </a:pPr>
            <a:r>
              <a:rPr lang="en-GB" sz="4400" noProof="0" dirty="0"/>
              <a:t>Europäischer Qualifikationsrahmen (EQR, Stufe 5)</a:t>
            </a:r>
          </a:p>
          <a:p>
            <a:pPr marL="804863" indent="-804863">
              <a:buFont typeface="Wingdings" panose="05000000000000000000" pitchFamily="2" charset="2"/>
              <a:buChar char="Ø"/>
            </a:pPr>
            <a:r>
              <a:rPr lang="en-GB" sz="4400" noProof="0" dirty="0"/>
              <a:t>Europäisches System zur Anrechnung und Akkumulierung von Studienleistungen (ECTS)</a:t>
            </a:r>
          </a:p>
          <a:p>
            <a:pPr marL="804863" indent="-804863">
              <a:buFont typeface="Wingdings" panose="05000000000000000000" pitchFamily="2" charset="2"/>
              <a:buChar char="Ø"/>
            </a:pPr>
            <a:r>
              <a:rPr lang="en-GB" sz="4400" noProof="0" dirty="0"/>
              <a:t>EQAVET (Qualitätssicherung in der beruflichen Bildung)</a:t>
            </a:r>
          </a:p>
          <a:p>
            <a:pPr marL="804863" indent="-804863">
              <a:buFont typeface="Wingdings" panose="05000000000000000000" pitchFamily="2" charset="2"/>
              <a:buChar char="Ø"/>
            </a:pPr>
            <a:r>
              <a:rPr lang="en-GB" sz="4400" noProof="0" dirty="0"/>
              <a:t>EU-Kompetenzrahmen</a:t>
            </a:r>
          </a:p>
        </p:txBody>
      </p:sp>
      <p:sp>
        <p:nvSpPr>
          <p:cNvPr id="6" name="Freeform 2">
            <a:extLst>
              <a:ext uri="{FF2B5EF4-FFF2-40B4-BE49-F238E27FC236}">
                <a16:creationId xmlns:a16="http://schemas.microsoft.com/office/drawing/2014/main" id="{780A302C-2B91-EAC7-934C-EB7B454F01B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8EC8E865-F370-D248-FBD8-1A270B40CB8C}"/>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26537343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F2989-469E-54D1-7FD5-481F4961A92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3AFA36-1828-8DAB-D5A8-A7BF93F2111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B50B3A7-1643-AE4D-155D-B04843C8F5F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264B307-C8AB-B60F-8D9C-F57FD3F6BDE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Von der Vision zur Praxis. Was braucht es dazu?</a:t>
            </a:r>
            <a:endParaRPr lang="en-GB" sz="5000" b="1" noProof="0" dirty="0"/>
          </a:p>
        </p:txBody>
      </p:sp>
      <p:graphicFrame>
        <p:nvGraphicFramePr>
          <p:cNvPr id="4" name="Πίνακας 3">
            <a:extLst>
              <a:ext uri="{FF2B5EF4-FFF2-40B4-BE49-F238E27FC236}">
                <a16:creationId xmlns:a16="http://schemas.microsoft.com/office/drawing/2014/main" id="{762A80A5-62B1-F102-622A-793A49AFD324}"/>
              </a:ext>
            </a:extLst>
          </p:cNvPr>
          <p:cNvGraphicFramePr>
            <a:graphicFrameLocks noGrp="1"/>
          </p:cNvGraphicFramePr>
          <p:nvPr/>
        </p:nvGraphicFramePr>
        <p:xfrm>
          <a:off x="1851991" y="3086100"/>
          <a:ext cx="14935200" cy="6819388"/>
        </p:xfrm>
        <a:graphic>
          <a:graphicData uri="http://schemas.openxmlformats.org/drawingml/2006/table">
            <a:tbl>
              <a:tblPr>
                <a:tableStyleId>{5940675A-B579-460E-94D1-54222C63F5DA}</a:tableStyleId>
              </a:tblPr>
              <a:tblGrid>
                <a:gridCol w="6858000">
                  <a:extLst>
                    <a:ext uri="{9D8B030D-6E8A-4147-A177-3AD203B41FA5}">
                      <a16:colId xmlns:a16="http://schemas.microsoft.com/office/drawing/2014/main" val="3321694859"/>
                    </a:ext>
                  </a:extLst>
                </a:gridCol>
                <a:gridCol w="8077200">
                  <a:extLst>
                    <a:ext uri="{9D8B030D-6E8A-4147-A177-3AD203B41FA5}">
                      <a16:colId xmlns:a16="http://schemas.microsoft.com/office/drawing/2014/main" val="807358050"/>
                    </a:ext>
                  </a:extLst>
                </a:gridCol>
              </a:tblGrid>
              <a:tr h="1212035">
                <a:tc>
                  <a:txBody>
                    <a:bodyPr/>
                    <a:lstStyle/>
                    <a:p>
                      <a:pPr marL="0" algn="l" defTabSz="914400" rtl="0" eaLnBrk="1" latinLnBrk="0" hangingPunct="1">
                        <a:spcBef>
                          <a:spcPts val="1800"/>
                        </a:spcBef>
                        <a:spcAft>
                          <a:spcPts val="1800"/>
                        </a:spcAft>
                      </a:pPr>
                      <a:r>
                        <a:rPr lang="en-GB" sz="4500" b="1" kern="1200" noProof="0" dirty="0">
                          <a:solidFill>
                            <a:schemeClr val="bg1"/>
                          </a:solidFill>
                          <a:latin typeface="+mn-lt"/>
                          <a:ea typeface="+mn-ea"/>
                          <a:cs typeface="+mn-cs"/>
                        </a:rPr>
                        <a:t>Schritt</a:t>
                      </a:r>
                      <a:endParaRPr lang="en-GB" sz="4500" b="1"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1800"/>
                        </a:spcBef>
                        <a:spcAft>
                          <a:spcPts val="1800"/>
                        </a:spcAft>
                      </a:pPr>
                      <a:r>
                        <a:rPr lang="en-GB" sz="4500" b="1" noProof="0" dirty="0">
                          <a:solidFill>
                            <a:schemeClr val="bg1"/>
                          </a:solidFill>
                        </a:rPr>
                        <a:t>Was bedeutet das?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71412109"/>
                  </a:ext>
                </a:extLst>
              </a:tr>
              <a:tr h="974393">
                <a:tc>
                  <a:txBody>
                    <a:bodyPr/>
                    <a:lstStyle/>
                    <a:p>
                      <a:pPr marL="514350" indent="-514350">
                        <a:spcBef>
                          <a:spcPts val="600"/>
                        </a:spcBef>
                        <a:spcAft>
                          <a:spcPts val="600"/>
                        </a:spcAft>
                        <a:buAutoNum type="arabicPeriod"/>
                      </a:pPr>
                      <a:r>
                        <a:rPr lang="en-GB" sz="3500" noProof="0" dirty="0">
                          <a:solidFill>
                            <a:schemeClr val="bg1"/>
                          </a:solidFill>
                        </a:rPr>
                        <a:t>Konkrete Ziele definieren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Basierend auf den tatsächlichen Anforderungen verschiedener Rollen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070785705"/>
                  </a:ext>
                </a:extLst>
              </a:tr>
              <a:tr h="974393">
                <a:tc>
                  <a:txBody>
                    <a:bodyPr/>
                    <a:lstStyle/>
                    <a:p>
                      <a:pPr>
                        <a:spcBef>
                          <a:spcPts val="600"/>
                        </a:spcBef>
                        <a:spcAft>
                          <a:spcPts val="600"/>
                        </a:spcAft>
                      </a:pPr>
                      <a:r>
                        <a:rPr lang="en-GB" sz="3500" noProof="0" dirty="0">
                          <a:solidFill>
                            <a:schemeClr val="bg1"/>
                          </a:solidFill>
                        </a:rPr>
                        <a:t>2. Aktuelle Arbeitsabläufe abbilden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Reibungspunkte und Chancen identifizieren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2435576632"/>
                  </a:ext>
                </a:extLst>
              </a:tr>
              <a:tr h="974393">
                <a:tc>
                  <a:txBody>
                    <a:bodyPr/>
                    <a:lstStyle/>
                    <a:p>
                      <a:pPr>
                        <a:spcBef>
                          <a:spcPts val="600"/>
                        </a:spcBef>
                        <a:spcAft>
                          <a:spcPts val="600"/>
                        </a:spcAft>
                      </a:pPr>
                      <a:r>
                        <a:rPr lang="en-GB" sz="3500" noProof="0" dirty="0">
                          <a:solidFill>
                            <a:schemeClr val="bg1"/>
                          </a:solidFill>
                        </a:rPr>
                        <a:t>3. Priorisieren Sie Maßnahmen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Fokus auf Wirkung, Reduzierung unnötiger Schritte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930076091"/>
                  </a:ext>
                </a:extLst>
              </a:tr>
              <a:tr h="974393">
                <a:tc>
                  <a:txBody>
                    <a:bodyPr/>
                    <a:lstStyle/>
                    <a:p>
                      <a:pPr>
                        <a:spcBef>
                          <a:spcPts val="600"/>
                        </a:spcBef>
                        <a:spcAft>
                          <a:spcPts val="600"/>
                        </a:spcAft>
                      </a:pPr>
                      <a:r>
                        <a:rPr lang="en-GB" sz="3500" noProof="0" dirty="0">
                          <a:solidFill>
                            <a:schemeClr val="bg1"/>
                          </a:solidFill>
                        </a:rPr>
                        <a:t>4. Erstellen Sie einen Rollout-Fahrplan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Klare Rollen, Zeitpläne und Tools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090012600"/>
                  </a:ext>
                </a:extLst>
              </a:tr>
              <a:tr h="974393">
                <a:tc>
                  <a:txBody>
                    <a:bodyPr/>
                    <a:lstStyle/>
                    <a:p>
                      <a:pPr>
                        <a:spcBef>
                          <a:spcPts val="600"/>
                        </a:spcBef>
                        <a:spcAft>
                          <a:spcPts val="600"/>
                        </a:spcAft>
                      </a:pPr>
                      <a:r>
                        <a:rPr lang="en-GB" sz="3500" noProof="0" dirty="0">
                          <a:solidFill>
                            <a:schemeClr val="bg1"/>
                          </a:solidFill>
                        </a:rPr>
                        <a:t>5. Feedback-Schleifen schaffen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Passen Sie sich während des Prozesses an, nicht erst danach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1507679330"/>
                  </a:ext>
                </a:extLst>
              </a:tr>
            </a:tbl>
          </a:graphicData>
        </a:graphic>
      </p:graphicFrame>
    </p:spTree>
    <p:extLst>
      <p:ext uri="{BB962C8B-B14F-4D97-AF65-F5344CB8AC3E}">
        <p14:creationId xmlns:p14="http://schemas.microsoft.com/office/powerpoint/2010/main" val="2958159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6C93-9447-C888-8EBE-5AC572CCDE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B2D3B7-F2FA-90FA-053F-7E67A07E45A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77541C1-ECF8-9FEF-D477-0E545C15428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45A0E3-9219-32AA-8769-717023488B2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Widerstand gegen digitale Veränderungen verstehen</a:t>
            </a:r>
            <a:endParaRPr lang="en-GB" sz="5000" b="1" noProof="0" dirty="0"/>
          </a:p>
        </p:txBody>
      </p:sp>
      <p:sp>
        <p:nvSpPr>
          <p:cNvPr id="8" name="TextBox 7">
            <a:extLst>
              <a:ext uri="{FF2B5EF4-FFF2-40B4-BE49-F238E27FC236}">
                <a16:creationId xmlns:a16="http://schemas.microsoft.com/office/drawing/2014/main" id="{CCE7F859-333B-E1DE-8476-F9138A353C27}"/>
              </a:ext>
            </a:extLst>
          </p:cNvPr>
          <p:cNvSpPr txBox="1"/>
          <p:nvPr/>
        </p:nvSpPr>
        <p:spPr>
          <a:xfrm>
            <a:off x="838200" y="3265004"/>
            <a:ext cx="11237842" cy="3756991"/>
          </a:xfrm>
          <a:prstGeom prst="rect">
            <a:avLst/>
          </a:prstGeom>
          <a:noFill/>
        </p:spPr>
        <p:txBody>
          <a:bodyPr wrap="square">
            <a:spAutoFit/>
          </a:bodyPr>
          <a:lstStyle/>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Widerstand ist kein Scheitern – er ist Feedback</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Kann Angst, Verwirrung oder Ausgrenzung widerspiegeln</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Trainer helfen dabei, Bedenken zu entschlüsseln und Ängste abzubauen</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Kleine Erfolge schaffen Vertrauen</a:t>
            </a:r>
          </a:p>
        </p:txBody>
      </p:sp>
      <p:pic>
        <p:nvPicPr>
          <p:cNvPr id="9" name="Γραφικό 8">
            <a:extLst>
              <a:ext uri="{FF2B5EF4-FFF2-40B4-BE49-F238E27FC236}">
                <a16:creationId xmlns:a16="http://schemas.microsoft.com/office/drawing/2014/main" id="{04A88795-C69F-BF1B-81CE-BE81C547941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725400" y="2956891"/>
            <a:ext cx="4446104" cy="4267200"/>
          </a:xfrm>
          <a:prstGeom prst="rect">
            <a:avLst/>
          </a:prstGeom>
        </p:spPr>
      </p:pic>
      <p:sp>
        <p:nvSpPr>
          <p:cNvPr id="12" name="TextBox 11">
            <a:extLst>
              <a:ext uri="{FF2B5EF4-FFF2-40B4-BE49-F238E27FC236}">
                <a16:creationId xmlns:a16="http://schemas.microsoft.com/office/drawing/2014/main" id="{D345BBD1-AC0D-8801-2104-14054EB89DE8}"/>
              </a:ext>
            </a:extLst>
          </p:cNvPr>
          <p:cNvSpPr txBox="1"/>
          <p:nvPr/>
        </p:nvSpPr>
        <p:spPr>
          <a:xfrm>
            <a:off x="952108" y="8243466"/>
            <a:ext cx="16383783" cy="1323439"/>
          </a:xfrm>
          <a:prstGeom prst="rect">
            <a:avLst/>
          </a:prstGeom>
          <a:solidFill>
            <a:srgbClr val="04A6C2"/>
          </a:solidFill>
        </p:spPr>
        <p:txBody>
          <a:bodyPr wrap="square">
            <a:spAutoFit/>
          </a:bodyPr>
          <a:lstStyle/>
          <a:p>
            <a:pPr algn="ctr"/>
            <a:r>
              <a:rPr lang="en-GB" sz="4000" b="1" i="1" noProof="0" dirty="0">
                <a:solidFill>
                  <a:schemeClr val="bg1"/>
                </a:solidFill>
              </a:rPr>
              <a:t>Veränderungen scheitern nicht aufgrund von Tools. Sie scheitern, wenn Menschen sich ausgeschlossen fühlen</a:t>
            </a:r>
          </a:p>
        </p:txBody>
      </p:sp>
    </p:spTree>
    <p:extLst>
      <p:ext uri="{BB962C8B-B14F-4D97-AF65-F5344CB8AC3E}">
        <p14:creationId xmlns:p14="http://schemas.microsoft.com/office/powerpoint/2010/main" val="3249871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27AAA-CEDA-961C-39C9-766EAFAF9F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1FB23A-BDE2-B711-CBE4-8E856FD8DB8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B73A5324-9FCE-4F09-C53F-C8FFA490C0E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498B93C4-AD6F-35C7-6544-B6EE1A8093EF}"/>
              </a:ext>
            </a:extLst>
          </p:cNvPr>
          <p:cNvSpPr txBox="1"/>
          <p:nvPr/>
        </p:nvSpPr>
        <p:spPr>
          <a:xfrm>
            <a:off x="0" y="868678"/>
            <a:ext cx="16687800" cy="923330"/>
          </a:xfrm>
          <a:prstGeom prst="rect">
            <a:avLst/>
          </a:prstGeom>
          <a:noFill/>
        </p:spPr>
        <p:txBody>
          <a:bodyPr wrap="square">
            <a:spAutoFit/>
          </a:bodyPr>
          <a:lstStyle/>
          <a:p>
            <a:pPr lvl="0" algn="r"/>
            <a:r>
              <a:rPr lang="en-GB" sz="5400" b="1" noProof="0" dirty="0"/>
              <a:t>Werkzeuge an Bedürfnisse anpassen</a:t>
            </a:r>
            <a:endParaRPr lang="en-GB" sz="5000" b="1" noProof="0" dirty="0"/>
          </a:p>
        </p:txBody>
      </p:sp>
      <p:graphicFrame>
        <p:nvGraphicFramePr>
          <p:cNvPr id="4" name="Πίνακας 3">
            <a:extLst>
              <a:ext uri="{FF2B5EF4-FFF2-40B4-BE49-F238E27FC236}">
                <a16:creationId xmlns:a16="http://schemas.microsoft.com/office/drawing/2014/main" id="{21FD42F0-25DE-94DA-981F-F6F8F503AF72}"/>
              </a:ext>
            </a:extLst>
          </p:cNvPr>
          <p:cNvGraphicFramePr>
            <a:graphicFrameLocks noGrp="1"/>
          </p:cNvGraphicFramePr>
          <p:nvPr>
            <p:extLst>
              <p:ext uri="{D42A27DB-BD31-4B8C-83A1-F6EECF244321}">
                <p14:modId xmlns:p14="http://schemas.microsoft.com/office/powerpoint/2010/main" val="1257377063"/>
              </p:ext>
            </p:extLst>
          </p:nvPr>
        </p:nvGraphicFramePr>
        <p:xfrm>
          <a:off x="2934393" y="1811206"/>
          <a:ext cx="13829607" cy="8371439"/>
        </p:xfrm>
        <a:graphic>
          <a:graphicData uri="http://schemas.openxmlformats.org/drawingml/2006/table">
            <a:tbl>
              <a:tblPr>
                <a:tableStyleId>{5940675A-B579-460E-94D1-54222C63F5DA}</a:tableStyleId>
              </a:tblPr>
              <a:tblGrid>
                <a:gridCol w="4211378">
                  <a:extLst>
                    <a:ext uri="{9D8B030D-6E8A-4147-A177-3AD203B41FA5}">
                      <a16:colId xmlns:a16="http://schemas.microsoft.com/office/drawing/2014/main" val="705434875"/>
                    </a:ext>
                  </a:extLst>
                </a:gridCol>
                <a:gridCol w="4966791">
                  <a:extLst>
                    <a:ext uri="{9D8B030D-6E8A-4147-A177-3AD203B41FA5}">
                      <a16:colId xmlns:a16="http://schemas.microsoft.com/office/drawing/2014/main" val="1780786107"/>
                    </a:ext>
                  </a:extLst>
                </a:gridCol>
                <a:gridCol w="4651438">
                  <a:extLst>
                    <a:ext uri="{9D8B030D-6E8A-4147-A177-3AD203B41FA5}">
                      <a16:colId xmlns:a16="http://schemas.microsoft.com/office/drawing/2014/main" val="3221374552"/>
                    </a:ext>
                  </a:extLst>
                </a:gridCol>
              </a:tblGrid>
              <a:tr h="811411">
                <a:tc>
                  <a:txBody>
                    <a:bodyPr/>
                    <a:lstStyle/>
                    <a:p>
                      <a:r>
                        <a:rPr lang="en-GB" sz="3600" b="1" noProof="0" dirty="0">
                          <a:solidFill>
                            <a:schemeClr val="bg1"/>
                          </a:solidFill>
                        </a:rPr>
                        <a:t>Aufgabe</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600" b="1" noProof="0" dirty="0">
                          <a:solidFill>
                            <a:schemeClr val="bg1"/>
                          </a:solidFill>
                        </a:rPr>
                        <a:t>Beispiel für eine gute Passung</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600" b="1" noProof="0" dirty="0">
                          <a:solidFill>
                            <a:schemeClr val="bg1"/>
                          </a:solidFill>
                        </a:rPr>
                        <a:t>Was zu überprüfen ist</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extLst>
                  <a:ext uri="{0D108BD9-81ED-4DB2-BD59-A6C34878D82A}">
                    <a16:rowId xmlns:a16="http://schemas.microsoft.com/office/drawing/2014/main" val="2811462625"/>
                  </a:ext>
                </a:extLst>
              </a:tr>
              <a:tr h="1342109">
                <a:tc>
                  <a:txBody>
                    <a:bodyPr/>
                    <a:lstStyle/>
                    <a:p>
                      <a:r>
                        <a:rPr lang="en-GB" sz="3200" b="1" noProof="0" dirty="0"/>
                        <a:t>Dateien freigeben</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200" noProof="0" dirty="0"/>
                        <a:t>Gemeinsam genutzte Ordner mit Benennungsregeln</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200" noProof="0" dirty="0"/>
                        <a:t>Rückverfolgbarkeit, Zugriff</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2424357"/>
                  </a:ext>
                </a:extLst>
              </a:tr>
              <a:tr h="1960185">
                <a:tc>
                  <a:txBody>
                    <a:bodyPr/>
                    <a:lstStyle/>
                    <a:p>
                      <a:r>
                        <a:rPr lang="en-GB" sz="3200" b="1" noProof="0" dirty="0"/>
                        <a:t>Planung von Proben</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200" noProof="0" dirty="0"/>
                        <a:t>Gemeinsame Kalender mit Zeitzoneneinstellungen</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200" noProof="0" dirty="0"/>
                        <a:t>Klarheit, Verfügbarkeit</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1263415"/>
                  </a:ext>
                </a:extLst>
              </a:tr>
              <a:tr h="1960185">
                <a:tc>
                  <a:txBody>
                    <a:bodyPr/>
                    <a:lstStyle/>
                    <a:p>
                      <a:r>
                        <a:rPr lang="en-GB" sz="3200" b="1" noProof="0" dirty="0"/>
                        <a:t>Kreatives Co-Design</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200" noProof="0" dirty="0"/>
                        <a:t>Tools, die Anmerkungen oder Versionsverwaltung unterstützen</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200" noProof="0" dirty="0"/>
                        <a:t>Benutzerfreundlichkeit, Zusammenarbeit</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1404190"/>
                  </a:ext>
                </a:extLst>
              </a:tr>
              <a:tr h="1342109">
                <a:tc>
                  <a:txBody>
                    <a:bodyPr/>
                    <a:lstStyle/>
                    <a:p>
                      <a:r>
                        <a:rPr lang="en-GB" sz="3200" b="1" noProof="0" dirty="0"/>
                        <a:t>Team-Updates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200" noProof="0" dirty="0"/>
                        <a:t>Projektplattformen oder Chat-Threads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200" noProof="0" dirty="0"/>
                        <a:t>Sichtbarkeit, Fokus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1183880"/>
                  </a:ext>
                </a:extLst>
              </a:tr>
            </a:tbl>
          </a:graphicData>
        </a:graphic>
      </p:graphicFrame>
      <p:pic>
        <p:nvPicPr>
          <p:cNvPr id="6" name="Γραφικό 5">
            <a:extLst>
              <a:ext uri="{FF2B5EF4-FFF2-40B4-BE49-F238E27FC236}">
                <a16:creationId xmlns:a16="http://schemas.microsoft.com/office/drawing/2014/main" id="{A6CDC1BF-711F-CFA6-F100-421EADFA2C5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600200" y="3440159"/>
            <a:ext cx="1080000" cy="1080000"/>
          </a:xfrm>
          <a:prstGeom prst="rect">
            <a:avLst/>
          </a:prstGeom>
        </p:spPr>
      </p:pic>
      <p:pic>
        <p:nvPicPr>
          <p:cNvPr id="7" name="Γραφικό 6">
            <a:extLst>
              <a:ext uri="{FF2B5EF4-FFF2-40B4-BE49-F238E27FC236}">
                <a16:creationId xmlns:a16="http://schemas.microsoft.com/office/drawing/2014/main" id="{0B221F3A-F381-100F-2E64-70E41E8DD71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600200" y="5240330"/>
            <a:ext cx="1080000" cy="1080000"/>
          </a:xfrm>
          <a:prstGeom prst="rect">
            <a:avLst/>
          </a:prstGeom>
        </p:spPr>
      </p:pic>
      <p:pic>
        <p:nvPicPr>
          <p:cNvPr id="10" name="Γραφικό 9">
            <a:extLst>
              <a:ext uri="{FF2B5EF4-FFF2-40B4-BE49-F238E27FC236}">
                <a16:creationId xmlns:a16="http://schemas.microsoft.com/office/drawing/2014/main" id="{8013A0E3-B4C2-EBD6-D0D8-C9B67CF6F9A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600200" y="7040502"/>
            <a:ext cx="1080000" cy="1080000"/>
          </a:xfrm>
          <a:prstGeom prst="rect">
            <a:avLst/>
          </a:prstGeom>
        </p:spPr>
      </p:pic>
      <p:pic>
        <p:nvPicPr>
          <p:cNvPr id="11" name="Γραφικό 10">
            <a:extLst>
              <a:ext uri="{FF2B5EF4-FFF2-40B4-BE49-F238E27FC236}">
                <a16:creationId xmlns:a16="http://schemas.microsoft.com/office/drawing/2014/main" id="{F29272AD-EB74-1FAF-043F-4D4DFD417379}"/>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600200" y="9026905"/>
            <a:ext cx="1080000" cy="1080000"/>
          </a:xfrm>
          <a:prstGeom prst="rect">
            <a:avLst/>
          </a:prstGeom>
        </p:spPr>
      </p:pic>
    </p:spTree>
    <p:extLst>
      <p:ext uri="{BB962C8B-B14F-4D97-AF65-F5344CB8AC3E}">
        <p14:creationId xmlns:p14="http://schemas.microsoft.com/office/powerpoint/2010/main" val="3560657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1DF70-6ACB-94E0-3E43-E55B53535E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EABD44-4C17-B658-B7E7-16713CBE309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6C6E955-EF25-DC19-43C3-D99C17ACCCF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5B77923D-E51E-EDFF-72BE-31E9FCB44241}"/>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Neue Technologien in den darstellenden Künsten</a:t>
            </a:r>
            <a:endParaRPr lang="en-GB" sz="5000" b="1" noProof="0" dirty="0"/>
          </a:p>
        </p:txBody>
      </p:sp>
      <p:sp>
        <p:nvSpPr>
          <p:cNvPr id="8" name="TextBox 7">
            <a:extLst>
              <a:ext uri="{FF2B5EF4-FFF2-40B4-BE49-F238E27FC236}">
                <a16:creationId xmlns:a16="http://schemas.microsoft.com/office/drawing/2014/main" id="{692654AC-DAA9-2C2F-9C53-9608D043745D}"/>
              </a:ext>
            </a:extLst>
          </p:cNvPr>
          <p:cNvSpPr txBox="1"/>
          <p:nvPr/>
        </p:nvSpPr>
        <p:spPr>
          <a:xfrm>
            <a:off x="679172" y="5041085"/>
            <a:ext cx="11237842" cy="3295326"/>
          </a:xfrm>
          <a:prstGeom prst="rect">
            <a:avLst/>
          </a:prstGeom>
          <a:noFill/>
        </p:spPr>
        <p:txBody>
          <a:bodyPr wrap="square">
            <a:spAutoFit/>
          </a:bodyPr>
          <a:lstStyle/>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Entdecken Sie neue Tools mit einem klaren Zweck</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Beginnen Sie mit risikoarmen Anwendungen (z. B. Ideen testen, Vorschauen)</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Stellen Sie Kreativität und Inklusion in den Mittelpunkt</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Diskutieren Sie ethische Fragen: Eigentumsrechte, Transparenz, Barrierefreiheit</a:t>
            </a:r>
          </a:p>
        </p:txBody>
      </p:sp>
      <p:sp>
        <p:nvSpPr>
          <p:cNvPr id="12" name="TextBox 11">
            <a:extLst>
              <a:ext uri="{FF2B5EF4-FFF2-40B4-BE49-F238E27FC236}">
                <a16:creationId xmlns:a16="http://schemas.microsoft.com/office/drawing/2014/main" id="{97860079-A435-F05A-DFD5-70784D0FEBF7}"/>
              </a:ext>
            </a:extLst>
          </p:cNvPr>
          <p:cNvSpPr txBox="1"/>
          <p:nvPr/>
        </p:nvSpPr>
        <p:spPr>
          <a:xfrm>
            <a:off x="705678" y="2710305"/>
            <a:ext cx="17353722" cy="1169551"/>
          </a:xfrm>
          <a:prstGeom prst="rect">
            <a:avLst/>
          </a:prstGeom>
          <a:noFill/>
        </p:spPr>
        <p:txBody>
          <a:bodyPr wrap="square">
            <a:spAutoFit/>
          </a:bodyPr>
          <a:lstStyle/>
          <a:p>
            <a:r>
              <a:rPr lang="en-GB" sz="3500" b="1" noProof="0" dirty="0">
                <a:solidFill>
                  <a:srgbClr val="3F6031"/>
                </a:solidFill>
              </a:rPr>
              <a:t>Neue Technologien bieten spannende Möglichkeiten in den darstellenden Künsten, sollten jedoch mit Sorgfalt, Bedacht und im Einklang mit den Werten und Fähigkeiten Ihrer Lernenden eingesetzt werden.</a:t>
            </a:r>
          </a:p>
        </p:txBody>
      </p:sp>
      <p:grpSp>
        <p:nvGrpSpPr>
          <p:cNvPr id="17" name="Ομάδα 16">
            <a:extLst>
              <a:ext uri="{FF2B5EF4-FFF2-40B4-BE49-F238E27FC236}">
                <a16:creationId xmlns:a16="http://schemas.microsoft.com/office/drawing/2014/main" id="{B78D92E9-CF58-3D5F-250C-9AAF0E6BC9A6}"/>
              </a:ext>
            </a:extLst>
          </p:cNvPr>
          <p:cNvGrpSpPr/>
          <p:nvPr/>
        </p:nvGrpSpPr>
        <p:grpSpPr>
          <a:xfrm>
            <a:off x="11739832" y="4529448"/>
            <a:ext cx="4947968" cy="4318600"/>
            <a:chOff x="11779590" y="4072700"/>
            <a:chExt cx="4947968" cy="4318600"/>
          </a:xfrm>
        </p:grpSpPr>
        <p:pic>
          <p:nvPicPr>
            <p:cNvPr id="13" name="Γραφικό 12">
              <a:extLst>
                <a:ext uri="{FF2B5EF4-FFF2-40B4-BE49-F238E27FC236}">
                  <a16:creationId xmlns:a16="http://schemas.microsoft.com/office/drawing/2014/main" id="{EF25A9BC-75FE-559B-FAE3-083AE519D81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4325600" y="4072700"/>
              <a:ext cx="1800000" cy="1800000"/>
            </a:xfrm>
            <a:prstGeom prst="rect">
              <a:avLst/>
            </a:prstGeom>
          </p:spPr>
        </p:pic>
        <p:pic>
          <p:nvPicPr>
            <p:cNvPr id="14" name="Γραφικό 13">
              <a:extLst>
                <a:ext uri="{FF2B5EF4-FFF2-40B4-BE49-F238E27FC236}">
                  <a16:creationId xmlns:a16="http://schemas.microsoft.com/office/drawing/2014/main" id="{1B3710F9-62C4-97A3-9F95-92EDAEC2E5EA}"/>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1779590" y="4608802"/>
              <a:ext cx="1800000" cy="1800000"/>
            </a:xfrm>
            <a:prstGeom prst="rect">
              <a:avLst/>
            </a:prstGeom>
          </p:spPr>
        </p:pic>
        <p:pic>
          <p:nvPicPr>
            <p:cNvPr id="15" name="Γραφικό 14">
              <a:extLst>
                <a:ext uri="{FF2B5EF4-FFF2-40B4-BE49-F238E27FC236}">
                  <a16:creationId xmlns:a16="http://schemas.microsoft.com/office/drawing/2014/main" id="{059D4484-96CD-439E-6DFF-4A856C3956F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4927558" y="6167172"/>
              <a:ext cx="1800000" cy="1800000"/>
            </a:xfrm>
            <a:prstGeom prst="rect">
              <a:avLst/>
            </a:prstGeom>
          </p:spPr>
        </p:pic>
        <p:pic>
          <p:nvPicPr>
            <p:cNvPr id="16" name="Γραφικό 15">
              <a:extLst>
                <a:ext uri="{FF2B5EF4-FFF2-40B4-BE49-F238E27FC236}">
                  <a16:creationId xmlns:a16="http://schemas.microsoft.com/office/drawing/2014/main" id="{0C00BE7E-96ED-4D89-3969-15F643F4A17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2542165" y="6591300"/>
              <a:ext cx="1800000" cy="1800000"/>
            </a:xfrm>
            <a:prstGeom prst="rect">
              <a:avLst/>
            </a:prstGeom>
          </p:spPr>
        </p:pic>
      </p:grpSp>
      <p:sp>
        <p:nvSpPr>
          <p:cNvPr id="18" name="TextBox 17">
            <a:extLst>
              <a:ext uri="{FF2B5EF4-FFF2-40B4-BE49-F238E27FC236}">
                <a16:creationId xmlns:a16="http://schemas.microsoft.com/office/drawing/2014/main" id="{FC42ECDB-74FB-85D0-EB6B-762393B61C9C}"/>
              </a:ext>
            </a:extLst>
          </p:cNvPr>
          <p:cNvSpPr txBox="1"/>
          <p:nvPr/>
        </p:nvSpPr>
        <p:spPr>
          <a:xfrm>
            <a:off x="12970565" y="8112732"/>
            <a:ext cx="1050235" cy="861774"/>
          </a:xfrm>
          <a:prstGeom prst="rect">
            <a:avLst/>
          </a:prstGeom>
          <a:noFill/>
        </p:spPr>
        <p:txBody>
          <a:bodyPr wrap="square">
            <a:spAutoFit/>
          </a:bodyPr>
          <a:lstStyle/>
          <a:p>
            <a:r>
              <a:rPr lang="en-GB" sz="5000" b="1" noProof="0" dirty="0">
                <a:solidFill>
                  <a:srgbClr val="569938"/>
                </a:solidFill>
              </a:rPr>
              <a:t>XR</a:t>
            </a:r>
          </a:p>
        </p:txBody>
      </p:sp>
      <p:sp>
        <p:nvSpPr>
          <p:cNvPr id="19" name="TextBox 18">
            <a:extLst>
              <a:ext uri="{FF2B5EF4-FFF2-40B4-BE49-F238E27FC236}">
                <a16:creationId xmlns:a16="http://schemas.microsoft.com/office/drawing/2014/main" id="{0F9529ED-41B2-3EB4-6E54-2CA6E968B91B}"/>
              </a:ext>
            </a:extLst>
          </p:cNvPr>
          <p:cNvSpPr txBox="1"/>
          <p:nvPr/>
        </p:nvSpPr>
        <p:spPr>
          <a:xfrm>
            <a:off x="12209931" y="5826974"/>
            <a:ext cx="1050235" cy="861774"/>
          </a:xfrm>
          <a:prstGeom prst="rect">
            <a:avLst/>
          </a:prstGeom>
          <a:noFill/>
        </p:spPr>
        <p:txBody>
          <a:bodyPr wrap="square">
            <a:spAutoFit/>
          </a:bodyPr>
          <a:lstStyle/>
          <a:p>
            <a:r>
              <a:rPr lang="en-GB" sz="5000" b="1" noProof="0" dirty="0">
                <a:solidFill>
                  <a:srgbClr val="569938"/>
                </a:solidFill>
              </a:rPr>
              <a:t>VR</a:t>
            </a:r>
          </a:p>
        </p:txBody>
      </p:sp>
    </p:spTree>
    <p:extLst>
      <p:ext uri="{BB962C8B-B14F-4D97-AF65-F5344CB8AC3E}">
        <p14:creationId xmlns:p14="http://schemas.microsoft.com/office/powerpoint/2010/main" val="702125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1B35-DA6A-2374-A097-BDEE477C51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A46A8A1-F27C-C825-1193-69E0FB50A620}"/>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8425897-9597-DBA2-43AA-8AD00119928D}"/>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30225B1-E9B1-9CB4-0334-EE716C7650DE}"/>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Aktivität C4.A7</a:t>
            </a:r>
            <a:endParaRPr lang="en-GB" sz="6000" noProof="0" dirty="0">
              <a:solidFill>
                <a:srgbClr val="3F6031"/>
              </a:solidFill>
            </a:endParaRPr>
          </a:p>
        </p:txBody>
      </p:sp>
      <p:sp>
        <p:nvSpPr>
          <p:cNvPr id="7" name="TextBox 6">
            <a:extLst>
              <a:ext uri="{FF2B5EF4-FFF2-40B4-BE49-F238E27FC236}">
                <a16:creationId xmlns:a16="http://schemas.microsoft.com/office/drawing/2014/main" id="{79261C75-285B-C128-6566-40ADACE3F701}"/>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Eine Verpflichtung, ein Instrument</a:t>
            </a:r>
          </a:p>
        </p:txBody>
      </p:sp>
      <p:sp>
        <p:nvSpPr>
          <p:cNvPr id="6" name="TextBox 5">
            <a:extLst>
              <a:ext uri="{FF2B5EF4-FFF2-40B4-BE49-F238E27FC236}">
                <a16:creationId xmlns:a16="http://schemas.microsoft.com/office/drawing/2014/main" id="{D459C844-95BC-C1CD-C784-27E804C60636}"/>
              </a:ext>
            </a:extLst>
          </p:cNvPr>
          <p:cNvSpPr txBox="1"/>
          <p:nvPr/>
        </p:nvSpPr>
        <p:spPr>
          <a:xfrm>
            <a:off x="4278086" y="6049096"/>
            <a:ext cx="12170227" cy="3200876"/>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Welche kleine, konkrete Verpflichtung werden Sie </a:t>
            </a:r>
            <a:r>
              <a:rPr lang="en-GB" sz="3200" dirty="0" err="1">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als</a:t>
            </a: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Traine:in</a:t>
            </a: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eingehen, um sicherere, nachhaltigere oder integrativere digitale Praktiken zu fördern?</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457200" indent="-457200">
              <a:spcBef>
                <a:spcPts val="600"/>
              </a:spcBef>
              <a:spcAft>
                <a:spcPts val="600"/>
              </a:spcAft>
              <a:buFont typeface="Arial" panose="020B0604020202020204" pitchFamily="34" charset="0"/>
              <a:buChar char="•"/>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Welches digitale Werkzeug, welche Kommunikationsmethode oder welche Arbeitsgewohnheit werden Sie vertiefen oder bei Ihren Lernenden fördern?</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74137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9F61-396C-BA16-49AA-8B9A8F8131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4DED8C-442A-1DF6-4D30-C933BDC02C1A}"/>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621BB6C-0607-61C7-3134-EEF1D8651E4F}"/>
              </a:ext>
            </a:extLst>
          </p:cNvPr>
          <p:cNvSpPr/>
          <p:nvPr/>
        </p:nvSpPr>
        <p:spPr>
          <a:xfrm rot="-10800000">
            <a:off x="4471737" y="49149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A79ADEE-6721-B41A-CE75-CBC5B46CAE5B}"/>
              </a:ext>
            </a:extLst>
          </p:cNvPr>
          <p:cNvSpPr txBox="1"/>
          <p:nvPr/>
        </p:nvSpPr>
        <p:spPr>
          <a:xfrm>
            <a:off x="5715000" y="952500"/>
            <a:ext cx="3886200" cy="1323439"/>
          </a:xfrm>
          <a:prstGeom prst="rect">
            <a:avLst/>
          </a:prstGeom>
          <a:noFill/>
        </p:spPr>
        <p:txBody>
          <a:bodyPr wrap="square">
            <a:spAutoFit/>
          </a:bodyPr>
          <a:lstStyle/>
          <a:p>
            <a:pPr lvl="0"/>
            <a:r>
              <a:rPr lang="en-GB" sz="8000" b="1" noProof="0" dirty="0">
                <a:solidFill>
                  <a:schemeClr val="tx1"/>
                </a:solidFill>
                <a:effectLst/>
                <a:latin typeface="+mn-lt"/>
              </a:rPr>
              <a:t>Lektion 4</a:t>
            </a:r>
            <a:endParaRPr lang="en-GB" sz="8000" noProof="0" dirty="0"/>
          </a:p>
        </p:txBody>
      </p:sp>
      <p:sp>
        <p:nvSpPr>
          <p:cNvPr id="6" name="TextBox 5">
            <a:extLst>
              <a:ext uri="{FF2B5EF4-FFF2-40B4-BE49-F238E27FC236}">
                <a16:creationId xmlns:a16="http://schemas.microsoft.com/office/drawing/2014/main" id="{60CBCC4E-1630-015D-43C3-9740C6B78C15}"/>
              </a:ext>
            </a:extLst>
          </p:cNvPr>
          <p:cNvSpPr txBox="1"/>
          <p:nvPr/>
        </p:nvSpPr>
        <p:spPr>
          <a:xfrm>
            <a:off x="5562600" y="6060519"/>
            <a:ext cx="10134600" cy="2862322"/>
          </a:xfrm>
          <a:prstGeom prst="rect">
            <a:avLst/>
          </a:prstGeom>
          <a:noFill/>
        </p:spPr>
        <p:txBody>
          <a:bodyPr wrap="square">
            <a:spAutoFit/>
          </a:bodyPr>
          <a:lstStyle/>
          <a:p>
            <a:r>
              <a:rPr lang="en-GB" sz="6000" b="1" noProof="0" dirty="0"/>
              <a:t>Förderung unternehmerischer Laufbahnen im Bereich der darstellenden Künste </a:t>
            </a:r>
            <a:endParaRPr lang="en-GB" sz="6000" noProof="0" dirty="0"/>
          </a:p>
        </p:txBody>
      </p:sp>
    </p:spTree>
    <p:extLst>
      <p:ext uri="{BB962C8B-B14F-4D97-AF65-F5344CB8AC3E}">
        <p14:creationId xmlns:p14="http://schemas.microsoft.com/office/powerpoint/2010/main" val="1589612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B497-44B5-C934-14C9-EEC25E7EB9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9A5431-FDF5-4C4E-2110-940FCFC9741F}"/>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5D427080-7037-CF14-DA7C-D9E6395F759B}"/>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45433262-0A02-C813-8890-2812C4F9D303}"/>
              </a:ext>
            </a:extLst>
          </p:cNvPr>
          <p:cNvSpPr txBox="1"/>
          <p:nvPr/>
        </p:nvSpPr>
        <p:spPr>
          <a:xfrm>
            <a:off x="2209800" y="4914900"/>
            <a:ext cx="15240000" cy="3785652"/>
          </a:xfrm>
          <a:prstGeom prst="rect">
            <a:avLst/>
          </a:prstGeom>
          <a:noFill/>
        </p:spPr>
        <p:txBody>
          <a:bodyPr wrap="square">
            <a:spAutoFit/>
          </a:bodyPr>
          <a:lstStyle/>
          <a:p>
            <a:pPr marL="622300" indent="-622300" algn="just">
              <a:spcBef>
                <a:spcPts val="600"/>
              </a:spcBef>
              <a:spcAft>
                <a:spcPts val="600"/>
              </a:spcAft>
              <a:buClr>
                <a:srgbClr val="04A6C2"/>
              </a:buClr>
              <a:buFont typeface="Wingdings" panose="05000000000000000000" pitchFamily="2" charset="2"/>
              <a:buChar char="Ø"/>
            </a:pPr>
            <a:r>
              <a:rPr lang="en-GB" sz="3500" noProof="0" dirty="0">
                <a:latin typeface="+mj-lt"/>
              </a:rPr>
              <a:t>Unternehmerische Modelle und Denkweisen im Bereich der darstellenden Künste</a:t>
            </a:r>
          </a:p>
          <a:p>
            <a:pPr marL="622300" indent="-622300" algn="just">
              <a:spcBef>
                <a:spcPts val="600"/>
              </a:spcBef>
              <a:spcAft>
                <a:spcPts val="600"/>
              </a:spcAft>
              <a:buClr>
                <a:srgbClr val="04A6C2"/>
              </a:buClr>
              <a:buFont typeface="Wingdings" panose="05000000000000000000" pitchFamily="2" charset="2"/>
              <a:buChar char="Ø"/>
            </a:pPr>
            <a:r>
              <a:rPr lang="en-GB" sz="3500" noProof="0" dirty="0">
                <a:latin typeface="+mj-lt"/>
              </a:rPr>
              <a:t>Strategische Planung und Chancenerkennung in den darstellenden Künsten</a:t>
            </a:r>
          </a:p>
          <a:p>
            <a:pPr marL="622300" indent="-622300" algn="just">
              <a:spcBef>
                <a:spcPts val="600"/>
              </a:spcBef>
              <a:spcAft>
                <a:spcPts val="600"/>
              </a:spcAft>
              <a:buClr>
                <a:srgbClr val="04A6C2"/>
              </a:buClr>
              <a:buFont typeface="Wingdings" panose="05000000000000000000" pitchFamily="2" charset="2"/>
              <a:buChar char="Ø"/>
            </a:pPr>
            <a:r>
              <a:rPr lang="en-GB" sz="3500" noProof="0" dirty="0">
                <a:latin typeface="+mj-lt"/>
              </a:rPr>
              <a:t>Entwurf und Management regenerativer Geschäftsmodelle in den darstellenden Künsten</a:t>
            </a:r>
          </a:p>
          <a:p>
            <a:pPr marL="622300" indent="-622300" algn="just">
              <a:spcBef>
                <a:spcPts val="600"/>
              </a:spcBef>
              <a:spcAft>
                <a:spcPts val="600"/>
              </a:spcAft>
              <a:buClr>
                <a:srgbClr val="04A6C2"/>
              </a:buClr>
              <a:buFont typeface="Wingdings" panose="05000000000000000000" pitchFamily="2" charset="2"/>
              <a:buChar char="Ø"/>
            </a:pPr>
            <a:r>
              <a:rPr lang="en-GB" sz="3500" noProof="0" dirty="0">
                <a:latin typeface="+mj-lt"/>
              </a:rPr>
              <a:t>Strategisches Marketing und Publikumsbindung in den darstellenden Künsten</a:t>
            </a:r>
          </a:p>
        </p:txBody>
      </p:sp>
      <p:sp>
        <p:nvSpPr>
          <p:cNvPr id="5" name="TextBox 4">
            <a:extLst>
              <a:ext uri="{FF2B5EF4-FFF2-40B4-BE49-F238E27FC236}">
                <a16:creationId xmlns:a16="http://schemas.microsoft.com/office/drawing/2014/main" id="{22225B0A-8B55-6169-69F4-B5CDD20197BB}"/>
              </a:ext>
            </a:extLst>
          </p:cNvPr>
          <p:cNvSpPr txBox="1"/>
          <p:nvPr/>
        </p:nvSpPr>
        <p:spPr>
          <a:xfrm>
            <a:off x="2133600" y="3530634"/>
            <a:ext cx="14782800" cy="861774"/>
          </a:xfrm>
          <a:prstGeom prst="rect">
            <a:avLst/>
          </a:prstGeom>
          <a:noFill/>
        </p:spPr>
        <p:txBody>
          <a:bodyPr wrap="square">
            <a:spAutoFit/>
          </a:bodyPr>
          <a:lstStyle/>
          <a:p>
            <a:pPr lvl="0"/>
            <a:r>
              <a:rPr lang="en-GB" sz="5000" b="1" noProof="0" dirty="0"/>
              <a:t>Themen der Lektion 4</a:t>
            </a:r>
          </a:p>
        </p:txBody>
      </p:sp>
    </p:spTree>
    <p:extLst>
      <p:ext uri="{BB962C8B-B14F-4D97-AF65-F5344CB8AC3E}">
        <p14:creationId xmlns:p14="http://schemas.microsoft.com/office/powerpoint/2010/main" val="5941536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FF6F-28BF-7FF5-85E0-6FD6B6CDF74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FAC4B9-C8C5-1338-2770-BA9C02811F6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9C83D79-6447-0101-F35E-8822DC9B60D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DB84AC6-DB4F-2C67-DDBB-C0FDE395D642}"/>
              </a:ext>
            </a:extLst>
          </p:cNvPr>
          <p:cNvSpPr txBox="1"/>
          <p:nvPr/>
        </p:nvSpPr>
        <p:spPr>
          <a:xfrm>
            <a:off x="0" y="1148176"/>
            <a:ext cx="16611600" cy="861774"/>
          </a:xfrm>
          <a:prstGeom prst="rect">
            <a:avLst/>
          </a:prstGeom>
          <a:noFill/>
        </p:spPr>
        <p:txBody>
          <a:bodyPr wrap="square">
            <a:spAutoFit/>
          </a:bodyPr>
          <a:lstStyle/>
          <a:p>
            <a:pPr lvl="0" algn="r"/>
            <a:r>
              <a:rPr lang="en-GB" sz="5000" b="1" noProof="0" dirty="0"/>
              <a:t>Warum unternehmerisches Denken in den darstellenden Künsten wichtig ist</a:t>
            </a:r>
          </a:p>
        </p:txBody>
      </p:sp>
      <p:sp>
        <p:nvSpPr>
          <p:cNvPr id="18" name="TextBox 17">
            <a:extLst>
              <a:ext uri="{FF2B5EF4-FFF2-40B4-BE49-F238E27FC236}">
                <a16:creationId xmlns:a16="http://schemas.microsoft.com/office/drawing/2014/main" id="{8358DC22-E52B-5A8E-ADF4-2BD6269FA446}"/>
              </a:ext>
            </a:extLst>
          </p:cNvPr>
          <p:cNvSpPr txBox="1"/>
          <p:nvPr/>
        </p:nvSpPr>
        <p:spPr>
          <a:xfrm>
            <a:off x="4664766" y="5459049"/>
            <a:ext cx="11237842" cy="1245919"/>
          </a:xfrm>
          <a:prstGeom prst="rect">
            <a:avLst/>
          </a:prstGeom>
          <a:noFill/>
        </p:spPr>
        <p:txBody>
          <a:bodyPr wrap="square">
            <a:spAutoFit/>
          </a:bodyPr>
          <a:lstStyle/>
          <a:p>
            <a:pPr>
              <a:lnSpc>
                <a:spcPct val="107000"/>
              </a:lnSpc>
              <a:spcAft>
                <a:spcPts val="800"/>
              </a:spcAft>
              <a:buNone/>
            </a:pPr>
            <a:r>
              <a:rPr lang="en-GB" sz="3600" kern="100" noProof="0" dirty="0">
                <a:latin typeface="+mj-lt"/>
                <a:ea typeface="Aptos" panose="020B0004020202020204" pitchFamily="34" charset="0"/>
                <a:cs typeface="Times New Roman" panose="02020603050405020304" pitchFamily="18" charset="0"/>
              </a:rPr>
              <a:t>Unternehmerische Modelle helfen dabei, mit Innovation und Zielstrebigkeit zu reagieren</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A41CE6A-9144-735C-B180-0C5800A5571D}"/>
              </a:ext>
            </a:extLst>
          </p:cNvPr>
          <p:cNvSpPr txBox="1"/>
          <p:nvPr/>
        </p:nvSpPr>
        <p:spPr>
          <a:xfrm>
            <a:off x="4664766" y="2842520"/>
            <a:ext cx="11237842" cy="1245919"/>
          </a:xfrm>
          <a:prstGeom prst="rect">
            <a:avLst/>
          </a:prstGeom>
          <a:noFill/>
        </p:spPr>
        <p:txBody>
          <a:bodyPr wrap="square">
            <a:spAutoFit/>
          </a:bodyPr>
          <a:lstStyle/>
          <a:p>
            <a:pPr>
              <a:lnSpc>
                <a:spcPct val="107000"/>
              </a:lnSpc>
              <a:spcAft>
                <a:spcPts val="800"/>
              </a:spcAft>
              <a:buNone/>
            </a:pPr>
            <a:r>
              <a:rPr lang="en-GB" sz="3600" kern="100" noProof="0" dirty="0">
                <a:latin typeface="+mj-lt"/>
                <a:ea typeface="Aptos" panose="020B0004020202020204" pitchFamily="34" charset="0"/>
                <a:cs typeface="Times New Roman" panose="02020603050405020304" pitchFamily="18" charset="0"/>
              </a:rPr>
              <a:t>Profis in den darstellenden Künsten stehen vor kreativen, finanziellen und sozialen Herausforderungen</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A092DC1-69ED-E546-D3B3-D4807BAD9BD5}"/>
              </a:ext>
            </a:extLst>
          </p:cNvPr>
          <p:cNvSpPr txBox="1"/>
          <p:nvPr/>
        </p:nvSpPr>
        <p:spPr>
          <a:xfrm>
            <a:off x="4664766" y="7752006"/>
            <a:ext cx="11237842" cy="1245919"/>
          </a:xfrm>
          <a:prstGeom prst="rect">
            <a:avLst/>
          </a:prstGeom>
          <a:noFill/>
        </p:spPr>
        <p:txBody>
          <a:bodyPr wrap="square">
            <a:spAutoFit/>
          </a:bodyPr>
          <a:lstStyle/>
          <a:p>
            <a:pPr>
              <a:lnSpc>
                <a:spcPct val="107000"/>
              </a:lnSpc>
              <a:spcAft>
                <a:spcPts val="800"/>
              </a:spcAft>
            </a:pPr>
            <a:r>
              <a:rPr lang="en-GB" sz="3600" kern="100" noProof="0" dirty="0">
                <a:latin typeface="+mj-lt"/>
                <a:ea typeface="Aptos" panose="020B0004020202020204" pitchFamily="34" charset="0"/>
                <a:cs typeface="Times New Roman" panose="02020603050405020304" pitchFamily="18" charset="0"/>
              </a:rPr>
              <a:t>Es geht nicht nur ums Geschäft. Es geht um Denkweise, Nachhaltigkeit und Anpassungsfähigkeit</a:t>
            </a:r>
            <a:endParaRPr lang="en-GB" sz="3500" kern="100" noProof="0" dirty="0">
              <a:effectLst/>
              <a:latin typeface="+mj-lt"/>
              <a:ea typeface="Aptos" panose="020B0004020202020204" pitchFamily="34" charset="0"/>
              <a:cs typeface="Times New Roman" panose="02020603050405020304" pitchFamily="18" charset="0"/>
            </a:endParaRPr>
          </a:p>
        </p:txBody>
      </p:sp>
      <p:pic>
        <p:nvPicPr>
          <p:cNvPr id="7" name="Γραφικό 6">
            <a:extLst>
              <a:ext uri="{FF2B5EF4-FFF2-40B4-BE49-F238E27FC236}">
                <a16:creationId xmlns:a16="http://schemas.microsoft.com/office/drawing/2014/main" id="{3B23F1ED-558C-077E-258E-42939F183A7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366626" y="2549945"/>
            <a:ext cx="1800000" cy="1800000"/>
          </a:xfrm>
          <a:prstGeom prst="rect">
            <a:avLst/>
          </a:prstGeom>
        </p:spPr>
      </p:pic>
      <p:pic>
        <p:nvPicPr>
          <p:cNvPr id="8" name="Γραφικό 7">
            <a:extLst>
              <a:ext uri="{FF2B5EF4-FFF2-40B4-BE49-F238E27FC236}">
                <a16:creationId xmlns:a16="http://schemas.microsoft.com/office/drawing/2014/main" id="{504A4538-0E64-31C1-2DBF-998623B11A04}"/>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366626" y="5067300"/>
            <a:ext cx="1800000" cy="1800000"/>
          </a:xfrm>
          <a:prstGeom prst="rect">
            <a:avLst/>
          </a:prstGeom>
        </p:spPr>
      </p:pic>
      <p:pic>
        <p:nvPicPr>
          <p:cNvPr id="9" name="Γραφικό 8">
            <a:extLst>
              <a:ext uri="{FF2B5EF4-FFF2-40B4-BE49-F238E27FC236}">
                <a16:creationId xmlns:a16="http://schemas.microsoft.com/office/drawing/2014/main" id="{37330BAA-567C-C1FC-4331-387AB9B9AEB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366626" y="7474965"/>
            <a:ext cx="1800000" cy="1800000"/>
          </a:xfrm>
          <a:prstGeom prst="rect">
            <a:avLst/>
          </a:prstGeom>
        </p:spPr>
      </p:pic>
    </p:spTree>
    <p:extLst>
      <p:ext uri="{BB962C8B-B14F-4D97-AF65-F5344CB8AC3E}">
        <p14:creationId xmlns:p14="http://schemas.microsoft.com/office/powerpoint/2010/main" val="2596770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ζωγραφιά, εικονογράφηση, σκίτσο/σχέδιο, κείμενο&#10;&#10;Το περιεχόμενο που δημιουργείται από AI ενδέχεται να είναι εσφαλμένο.">
            <a:extLst>
              <a:ext uri="{FF2B5EF4-FFF2-40B4-BE49-F238E27FC236}">
                <a16:creationId xmlns:a16="http://schemas.microsoft.com/office/drawing/2014/main" id="{D5DEE143-D792-FCFB-B99E-45060A4D239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525000" cy="10287000"/>
          </a:xfrm>
          <a:prstGeom prst="rect">
            <a:avLst/>
          </a:prstGeom>
        </p:spPr>
      </p:pic>
      <p:sp>
        <p:nvSpPr>
          <p:cNvPr id="4" name="TextBox 3">
            <a:extLst>
              <a:ext uri="{FF2B5EF4-FFF2-40B4-BE49-F238E27FC236}">
                <a16:creationId xmlns:a16="http://schemas.microsoft.com/office/drawing/2014/main" id="{02775E7C-2C21-DB6A-A9BB-D5E0327EA46B}"/>
              </a:ext>
            </a:extLst>
          </p:cNvPr>
          <p:cNvSpPr txBox="1"/>
          <p:nvPr/>
        </p:nvSpPr>
        <p:spPr>
          <a:xfrm>
            <a:off x="9677400" y="571500"/>
            <a:ext cx="8610600" cy="1754326"/>
          </a:xfrm>
          <a:prstGeom prst="rect">
            <a:avLst/>
          </a:prstGeom>
          <a:noFill/>
        </p:spPr>
        <p:txBody>
          <a:bodyPr wrap="square">
            <a:spAutoFit/>
          </a:bodyPr>
          <a:lstStyle/>
          <a:p>
            <a:pPr lvl="0"/>
            <a:r>
              <a:rPr lang="en-GB" sz="5400" b="1" noProof="0" dirty="0"/>
              <a:t>Was ist eine unternehmerische Denkweise</a:t>
            </a:r>
            <a:r>
              <a:rPr lang="en-GB" sz="5000" b="1" noProof="0" dirty="0"/>
              <a:t>?</a:t>
            </a:r>
          </a:p>
        </p:txBody>
      </p:sp>
      <p:sp>
        <p:nvSpPr>
          <p:cNvPr id="6" name="TextBox 5">
            <a:extLst>
              <a:ext uri="{FF2B5EF4-FFF2-40B4-BE49-F238E27FC236}">
                <a16:creationId xmlns:a16="http://schemas.microsoft.com/office/drawing/2014/main" id="{A7D7B7C0-79CF-6298-76C3-54F05DFEA447}"/>
              </a:ext>
            </a:extLst>
          </p:cNvPr>
          <p:cNvSpPr txBox="1"/>
          <p:nvPr/>
        </p:nvSpPr>
        <p:spPr>
          <a:xfrm>
            <a:off x="9753600" y="4152900"/>
            <a:ext cx="8153400" cy="2862322"/>
          </a:xfrm>
          <a:prstGeom prst="rect">
            <a:avLst/>
          </a:prstGeom>
          <a:noFill/>
        </p:spPr>
        <p:txBody>
          <a:bodyPr wrap="square">
            <a:spAutoFit/>
          </a:bodyPr>
          <a:lstStyle/>
          <a:p>
            <a:pPr algn="just">
              <a:spcBef>
                <a:spcPts val="600"/>
              </a:spcBef>
              <a:spcAft>
                <a:spcPts val="600"/>
              </a:spcAft>
            </a:pPr>
            <a:r>
              <a:rPr lang="en-GB" sz="3600" noProof="0" dirty="0">
                <a:effectLst/>
                <a:latin typeface="Calibri" panose="020F0502020204030204" pitchFamily="34" charset="0"/>
                <a:ea typeface="Arial" panose="020B0604020202020204" pitchFamily="34" charset="0"/>
              </a:rPr>
              <a:t>Eine unternehmerische Denkweise in den darstellenden Künsten umfasst eine Mischung aus </a:t>
            </a:r>
            <a:r>
              <a:rPr lang="en-GB" sz="3600" b="1" noProof="0" dirty="0">
                <a:solidFill>
                  <a:srgbClr val="3F6031"/>
                </a:solidFill>
                <a:effectLst/>
                <a:latin typeface="Calibri" panose="020F0502020204030204" pitchFamily="34" charset="0"/>
                <a:ea typeface="Arial" panose="020B0604020202020204" pitchFamily="34" charset="0"/>
              </a:rPr>
              <a:t>strategischem</a:t>
            </a:r>
            <a:r>
              <a:rPr lang="en-GB" sz="3600" noProof="0" dirty="0">
                <a:effectLst/>
                <a:latin typeface="Calibri" panose="020F0502020204030204" pitchFamily="34" charset="0"/>
                <a:ea typeface="Arial" panose="020B0604020202020204" pitchFamily="34" charset="0"/>
              </a:rPr>
              <a:t>, </a:t>
            </a:r>
            <a:r>
              <a:rPr lang="en-GB" sz="3600" b="1" noProof="0" dirty="0">
                <a:solidFill>
                  <a:srgbClr val="3F6031"/>
                </a:solidFill>
                <a:effectLst/>
                <a:latin typeface="Calibri" panose="020F0502020204030204" pitchFamily="34" charset="0"/>
                <a:ea typeface="Arial" panose="020B0604020202020204" pitchFamily="34" charset="0"/>
              </a:rPr>
              <a:t>systemischem</a:t>
            </a:r>
            <a:r>
              <a:rPr lang="en-GB" sz="3600" noProof="0" dirty="0">
                <a:effectLst/>
                <a:latin typeface="Calibri" panose="020F0502020204030204" pitchFamily="34" charset="0"/>
                <a:ea typeface="Arial" panose="020B0604020202020204" pitchFamily="34" charset="0"/>
              </a:rPr>
              <a:t>, </a:t>
            </a:r>
            <a:r>
              <a:rPr lang="en-GB" sz="3600" b="1" noProof="0" dirty="0">
                <a:solidFill>
                  <a:srgbClr val="3F6031"/>
                </a:solidFill>
                <a:effectLst/>
                <a:latin typeface="Calibri" panose="020F0502020204030204" pitchFamily="34" charset="0"/>
                <a:ea typeface="Arial" panose="020B0604020202020204" pitchFamily="34" charset="0"/>
              </a:rPr>
              <a:t>kreativem </a:t>
            </a:r>
            <a:r>
              <a:rPr lang="en-GB" sz="3600" noProof="0" dirty="0">
                <a:effectLst/>
                <a:latin typeface="Calibri" panose="020F0502020204030204" pitchFamily="34" charset="0"/>
                <a:ea typeface="Arial" panose="020B0604020202020204" pitchFamily="34" charset="0"/>
              </a:rPr>
              <a:t>und </a:t>
            </a:r>
            <a:r>
              <a:rPr lang="en-GB" sz="3600" b="1" noProof="0" dirty="0">
                <a:solidFill>
                  <a:srgbClr val="3F6031"/>
                </a:solidFill>
                <a:effectLst/>
                <a:latin typeface="Calibri" panose="020F0502020204030204" pitchFamily="34" charset="0"/>
                <a:ea typeface="Arial" panose="020B0604020202020204" pitchFamily="34" charset="0"/>
              </a:rPr>
              <a:t>innovativem Denken</a:t>
            </a:r>
            <a:r>
              <a:rPr lang="en-GB" sz="3600" noProof="0" dirty="0">
                <a:effectLst/>
                <a:latin typeface="Calibri" panose="020F0502020204030204" pitchFamily="34" charset="0"/>
                <a:ea typeface="Arial" panose="020B0604020202020204" pitchFamily="34" charset="0"/>
              </a:rPr>
              <a:t>, die Fachleuten ermöglicht, auf Komplexität mit Klarheit und Weitblick zu reagieren.</a:t>
            </a:r>
            <a:endParaRPr lang="en-GB" sz="3600" noProof="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219170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15CE6-5ED6-7FBD-07B4-2B3FAFAF27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43EBE3-554A-6E10-9BB9-1FC3927ED5A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8453B60-A1AA-FE3E-77AD-408309E4D55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B181688E-629A-192D-ECC1-164548EB892C}"/>
              </a:ext>
            </a:extLst>
          </p:cNvPr>
          <p:cNvSpPr txBox="1"/>
          <p:nvPr/>
        </p:nvSpPr>
        <p:spPr>
          <a:xfrm>
            <a:off x="0" y="990712"/>
            <a:ext cx="16687800" cy="923330"/>
          </a:xfrm>
          <a:prstGeom prst="rect">
            <a:avLst/>
          </a:prstGeom>
          <a:noFill/>
        </p:spPr>
        <p:txBody>
          <a:bodyPr wrap="square">
            <a:spAutoFit/>
          </a:bodyPr>
          <a:lstStyle/>
          <a:p>
            <a:pPr lvl="0" algn="ctr"/>
            <a:r>
              <a:rPr lang="en-GB" sz="5400" b="1" noProof="0" dirty="0">
                <a:latin typeface="+mj-lt"/>
              </a:rPr>
              <a:t>Unternehmerisches Denken: Vier Denkweisen</a:t>
            </a:r>
            <a:endParaRPr lang="en-GB" sz="5000" b="1" noProof="0" dirty="0">
              <a:latin typeface="+mj-lt"/>
            </a:endParaRPr>
          </a:p>
        </p:txBody>
      </p:sp>
      <p:grpSp>
        <p:nvGrpSpPr>
          <p:cNvPr id="9" name="Group 44">
            <a:extLst>
              <a:ext uri="{FF2B5EF4-FFF2-40B4-BE49-F238E27FC236}">
                <a16:creationId xmlns:a16="http://schemas.microsoft.com/office/drawing/2014/main" id="{09DFFCC7-C735-2C30-3D42-7DF8E684345B}"/>
              </a:ext>
            </a:extLst>
          </p:cNvPr>
          <p:cNvGrpSpPr/>
          <p:nvPr/>
        </p:nvGrpSpPr>
        <p:grpSpPr>
          <a:xfrm>
            <a:off x="7299692" y="6838832"/>
            <a:ext cx="4816112" cy="1686578"/>
            <a:chOff x="1588" y="4221162"/>
            <a:chExt cx="9147175" cy="2624138"/>
          </a:xfrm>
        </p:grpSpPr>
        <p:sp>
          <p:nvSpPr>
            <p:cNvPr id="10" name="Freeform 12">
              <a:extLst>
                <a:ext uri="{FF2B5EF4-FFF2-40B4-BE49-F238E27FC236}">
                  <a16:creationId xmlns:a16="http://schemas.microsoft.com/office/drawing/2014/main" id="{AEF6D60E-DF4A-D627-F5EA-33F08510E99F}"/>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04A6C2"/>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2" name="Freeform: Shape 74">
              <a:extLst>
                <a:ext uri="{FF2B5EF4-FFF2-40B4-BE49-F238E27FC236}">
                  <a16:creationId xmlns:a16="http://schemas.microsoft.com/office/drawing/2014/main" id="{F913BEC4-10F8-AF3F-3026-CC50ADD06FB2}"/>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3" name="Group 45">
            <a:extLst>
              <a:ext uri="{FF2B5EF4-FFF2-40B4-BE49-F238E27FC236}">
                <a16:creationId xmlns:a16="http://schemas.microsoft.com/office/drawing/2014/main" id="{7EAC5E54-7B52-2352-32A7-717A8471E372}"/>
              </a:ext>
            </a:extLst>
          </p:cNvPr>
          <p:cNvGrpSpPr/>
          <p:nvPr/>
        </p:nvGrpSpPr>
        <p:grpSpPr>
          <a:xfrm>
            <a:off x="6400800" y="5711530"/>
            <a:ext cx="4816112" cy="1686578"/>
            <a:chOff x="1588" y="4221162"/>
            <a:chExt cx="9147175" cy="2624138"/>
          </a:xfrm>
        </p:grpSpPr>
        <p:sp>
          <p:nvSpPr>
            <p:cNvPr id="14" name="Freeform 12">
              <a:extLst>
                <a:ext uri="{FF2B5EF4-FFF2-40B4-BE49-F238E27FC236}">
                  <a16:creationId xmlns:a16="http://schemas.microsoft.com/office/drawing/2014/main" id="{5D11637D-9D80-0F75-6507-3BC93555A17F}"/>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569938"/>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5" name="Freeform: Shape 72">
              <a:extLst>
                <a:ext uri="{FF2B5EF4-FFF2-40B4-BE49-F238E27FC236}">
                  <a16:creationId xmlns:a16="http://schemas.microsoft.com/office/drawing/2014/main" id="{ACDBB2C7-E7CF-2BB9-CB0F-49D676BAA64A}"/>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6" name="Group 46">
            <a:extLst>
              <a:ext uri="{FF2B5EF4-FFF2-40B4-BE49-F238E27FC236}">
                <a16:creationId xmlns:a16="http://schemas.microsoft.com/office/drawing/2014/main" id="{C8C93B79-CEB1-7514-0365-34BCD0A0A1D7}"/>
              </a:ext>
            </a:extLst>
          </p:cNvPr>
          <p:cNvGrpSpPr/>
          <p:nvPr/>
        </p:nvGrpSpPr>
        <p:grpSpPr>
          <a:xfrm>
            <a:off x="7299692" y="4584226"/>
            <a:ext cx="4816112" cy="1686578"/>
            <a:chOff x="1588" y="4221162"/>
            <a:chExt cx="9147175" cy="2624139"/>
          </a:xfrm>
        </p:grpSpPr>
        <p:sp>
          <p:nvSpPr>
            <p:cNvPr id="17" name="Freeform 12">
              <a:extLst>
                <a:ext uri="{FF2B5EF4-FFF2-40B4-BE49-F238E27FC236}">
                  <a16:creationId xmlns:a16="http://schemas.microsoft.com/office/drawing/2014/main" id="{031C8E87-0F95-8F3E-C56C-FC5ECFB04A11}"/>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FF0000"/>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8" name="Freeform: Shape 70">
              <a:extLst>
                <a:ext uri="{FF2B5EF4-FFF2-40B4-BE49-F238E27FC236}">
                  <a16:creationId xmlns:a16="http://schemas.microsoft.com/office/drawing/2014/main" id="{3A1807D8-52EA-0233-6462-2611D8F51D26}"/>
                </a:ext>
              </a:extLst>
            </p:cNvPr>
            <p:cNvSpPr>
              <a:spLocks/>
            </p:cNvSpPr>
            <p:nvPr/>
          </p:nvSpPr>
          <p:spPr bwMode="auto">
            <a:xfrm>
              <a:off x="1588" y="4873627"/>
              <a:ext cx="9142414" cy="1971674"/>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9" name="Group 47">
            <a:extLst>
              <a:ext uri="{FF2B5EF4-FFF2-40B4-BE49-F238E27FC236}">
                <a16:creationId xmlns:a16="http://schemas.microsoft.com/office/drawing/2014/main" id="{A7E8137F-4003-215A-7D73-D96E622CF420}"/>
              </a:ext>
            </a:extLst>
          </p:cNvPr>
          <p:cNvGrpSpPr/>
          <p:nvPr/>
        </p:nvGrpSpPr>
        <p:grpSpPr>
          <a:xfrm>
            <a:off x="6400800" y="3456922"/>
            <a:ext cx="4816112" cy="1686578"/>
            <a:chOff x="1588" y="4221162"/>
            <a:chExt cx="9147175" cy="2624138"/>
          </a:xfrm>
        </p:grpSpPr>
        <p:sp>
          <p:nvSpPr>
            <p:cNvPr id="20" name="Freeform 12">
              <a:extLst>
                <a:ext uri="{FF2B5EF4-FFF2-40B4-BE49-F238E27FC236}">
                  <a16:creationId xmlns:a16="http://schemas.microsoft.com/office/drawing/2014/main" id="{CC174C02-19CC-5B7B-035E-15D07039C197}"/>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3F6031"/>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21" name="Freeform: Shape 49">
              <a:extLst>
                <a:ext uri="{FF2B5EF4-FFF2-40B4-BE49-F238E27FC236}">
                  <a16:creationId xmlns:a16="http://schemas.microsoft.com/office/drawing/2014/main" id="{1D1AF4FC-E49C-3578-F368-88685D76F9B1}"/>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sp>
        <p:nvSpPr>
          <p:cNvPr id="22" name="TextBox 21">
            <a:extLst>
              <a:ext uri="{FF2B5EF4-FFF2-40B4-BE49-F238E27FC236}">
                <a16:creationId xmlns:a16="http://schemas.microsoft.com/office/drawing/2014/main" id="{153FEAAE-8556-CF6D-B262-5232DB3AC80C}"/>
              </a:ext>
            </a:extLst>
          </p:cNvPr>
          <p:cNvSpPr txBox="1"/>
          <p:nvPr/>
        </p:nvSpPr>
        <p:spPr>
          <a:xfrm>
            <a:off x="13158768" y="1947229"/>
            <a:ext cx="4366401" cy="3447098"/>
          </a:xfrm>
          <a:prstGeom prst="rect">
            <a:avLst/>
          </a:prstGeom>
          <a:noFill/>
        </p:spPr>
        <p:txBody>
          <a:bodyPr wrap="square" lIns="0" tIns="0" rIns="0" bIns="0" anchor="ctr">
            <a:spAutoFit/>
          </a:bodyPr>
          <a:lstStyle/>
          <a:p>
            <a:r>
              <a:rPr lang="en-GB" sz="2800" b="1" noProof="0" dirty="0">
                <a:solidFill>
                  <a:srgbClr val="3F6031"/>
                </a:solidFill>
                <a:latin typeface="+mj-lt"/>
                <a:ea typeface="Arial" panose="020B0604020202020204" pitchFamily="34" charset="0"/>
                <a:cs typeface="Times New Roman" panose="02020603050405020304" pitchFamily="18" charset="0"/>
              </a:rPr>
              <a:t>Kreatives Denken </a:t>
            </a:r>
            <a:br>
              <a:rPr lang="en-GB" sz="2800" b="1" noProof="0" dirty="0">
                <a:solidFill>
                  <a:srgbClr val="3F6031"/>
                </a:solidFill>
                <a:latin typeface="+mj-lt"/>
                <a:ea typeface="Arial" panose="020B0604020202020204" pitchFamily="34" charset="0"/>
                <a:cs typeface="Times New Roman" panose="02020603050405020304" pitchFamily="18" charset="0"/>
              </a:rPr>
            </a:br>
            <a:r>
              <a:rPr lang="en-GB" sz="2800" noProof="0" dirty="0" err="1">
                <a:latin typeface="+mj-lt"/>
                <a:ea typeface="Arial" panose="020B0604020202020204" pitchFamily="34" charset="0"/>
                <a:cs typeface="Times New Roman" panose="02020603050405020304" pitchFamily="18" charset="0"/>
              </a:rPr>
              <a:t>fördert</a:t>
            </a:r>
            <a:r>
              <a:rPr lang="en-GB" sz="2800" noProof="0" dirty="0">
                <a:latin typeface="+mj-lt"/>
                <a:ea typeface="Arial" panose="020B0604020202020204" pitchFamily="34" charset="0"/>
                <a:cs typeface="Times New Roman" panose="02020603050405020304" pitchFamily="18" charset="0"/>
              </a:rPr>
              <a:t> Originalität, Experimentierfreudigkeit und die Entwicklung aussagekräftiger, resonanter Inhalte, die Annahmen hinterfragen und das Publikum ansprechen.</a:t>
            </a:r>
            <a:endParaRPr lang="en-GB" sz="1500" noProof="0" dirty="0">
              <a:solidFill>
                <a:schemeClr val="tx1">
                  <a:lumMod val="75000"/>
                  <a:lumOff val="25000"/>
                </a:schemeClr>
              </a:solidFill>
              <a:latin typeface="+mj-lt"/>
              <a:cs typeface="Mongolian Baiti" panose="03000500000000000000" pitchFamily="66" charset="0"/>
            </a:endParaRPr>
          </a:p>
        </p:txBody>
      </p:sp>
      <p:cxnSp>
        <p:nvCxnSpPr>
          <p:cNvPr id="23" name="Straight Connector 24">
            <a:extLst>
              <a:ext uri="{FF2B5EF4-FFF2-40B4-BE49-F238E27FC236}">
                <a16:creationId xmlns:a16="http://schemas.microsoft.com/office/drawing/2014/main" id="{E9E3CFE3-FC45-6C27-3207-479EBF8C10CF}"/>
              </a:ext>
            </a:extLst>
          </p:cNvPr>
          <p:cNvCxnSpPr>
            <a:cxnSpLocks/>
          </p:cNvCxnSpPr>
          <p:nvPr/>
        </p:nvCxnSpPr>
        <p:spPr>
          <a:xfrm>
            <a:off x="11719212" y="4300209"/>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9A95EE-A86E-0652-6C7A-187D9B67350E}"/>
              </a:ext>
            </a:extLst>
          </p:cNvPr>
          <p:cNvSpPr txBox="1"/>
          <p:nvPr/>
        </p:nvSpPr>
        <p:spPr>
          <a:xfrm>
            <a:off x="1096821" y="2544227"/>
            <a:ext cx="3967814" cy="2585323"/>
          </a:xfrm>
          <a:prstGeom prst="rect">
            <a:avLst/>
          </a:prstGeom>
          <a:noFill/>
        </p:spPr>
        <p:txBody>
          <a:bodyPr wrap="square" lIns="0" tIns="0" rIns="0" bIns="0" anchor="ctr">
            <a:spAutoFit/>
          </a:bodyPr>
          <a:lstStyle/>
          <a:p>
            <a:pPr algn="r"/>
            <a:r>
              <a:rPr lang="en-GB" sz="2800" b="1" noProof="0" dirty="0">
                <a:solidFill>
                  <a:srgbClr val="FF0000"/>
                </a:solidFill>
                <a:latin typeface="+mj-lt"/>
                <a:ea typeface="Arial" panose="020B0604020202020204" pitchFamily="34" charset="0"/>
              </a:rPr>
              <a:t>Strategisches Denken </a:t>
            </a:r>
            <a:r>
              <a:rPr lang="en-GB" sz="2800" noProof="0" dirty="0">
                <a:latin typeface="+mj-lt"/>
                <a:ea typeface="Arial" panose="020B0604020202020204" pitchFamily="34" charset="0"/>
              </a:rPr>
              <a:t>ermöglicht es Künstlern und Organisationen, ihre kreative Arbeit auf langfristige Ziele auszurichten und zukünftige Chancen und Risiken zu antizipieren.</a:t>
            </a:r>
            <a:endParaRPr lang="en-GB" sz="1500" noProof="0" dirty="0">
              <a:solidFill>
                <a:schemeClr val="tx1">
                  <a:lumMod val="75000"/>
                  <a:lumOff val="25000"/>
                </a:schemeClr>
              </a:solidFill>
              <a:latin typeface="+mj-lt"/>
              <a:cs typeface="Mongolian Baiti" panose="03000500000000000000" pitchFamily="66" charset="0"/>
            </a:endParaRPr>
          </a:p>
        </p:txBody>
      </p:sp>
      <p:cxnSp>
        <p:nvCxnSpPr>
          <p:cNvPr id="25" name="Straight Connector 25">
            <a:extLst>
              <a:ext uri="{FF2B5EF4-FFF2-40B4-BE49-F238E27FC236}">
                <a16:creationId xmlns:a16="http://schemas.microsoft.com/office/drawing/2014/main" id="{F8068260-8773-1CC0-A3A3-463B97E12911}"/>
              </a:ext>
            </a:extLst>
          </p:cNvPr>
          <p:cNvCxnSpPr>
            <a:cxnSpLocks/>
          </p:cNvCxnSpPr>
          <p:nvPr/>
        </p:nvCxnSpPr>
        <p:spPr>
          <a:xfrm rot="10800000">
            <a:off x="5357836" y="5427513"/>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7FB5727-4AA5-28CE-AC85-79D350BDE385}"/>
              </a:ext>
            </a:extLst>
          </p:cNvPr>
          <p:cNvSpPr txBox="1"/>
          <p:nvPr/>
        </p:nvSpPr>
        <p:spPr>
          <a:xfrm>
            <a:off x="13158768" y="5521915"/>
            <a:ext cx="4629803" cy="4739759"/>
          </a:xfrm>
          <a:prstGeom prst="rect">
            <a:avLst/>
          </a:prstGeom>
          <a:noFill/>
        </p:spPr>
        <p:txBody>
          <a:bodyPr wrap="square" lIns="0" tIns="0" rIns="0" bIns="0" anchor="ctr">
            <a:spAutoFit/>
          </a:bodyPr>
          <a:lstStyle/>
          <a:p>
            <a:r>
              <a:rPr lang="en-GB" sz="2800" b="1" noProof="0" dirty="0">
                <a:solidFill>
                  <a:srgbClr val="569938"/>
                </a:solidFill>
                <a:latin typeface="+mj-lt"/>
                <a:ea typeface="Arial" panose="020B0604020202020204" pitchFamily="34" charset="0"/>
              </a:rPr>
              <a:t>Innovatives Denken </a:t>
            </a:r>
            <a:br>
              <a:rPr lang="en-GB" sz="2800" b="1" noProof="0" dirty="0">
                <a:solidFill>
                  <a:srgbClr val="569938"/>
                </a:solidFill>
                <a:latin typeface="+mj-lt"/>
                <a:ea typeface="Arial" panose="020B0604020202020204" pitchFamily="34" charset="0"/>
              </a:rPr>
            </a:br>
            <a:r>
              <a:rPr lang="en-GB" sz="2800" noProof="0" dirty="0" err="1">
                <a:latin typeface="+mj-lt"/>
                <a:ea typeface="Arial" panose="020B0604020202020204" pitchFamily="34" charset="0"/>
              </a:rPr>
              <a:t>verwandelt</a:t>
            </a:r>
            <a:r>
              <a:rPr lang="en-GB" sz="2800" noProof="0" dirty="0">
                <a:latin typeface="+mj-lt"/>
                <a:ea typeface="Arial" panose="020B0604020202020204" pitchFamily="34" charset="0"/>
              </a:rPr>
              <a:t> neue Ideen in praktische Lösungen und hilft Fachleuten aus dem Bereich der darstellenden Künste dabei, neuartige Formate, Partnerschaften oder Erfahrungen zu entwickeln und umzusetzen, um auf neue Herausforderungen und Chancen zu reagieren.</a:t>
            </a:r>
            <a:endParaRPr lang="en-GB" sz="1500" noProof="0" dirty="0">
              <a:solidFill>
                <a:schemeClr val="tx1">
                  <a:lumMod val="75000"/>
                  <a:lumOff val="25000"/>
                </a:schemeClr>
              </a:solidFill>
              <a:latin typeface="+mj-lt"/>
              <a:cs typeface="Mongolian Baiti" panose="03000500000000000000" pitchFamily="66" charset="0"/>
            </a:endParaRPr>
          </a:p>
        </p:txBody>
      </p:sp>
      <p:cxnSp>
        <p:nvCxnSpPr>
          <p:cNvPr id="27" name="Straight Connector 29">
            <a:extLst>
              <a:ext uri="{FF2B5EF4-FFF2-40B4-BE49-F238E27FC236}">
                <a16:creationId xmlns:a16="http://schemas.microsoft.com/office/drawing/2014/main" id="{BB5FB752-7982-F5EC-183A-EEB1EA507C9E}"/>
              </a:ext>
            </a:extLst>
          </p:cNvPr>
          <p:cNvCxnSpPr>
            <a:cxnSpLocks/>
          </p:cNvCxnSpPr>
          <p:nvPr/>
        </p:nvCxnSpPr>
        <p:spPr>
          <a:xfrm>
            <a:off x="11719212" y="6554817"/>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C68792A-3950-0D40-0A91-0CB76A43EC68}"/>
              </a:ext>
            </a:extLst>
          </p:cNvPr>
          <p:cNvSpPr txBox="1"/>
          <p:nvPr/>
        </p:nvSpPr>
        <p:spPr>
          <a:xfrm>
            <a:off x="608378" y="6383690"/>
            <a:ext cx="4629803" cy="3016210"/>
          </a:xfrm>
          <a:prstGeom prst="rect">
            <a:avLst/>
          </a:prstGeom>
          <a:noFill/>
        </p:spPr>
        <p:txBody>
          <a:bodyPr wrap="square" lIns="0" tIns="0" rIns="0" bIns="0" anchor="ctr">
            <a:spAutoFit/>
          </a:bodyPr>
          <a:lstStyle/>
          <a:p>
            <a:pPr algn="r"/>
            <a:r>
              <a:rPr lang="en-GB" sz="2800" b="1" noProof="0" dirty="0">
                <a:solidFill>
                  <a:srgbClr val="04A6C2"/>
                </a:solidFill>
                <a:latin typeface="+mj-lt"/>
                <a:ea typeface="Arial" panose="020B0604020202020204" pitchFamily="34" charset="0"/>
              </a:rPr>
              <a:t>Systemisches Denken </a:t>
            </a:r>
            <a:r>
              <a:rPr lang="en-GB" sz="2800" noProof="0" dirty="0">
                <a:latin typeface="+mj-lt"/>
                <a:ea typeface="Arial" panose="020B0604020202020204" pitchFamily="34" charset="0"/>
              </a:rPr>
              <a:t>erweitert das Bewusstsein dafür, wie künstlerische, soziale, technologische und wirtschaftliche Systeme miteinander verbunden sind, und hilft Praktikern, Entscheidungen zu treffen, die nachhaltig und auf mehreren Ebenen wirkungsvoll sind</a:t>
            </a:r>
            <a:r>
              <a:rPr lang="en-GB" sz="1500" noProof="0" dirty="0">
                <a:solidFill>
                  <a:schemeClr val="tx1">
                    <a:lumMod val="75000"/>
                    <a:lumOff val="25000"/>
                  </a:schemeClr>
                </a:solidFill>
                <a:latin typeface="+mj-lt"/>
                <a:cs typeface="Mongolian Baiti" panose="03000500000000000000" pitchFamily="66" charset="0"/>
              </a:rPr>
              <a:t>. </a:t>
            </a:r>
          </a:p>
        </p:txBody>
      </p:sp>
      <p:cxnSp>
        <p:nvCxnSpPr>
          <p:cNvPr id="29" name="Straight Connector 51">
            <a:extLst>
              <a:ext uri="{FF2B5EF4-FFF2-40B4-BE49-F238E27FC236}">
                <a16:creationId xmlns:a16="http://schemas.microsoft.com/office/drawing/2014/main" id="{2F4E98A5-D8C2-6407-1E99-6677B916D40B}"/>
              </a:ext>
            </a:extLst>
          </p:cNvPr>
          <p:cNvCxnSpPr>
            <a:cxnSpLocks/>
          </p:cNvCxnSpPr>
          <p:nvPr/>
        </p:nvCxnSpPr>
        <p:spPr>
          <a:xfrm rot="10800000">
            <a:off x="5357836" y="7682120"/>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10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654D-6C7A-F0E5-5918-19B2455A4A93}"/>
            </a:ext>
          </a:extLst>
        </p:cNvPr>
        <p:cNvGrpSpPr/>
        <p:nvPr/>
      </p:nvGrpSpPr>
      <p:grpSpPr>
        <a:xfrm>
          <a:off x="0" y="0"/>
          <a:ext cx="0" cy="0"/>
          <a:chOff x="0" y="0"/>
          <a:chExt cx="0" cy="0"/>
        </a:xfrm>
      </p:grpSpPr>
      <p:grpSp>
        <p:nvGrpSpPr>
          <p:cNvPr id="17" name="Gruppieren 16">
            <a:extLst>
              <a:ext uri="{FF2B5EF4-FFF2-40B4-BE49-F238E27FC236}">
                <a16:creationId xmlns:a16="http://schemas.microsoft.com/office/drawing/2014/main" id="{138B9F1D-9B34-D567-C446-C92A56A6C8E6}"/>
              </a:ext>
            </a:extLst>
          </p:cNvPr>
          <p:cNvGrpSpPr/>
          <p:nvPr/>
        </p:nvGrpSpPr>
        <p:grpSpPr>
          <a:xfrm>
            <a:off x="1519028" y="3384815"/>
            <a:ext cx="15163766" cy="7133773"/>
            <a:chOff x="673696" y="3118729"/>
            <a:chExt cx="12540208" cy="6143173"/>
          </a:xfrm>
        </p:grpSpPr>
        <p:sp>
          <p:nvSpPr>
            <p:cNvPr id="8" name="Textplatzhalter 2">
              <a:extLst>
                <a:ext uri="{FF2B5EF4-FFF2-40B4-BE49-F238E27FC236}">
                  <a16:creationId xmlns:a16="http://schemas.microsoft.com/office/drawing/2014/main" id="{F8F5C3A9-F7D4-FB31-B69C-136E1940C449}"/>
                </a:ext>
              </a:extLst>
            </p:cNvPr>
            <p:cNvSpPr txBox="1">
              <a:spLocks/>
            </p:cNvSpPr>
            <p:nvPr/>
          </p:nvSpPr>
          <p:spPr>
            <a:xfrm>
              <a:off x="673696" y="3127276"/>
              <a:ext cx="3637856"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Nachhaltigkeit </a:t>
              </a:r>
              <a:br>
                <a:rPr lang="en-GB" b="1" noProof="0" dirty="0">
                  <a:solidFill>
                    <a:srgbClr val="28853D"/>
                  </a:solidFill>
                </a:rPr>
              </a:br>
              <a:r>
                <a:rPr lang="en-GB" b="1" noProof="0" dirty="0">
                  <a:solidFill>
                    <a:srgbClr val="28853D"/>
                  </a:solidFill>
                </a:rPr>
                <a:t>(GreenComp</a:t>
              </a:r>
              <a:r>
                <a:rPr lang="en-GB" sz="3000" b="1" noProof="0" dirty="0">
                  <a:solidFill>
                    <a:srgbClr val="28853D"/>
                  </a:solidFill>
                </a:rPr>
                <a:t>)</a:t>
              </a:r>
            </a:p>
          </p:txBody>
        </p:sp>
        <p:sp>
          <p:nvSpPr>
            <p:cNvPr id="9" name="Inhaltsplatzhalter 3">
              <a:extLst>
                <a:ext uri="{FF2B5EF4-FFF2-40B4-BE49-F238E27FC236}">
                  <a16:creationId xmlns:a16="http://schemas.microsoft.com/office/drawing/2014/main" id="{E574E178-52AC-E139-9E00-6CCFCC49F799}"/>
                </a:ext>
              </a:extLst>
            </p:cNvPr>
            <p:cNvSpPr txBox="1">
              <a:spLocks/>
            </p:cNvSpPr>
            <p:nvPr/>
          </p:nvSpPr>
          <p:spPr>
            <a:xfrm>
              <a:off x="673696" y="4005318"/>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2800" noProof="0" dirty="0"/>
            </a:p>
            <a:p>
              <a:pPr marL="0" indent="0" algn="ctr">
                <a:buNone/>
              </a:pPr>
              <a:r>
                <a:rPr lang="en-GB" sz="2800" noProof="0" dirty="0"/>
                <a:t>Nachhaltige Produktion</a:t>
              </a:r>
            </a:p>
            <a:p>
              <a:pPr marL="0" indent="0" algn="ctr">
                <a:buNone/>
              </a:pPr>
              <a:r>
                <a:rPr lang="en-GB" sz="2800" noProof="0" dirty="0"/>
                <a:t>Darstellende Künste</a:t>
              </a:r>
            </a:p>
            <a:p>
              <a:pPr marL="0" indent="0" algn="ctr">
                <a:buNone/>
              </a:pPr>
              <a:endParaRPr lang="en-GB" sz="3600" noProof="0" dirty="0"/>
            </a:p>
          </p:txBody>
        </p:sp>
        <p:sp>
          <p:nvSpPr>
            <p:cNvPr id="10" name="Textplatzhalter 4">
              <a:extLst>
                <a:ext uri="{FF2B5EF4-FFF2-40B4-BE49-F238E27FC236}">
                  <a16:creationId xmlns:a16="http://schemas.microsoft.com/office/drawing/2014/main" id="{82589C16-EB95-D29D-00E7-9F11E3E732EE}"/>
                </a:ext>
              </a:extLst>
            </p:cNvPr>
            <p:cNvSpPr txBox="1">
              <a:spLocks/>
            </p:cNvSpPr>
            <p:nvPr/>
          </p:nvSpPr>
          <p:spPr>
            <a:xfrm>
              <a:off x="5074096" y="3127276"/>
              <a:ext cx="3637856" cy="864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Digital</a:t>
              </a:r>
            </a:p>
            <a:p>
              <a:pPr marL="0" indent="0" algn="ctr">
                <a:buNone/>
              </a:pPr>
              <a:r>
                <a:rPr lang="en-GB" b="1" noProof="0" dirty="0">
                  <a:solidFill>
                    <a:srgbClr val="28853D"/>
                  </a:solidFill>
                </a:rPr>
                <a:t>(DigComp)</a:t>
              </a:r>
            </a:p>
          </p:txBody>
        </p:sp>
        <p:sp>
          <p:nvSpPr>
            <p:cNvPr id="11" name="Inhaltsplatzhalter 5">
              <a:extLst>
                <a:ext uri="{FF2B5EF4-FFF2-40B4-BE49-F238E27FC236}">
                  <a16:creationId xmlns:a16="http://schemas.microsoft.com/office/drawing/2014/main" id="{89E44429-47D0-A732-51B2-98C765A37B63}"/>
                </a:ext>
              </a:extLst>
            </p:cNvPr>
            <p:cNvSpPr txBox="1">
              <a:spLocks/>
            </p:cNvSpPr>
            <p:nvPr/>
          </p:nvSpPr>
          <p:spPr>
            <a:xfrm>
              <a:off x="5074096" y="3997933"/>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800" noProof="0" dirty="0"/>
            </a:p>
            <a:p>
              <a:pPr marL="0" indent="0" algn="ctr">
                <a:buNone/>
              </a:pPr>
              <a:r>
                <a:rPr lang="en-GB" sz="2800" noProof="0" dirty="0"/>
                <a:t>Nachhaltiger Einsatz digitaler Methoden</a:t>
              </a:r>
            </a:p>
          </p:txBody>
        </p:sp>
        <p:sp>
          <p:nvSpPr>
            <p:cNvPr id="12" name="Textplatzhalter 6">
              <a:extLst>
                <a:ext uri="{FF2B5EF4-FFF2-40B4-BE49-F238E27FC236}">
                  <a16:creationId xmlns:a16="http://schemas.microsoft.com/office/drawing/2014/main" id="{9FE195F5-CD03-24EA-2D46-52AB48E90577}"/>
                </a:ext>
              </a:extLst>
            </p:cNvPr>
            <p:cNvSpPr txBox="1">
              <a:spLocks/>
            </p:cNvSpPr>
            <p:nvPr/>
          </p:nvSpPr>
          <p:spPr>
            <a:xfrm>
              <a:off x="9576048" y="3118729"/>
              <a:ext cx="3637856" cy="864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Unternehmertum</a:t>
              </a:r>
              <a:br>
                <a:rPr lang="en-GB" b="1" noProof="0" dirty="0">
                  <a:solidFill>
                    <a:srgbClr val="28853D"/>
                  </a:solidFill>
                </a:rPr>
              </a:br>
              <a:r>
                <a:rPr lang="en-GB" b="1" noProof="0" dirty="0">
                  <a:solidFill>
                    <a:srgbClr val="28853D"/>
                  </a:solidFill>
                </a:rPr>
                <a:t>(EntreComp)</a:t>
              </a:r>
            </a:p>
          </p:txBody>
        </p:sp>
        <p:sp>
          <p:nvSpPr>
            <p:cNvPr id="13" name="Inhaltsplatzhalter 7">
              <a:extLst>
                <a:ext uri="{FF2B5EF4-FFF2-40B4-BE49-F238E27FC236}">
                  <a16:creationId xmlns:a16="http://schemas.microsoft.com/office/drawing/2014/main" id="{6BF5A0D0-E01A-95FD-48EC-FA72C5110268}"/>
                </a:ext>
              </a:extLst>
            </p:cNvPr>
            <p:cNvSpPr txBox="1">
              <a:spLocks/>
            </p:cNvSpPr>
            <p:nvPr/>
          </p:nvSpPr>
          <p:spPr>
            <a:xfrm>
              <a:off x="9576048" y="3982825"/>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800" noProof="0" dirty="0"/>
            </a:p>
            <a:p>
              <a:pPr marL="0" indent="0" algn="ctr">
                <a:buNone/>
              </a:pPr>
              <a:r>
                <a:rPr lang="en-GB" sz="2800" noProof="0" dirty="0"/>
                <a:t>Nachhaltige </a:t>
              </a:r>
              <a:r>
                <a:rPr lang="en-GB" sz="2800" noProof="0" dirty="0" err="1"/>
                <a:t>Geschäftsmodelle</a:t>
              </a:r>
              <a:endParaRPr lang="en-GB" sz="2800" noProof="0" dirty="0"/>
            </a:p>
            <a:p>
              <a:pPr marL="0" indent="0" algn="ctr">
                <a:buNone/>
              </a:pPr>
              <a:endParaRPr lang="en-GB" sz="2800" noProof="0" dirty="0"/>
            </a:p>
            <a:p>
              <a:pPr marL="0" indent="0" algn="ctr">
                <a:buNone/>
              </a:pPr>
              <a:endParaRPr lang="en-GB" sz="2800" noProof="0" dirty="0"/>
            </a:p>
            <a:p>
              <a:pPr marL="0" indent="0" algn="ctr">
                <a:buNone/>
              </a:pPr>
              <a:endParaRPr lang="en-GB" sz="2800" noProof="0" dirty="0"/>
            </a:p>
          </p:txBody>
        </p:sp>
        <p:pic>
          <p:nvPicPr>
            <p:cNvPr id="14" name="Grafik 13">
              <a:extLst>
                <a:ext uri="{FF2B5EF4-FFF2-40B4-BE49-F238E27FC236}">
                  <a16:creationId xmlns:a16="http://schemas.microsoft.com/office/drawing/2014/main" id="{7D9E6246-DF0E-8F26-3C90-1BC55E946F8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0284722" y="6138966"/>
              <a:ext cx="2220508" cy="2101764"/>
            </a:xfrm>
            <a:prstGeom prst="rect">
              <a:avLst/>
            </a:prstGeom>
          </p:spPr>
        </p:pic>
        <p:pic>
          <p:nvPicPr>
            <p:cNvPr id="15" name="Grafik 14">
              <a:extLst>
                <a:ext uri="{FF2B5EF4-FFF2-40B4-BE49-F238E27FC236}">
                  <a16:creationId xmlns:a16="http://schemas.microsoft.com/office/drawing/2014/main" id="{BC7FEAD7-EC55-15C8-9ED0-7CC4D9597A4D}"/>
                </a:ext>
              </a:extLst>
            </p:cNvPr>
            <p:cNvPicPr>
              <a:picLocks noChangeAspect="1"/>
            </p:cNvPicPr>
            <p:nvPr/>
          </p:nvPicPr>
          <p:blipFill>
            <a:blip r:embed="rId4"/>
            <a:stretch>
              <a:fillRect/>
            </a:stretch>
          </p:blipFill>
          <p:spPr>
            <a:xfrm>
              <a:off x="5764535" y="6173191"/>
              <a:ext cx="2256978" cy="2033314"/>
            </a:xfrm>
            <a:prstGeom prst="rect">
              <a:avLst/>
            </a:prstGeom>
          </p:spPr>
        </p:pic>
        <p:pic>
          <p:nvPicPr>
            <p:cNvPr id="16" name="Grafik 15">
              <a:extLst>
                <a:ext uri="{FF2B5EF4-FFF2-40B4-BE49-F238E27FC236}">
                  <a16:creationId xmlns:a16="http://schemas.microsoft.com/office/drawing/2014/main" id="{E71A24FF-0837-3F8E-53F4-24FD4D0691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2489" y="6140843"/>
              <a:ext cx="2500270" cy="2098011"/>
            </a:xfrm>
            <a:prstGeom prst="rect">
              <a:avLst/>
            </a:prstGeom>
          </p:spPr>
        </p:pic>
      </p:grpSp>
      <p:sp>
        <p:nvSpPr>
          <p:cNvPr id="20" name="Textfeld 19">
            <a:extLst>
              <a:ext uri="{FF2B5EF4-FFF2-40B4-BE49-F238E27FC236}">
                <a16:creationId xmlns:a16="http://schemas.microsoft.com/office/drawing/2014/main" id="{0006F727-CF83-62FD-D0B3-35CB87B50658}"/>
              </a:ext>
            </a:extLst>
          </p:cNvPr>
          <p:cNvSpPr txBox="1"/>
          <p:nvPr/>
        </p:nvSpPr>
        <p:spPr>
          <a:xfrm>
            <a:off x="1855878" y="1079753"/>
            <a:ext cx="14576244" cy="938719"/>
          </a:xfrm>
          <a:prstGeom prst="rect">
            <a:avLst/>
          </a:prstGeom>
          <a:noFill/>
        </p:spPr>
        <p:txBody>
          <a:bodyPr wrap="square" rtlCol="0">
            <a:spAutoFit/>
          </a:bodyPr>
          <a:lstStyle/>
          <a:p>
            <a:pPr algn="r"/>
            <a:r>
              <a:rPr lang="en-GB" sz="5500" b="1" noProof="0" dirty="0"/>
              <a:t>EU-Kompetenzrahmen in INSPIRE</a:t>
            </a:r>
          </a:p>
        </p:txBody>
      </p:sp>
      <p:sp>
        <p:nvSpPr>
          <p:cNvPr id="6" name="Freeform 2">
            <a:extLst>
              <a:ext uri="{FF2B5EF4-FFF2-40B4-BE49-F238E27FC236}">
                <a16:creationId xmlns:a16="http://schemas.microsoft.com/office/drawing/2014/main" id="{F3C3F2AC-A9BF-F411-5B18-CC5D3AC8662F}"/>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F7A625FC-49B2-6AFA-E3DC-7FBA51ACA5B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Tree>
    <p:extLst>
      <p:ext uri="{BB962C8B-B14F-4D97-AF65-F5344CB8AC3E}">
        <p14:creationId xmlns:p14="http://schemas.microsoft.com/office/powerpoint/2010/main" val="657833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460E2-E84C-40E4-9057-4B1D620DCB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EFAB99-E69C-0058-F331-AB1F8B77A7C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6C674D0-DBB9-A600-B6F0-80D0A2BA4DE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C419DA8D-67EB-0259-2355-31C3856A07A6}"/>
              </a:ext>
            </a:extLst>
          </p:cNvPr>
          <p:cNvSpPr txBox="1"/>
          <p:nvPr/>
        </p:nvSpPr>
        <p:spPr>
          <a:xfrm>
            <a:off x="0" y="1040130"/>
            <a:ext cx="16687800" cy="1754326"/>
          </a:xfrm>
          <a:prstGeom prst="rect">
            <a:avLst/>
          </a:prstGeom>
          <a:noFill/>
        </p:spPr>
        <p:txBody>
          <a:bodyPr wrap="square">
            <a:spAutoFit/>
          </a:bodyPr>
          <a:lstStyle/>
          <a:p>
            <a:pPr lvl="0" algn="r"/>
            <a:r>
              <a:rPr lang="en-GB" sz="5200" b="1" noProof="0" dirty="0">
                <a:latin typeface="+mj-lt"/>
              </a:rPr>
              <a:t>Unternehmerische Modelle in den darstellenden Künsten: Drei Wege</a:t>
            </a:r>
          </a:p>
        </p:txBody>
      </p:sp>
      <p:sp>
        <p:nvSpPr>
          <p:cNvPr id="6" name="Freeform 96">
            <a:extLst>
              <a:ext uri="{FF2B5EF4-FFF2-40B4-BE49-F238E27FC236}">
                <a16:creationId xmlns:a16="http://schemas.microsoft.com/office/drawing/2014/main" id="{7D6EE70D-7588-54D4-EA6E-6D4C0EB2C48A}"/>
              </a:ext>
            </a:extLst>
          </p:cNvPr>
          <p:cNvSpPr>
            <a:spLocks noChangeArrowheads="1"/>
          </p:cNvSpPr>
          <p:nvPr/>
        </p:nvSpPr>
        <p:spPr bwMode="auto">
          <a:xfrm>
            <a:off x="2185866" y="3351093"/>
            <a:ext cx="1397503" cy="1790089"/>
          </a:xfrm>
          <a:custGeom>
            <a:avLst/>
            <a:gdLst>
              <a:gd name="T0" fmla="*/ 0 w 1837"/>
              <a:gd name="T1" fmla="*/ 0 h 1945"/>
              <a:gd name="T2" fmla="*/ 0 w 1837"/>
              <a:gd name="T3" fmla="*/ 0 h 1945"/>
              <a:gd name="T4" fmla="*/ 1836 w 1837"/>
              <a:gd name="T5" fmla="*/ 0 h 1945"/>
              <a:gd name="T6" fmla="*/ 1836 w 1837"/>
              <a:gd name="T7" fmla="*/ 1816 h 1945"/>
              <a:gd name="T8" fmla="*/ 0 w 1837"/>
              <a:gd name="T9" fmla="*/ 1816 h 1945"/>
              <a:gd name="T10" fmla="*/ 0 w 1837"/>
              <a:gd name="T11" fmla="*/ 0 h 1945"/>
            </a:gdLst>
            <a:ahLst/>
            <a:cxnLst>
              <a:cxn ang="0">
                <a:pos x="T0" y="T1"/>
              </a:cxn>
              <a:cxn ang="0">
                <a:pos x="T2" y="T3"/>
              </a:cxn>
              <a:cxn ang="0">
                <a:pos x="T4" y="T5"/>
              </a:cxn>
              <a:cxn ang="0">
                <a:pos x="T6" y="T7"/>
              </a:cxn>
              <a:cxn ang="0">
                <a:pos x="T8" y="T9"/>
              </a:cxn>
              <a:cxn ang="0">
                <a:pos x="T10" y="T11"/>
              </a:cxn>
            </a:cxnLst>
            <a:rect l="0" t="0" r="r" b="b"/>
            <a:pathLst>
              <a:path w="1837" h="1945">
                <a:moveTo>
                  <a:pt x="0" y="0"/>
                </a:moveTo>
                <a:lnTo>
                  <a:pt x="0" y="0"/>
                </a:lnTo>
                <a:cubicBezTo>
                  <a:pt x="603" y="128"/>
                  <a:pt x="1234" y="128"/>
                  <a:pt x="1836" y="0"/>
                </a:cubicBezTo>
                <a:cubicBezTo>
                  <a:pt x="1836" y="602"/>
                  <a:pt x="1836" y="1205"/>
                  <a:pt x="1836" y="1816"/>
                </a:cubicBezTo>
                <a:cubicBezTo>
                  <a:pt x="1234" y="1944"/>
                  <a:pt x="603" y="1944"/>
                  <a:pt x="0" y="1816"/>
                </a:cubicBezTo>
                <a:cubicBezTo>
                  <a:pt x="0" y="1205"/>
                  <a:pt x="0" y="602"/>
                  <a:pt x="0" y="0"/>
                </a:cubicBezTo>
              </a:path>
            </a:pathLst>
          </a:custGeom>
          <a:solidFill>
            <a:srgbClr val="3F6031"/>
          </a:solidFill>
          <a:ln>
            <a:noFill/>
          </a:ln>
          <a:effectLst/>
        </p:spPr>
        <p:txBody>
          <a:bodyPr wrap="none" anchor="ctr"/>
          <a:lstStyle/>
          <a:p>
            <a:endParaRPr lang="en-GB" sz="1350" noProof="0" dirty="0">
              <a:latin typeface="+mj-lt"/>
            </a:endParaRPr>
          </a:p>
        </p:txBody>
      </p:sp>
      <p:sp>
        <p:nvSpPr>
          <p:cNvPr id="7" name="Freeform 97">
            <a:extLst>
              <a:ext uri="{FF2B5EF4-FFF2-40B4-BE49-F238E27FC236}">
                <a16:creationId xmlns:a16="http://schemas.microsoft.com/office/drawing/2014/main" id="{0F4E6AC7-B0AA-5FC8-1C1D-4A2AFC9BBAA7}"/>
              </a:ext>
            </a:extLst>
          </p:cNvPr>
          <p:cNvSpPr>
            <a:spLocks noChangeArrowheads="1"/>
          </p:cNvSpPr>
          <p:nvPr/>
        </p:nvSpPr>
        <p:spPr bwMode="auto">
          <a:xfrm>
            <a:off x="3157750" y="2965471"/>
            <a:ext cx="425620" cy="2057995"/>
          </a:xfrm>
          <a:custGeom>
            <a:avLst/>
            <a:gdLst>
              <a:gd name="T0" fmla="*/ 558 w 559"/>
              <a:gd name="T1" fmla="*/ 2236 h 2237"/>
              <a:gd name="T2" fmla="*/ 0 w 559"/>
              <a:gd name="T3" fmla="*/ 1817 h 2237"/>
              <a:gd name="T4" fmla="*/ 0 w 559"/>
              <a:gd name="T5" fmla="*/ 0 h 2237"/>
              <a:gd name="T6" fmla="*/ 558 w 559"/>
              <a:gd name="T7" fmla="*/ 420 h 2237"/>
              <a:gd name="T8" fmla="*/ 558 w 559"/>
              <a:gd name="T9" fmla="*/ 2236 h 2237"/>
            </a:gdLst>
            <a:ahLst/>
            <a:cxnLst>
              <a:cxn ang="0">
                <a:pos x="T0" y="T1"/>
              </a:cxn>
              <a:cxn ang="0">
                <a:pos x="T2" y="T3"/>
              </a:cxn>
              <a:cxn ang="0">
                <a:pos x="T4" y="T5"/>
              </a:cxn>
              <a:cxn ang="0">
                <a:pos x="T6" y="T7"/>
              </a:cxn>
              <a:cxn ang="0">
                <a:pos x="T8" y="T9"/>
              </a:cxn>
            </a:cxnLst>
            <a:rect l="0" t="0" r="r" b="b"/>
            <a:pathLst>
              <a:path w="559" h="2237">
                <a:moveTo>
                  <a:pt x="558" y="2236"/>
                </a:moveTo>
                <a:lnTo>
                  <a:pt x="0" y="1817"/>
                </a:lnTo>
                <a:lnTo>
                  <a:pt x="0" y="0"/>
                </a:lnTo>
                <a:lnTo>
                  <a:pt x="558" y="420"/>
                </a:lnTo>
                <a:lnTo>
                  <a:pt x="558" y="2236"/>
                </a:lnTo>
              </a:path>
            </a:pathLst>
          </a:custGeom>
          <a:solidFill>
            <a:srgbClr val="2A4020"/>
          </a:solidFill>
          <a:ln>
            <a:noFill/>
          </a:ln>
          <a:effectLst/>
        </p:spPr>
        <p:txBody>
          <a:bodyPr wrap="none" anchor="ctr"/>
          <a:lstStyle/>
          <a:p>
            <a:endParaRPr lang="en-GB" sz="1350" noProof="0" dirty="0">
              <a:latin typeface="+mj-lt"/>
            </a:endParaRPr>
          </a:p>
        </p:txBody>
      </p:sp>
      <p:sp>
        <p:nvSpPr>
          <p:cNvPr id="8" name="Freeform 98">
            <a:extLst>
              <a:ext uri="{FF2B5EF4-FFF2-40B4-BE49-F238E27FC236}">
                <a16:creationId xmlns:a16="http://schemas.microsoft.com/office/drawing/2014/main" id="{4DC1EE57-098B-DC49-BDFC-14027E5BF8BC}"/>
              </a:ext>
            </a:extLst>
          </p:cNvPr>
          <p:cNvSpPr>
            <a:spLocks noChangeArrowheads="1"/>
          </p:cNvSpPr>
          <p:nvPr/>
        </p:nvSpPr>
        <p:spPr bwMode="auto">
          <a:xfrm>
            <a:off x="3157750" y="2965470"/>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a14="http://schemas.microsoft.com/office/drawing/2010/main" xmlns:p14="http://schemas.microsoft.com/office/powerpoint/2010/main" xmlns:asvg="http://schemas.microsoft.com/office/drawing/2016/SVG/main" xmlns:a16="http://schemas.microsoft.com/office/drawing/2014/main" xmlns="" w="9525" cap="flat">
                <a:solidFill>
                  <a:srgbClr val="808080"/>
                </a:solidFill>
                <a:round/>
                <a:headEnd/>
                <a:tailEnd/>
              </a14:hiddenLine>
            </a:ext>
            <a:ext uri="{AF507438-7753-43e0-B8FC-AC1667EBCBE1}">
              <a14:hiddenEffects xmlns:a14="http://schemas.microsoft.com/office/drawing/2010/main" xmlns:p14="http://schemas.microsoft.com/office/powerpoint/2010/main" xmlns:asvg="http://schemas.microsoft.com/office/drawing/2016/SVG/main" xmlns:a16="http://schemas.microsoft.com/office/drawing/2014/main" xmlns="">
                <a:effectLst>
                  <a:outerShdw blurRad="63500" dist="38099" dir="2700000" algn="ctr" rotWithShape="0">
                    <a:srgbClr val="000000">
                      <a:alpha val="74998"/>
                    </a:srgbClr>
                  </a:outerShdw>
                </a:effectLst>
              </a14:hiddenEffects>
            </a:ext>
          </a:extLst>
        </p:spPr>
        <p:txBody>
          <a:bodyPr wrap="none" anchor="ctr"/>
          <a:lstStyle/>
          <a:p>
            <a:endParaRPr lang="en-GB" sz="1350" noProof="0" dirty="0">
              <a:latin typeface="+mj-lt"/>
            </a:endParaRPr>
          </a:p>
        </p:txBody>
      </p:sp>
      <p:sp>
        <p:nvSpPr>
          <p:cNvPr id="11" name="Text Box 99">
            <a:extLst>
              <a:ext uri="{FF2B5EF4-FFF2-40B4-BE49-F238E27FC236}">
                <a16:creationId xmlns:a16="http://schemas.microsoft.com/office/drawing/2014/main" id="{8002793D-9956-ABCD-E884-5BCAF6178BE9}"/>
              </a:ext>
            </a:extLst>
          </p:cNvPr>
          <p:cNvSpPr txBox="1">
            <a:spLocks noChangeArrowheads="1"/>
          </p:cNvSpPr>
          <p:nvPr/>
        </p:nvSpPr>
        <p:spPr bwMode="auto">
          <a:xfrm>
            <a:off x="3539800" y="3399802"/>
            <a:ext cx="2459872" cy="783416"/>
          </a:xfrm>
          <a:prstGeom prst="rect">
            <a:avLst/>
          </a:prstGeom>
          <a:noFill/>
          <a:ln>
            <a:noFill/>
          </a:ln>
          <a:effectLst/>
          <a:extLst>
            <a:ext uri="{909E8E84-426E-40dd-AFC4-6F175D3DCCD1}">
              <a14:hiddenFill xmlns:a14="http://schemas.microsoft.com/office/drawing/2010/main" xmlns:p14="http://schemas.microsoft.com/office/powerpoint/2010/main" xmlns:asvg="http://schemas.microsoft.com/office/drawing/2016/SVG/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svg="http://schemas.microsoft.com/office/drawing/2016/SVG/main" xmlns:a16="http://schemas.microsoft.com/office/drawing/2014/main" xmlns="" w="9525" cap="flat">
                <a:solidFill>
                  <a:srgbClr val="808080"/>
                </a:solidFill>
                <a:round/>
                <a:headEnd/>
                <a:tailEnd/>
              </a14:hiddenLine>
            </a:ext>
            <a:ext uri="{AF507438-7753-43e0-B8FC-AC1667EBCBE1}">
              <a14:hiddenEffects xmlns:a14="http://schemas.microsoft.com/office/drawing/2010/main" xmlns:p14="http://schemas.microsoft.com/office/powerpoint/2010/main" xmlns:asvg="http://schemas.microsoft.com/office/drawing/2016/SVG/main" xmlns:a16="http://schemas.microsoft.com/office/drawing/2014/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750" noProof="0" dirty="0">
                <a:solidFill>
                  <a:srgbClr val="F1F0F0"/>
                </a:solidFill>
                <a:latin typeface="+mj-lt"/>
                <a:cs typeface="Roboto Black" charset="0"/>
              </a:rPr>
              <a:t>OPTION 01</a:t>
            </a:r>
          </a:p>
        </p:txBody>
      </p:sp>
      <p:sp>
        <p:nvSpPr>
          <p:cNvPr id="32" name="Freeform 103">
            <a:extLst>
              <a:ext uri="{FF2B5EF4-FFF2-40B4-BE49-F238E27FC236}">
                <a16:creationId xmlns:a16="http://schemas.microsoft.com/office/drawing/2014/main" id="{97B781A3-7EFC-636D-C79D-6DFC86D3EDF8}"/>
              </a:ext>
            </a:extLst>
          </p:cNvPr>
          <p:cNvSpPr>
            <a:spLocks noChangeArrowheads="1"/>
          </p:cNvSpPr>
          <p:nvPr/>
        </p:nvSpPr>
        <p:spPr bwMode="auto">
          <a:xfrm>
            <a:off x="2185866" y="5543036"/>
            <a:ext cx="1397503" cy="1798206"/>
          </a:xfrm>
          <a:custGeom>
            <a:avLst/>
            <a:gdLst>
              <a:gd name="T0" fmla="*/ 0 w 1837"/>
              <a:gd name="T1" fmla="*/ 0 h 1954"/>
              <a:gd name="T2" fmla="*/ 0 w 1837"/>
              <a:gd name="T3" fmla="*/ 0 h 1954"/>
              <a:gd name="T4" fmla="*/ 1836 w 1837"/>
              <a:gd name="T5" fmla="*/ 0 h 1954"/>
              <a:gd name="T6" fmla="*/ 1836 w 1837"/>
              <a:gd name="T7" fmla="*/ 1825 h 1954"/>
              <a:gd name="T8" fmla="*/ 0 w 1837"/>
              <a:gd name="T9" fmla="*/ 1825 h 1954"/>
              <a:gd name="T10" fmla="*/ 0 w 1837"/>
              <a:gd name="T11" fmla="*/ 0 h 1954"/>
            </a:gdLst>
            <a:ahLst/>
            <a:cxnLst>
              <a:cxn ang="0">
                <a:pos x="T0" y="T1"/>
              </a:cxn>
              <a:cxn ang="0">
                <a:pos x="T2" y="T3"/>
              </a:cxn>
              <a:cxn ang="0">
                <a:pos x="T4" y="T5"/>
              </a:cxn>
              <a:cxn ang="0">
                <a:pos x="T6" y="T7"/>
              </a:cxn>
              <a:cxn ang="0">
                <a:pos x="T8" y="T9"/>
              </a:cxn>
              <a:cxn ang="0">
                <a:pos x="T10" y="T11"/>
              </a:cxn>
            </a:cxnLst>
            <a:rect l="0" t="0" r="r" b="b"/>
            <a:pathLst>
              <a:path w="1837" h="1954">
                <a:moveTo>
                  <a:pt x="0" y="0"/>
                </a:moveTo>
                <a:lnTo>
                  <a:pt x="0" y="0"/>
                </a:lnTo>
                <a:cubicBezTo>
                  <a:pt x="603" y="137"/>
                  <a:pt x="1234" y="137"/>
                  <a:pt x="1836" y="0"/>
                </a:cubicBezTo>
                <a:cubicBezTo>
                  <a:pt x="1836" y="611"/>
                  <a:pt x="1836" y="1214"/>
                  <a:pt x="1836" y="1825"/>
                </a:cubicBezTo>
                <a:cubicBezTo>
                  <a:pt x="1234" y="1953"/>
                  <a:pt x="603" y="1953"/>
                  <a:pt x="0" y="1825"/>
                </a:cubicBezTo>
                <a:cubicBezTo>
                  <a:pt x="0" y="1214"/>
                  <a:pt x="0" y="611"/>
                  <a:pt x="0" y="0"/>
                </a:cubicBezTo>
              </a:path>
            </a:pathLst>
          </a:custGeom>
          <a:solidFill>
            <a:srgbClr val="04A6C2"/>
          </a:solidFill>
          <a:ln>
            <a:noFill/>
          </a:ln>
          <a:effectLst/>
        </p:spPr>
        <p:txBody>
          <a:bodyPr wrap="none" anchor="ctr"/>
          <a:lstStyle/>
          <a:p>
            <a:endParaRPr lang="en-GB" sz="1350" noProof="0" dirty="0">
              <a:latin typeface="+mj-lt"/>
            </a:endParaRPr>
          </a:p>
        </p:txBody>
      </p:sp>
      <p:sp>
        <p:nvSpPr>
          <p:cNvPr id="33" name="Freeform 104">
            <a:extLst>
              <a:ext uri="{FF2B5EF4-FFF2-40B4-BE49-F238E27FC236}">
                <a16:creationId xmlns:a16="http://schemas.microsoft.com/office/drawing/2014/main" id="{C7FDB345-1D6B-6A8E-DAAB-CBFD79CA7538}"/>
              </a:ext>
            </a:extLst>
          </p:cNvPr>
          <p:cNvSpPr>
            <a:spLocks noChangeArrowheads="1"/>
          </p:cNvSpPr>
          <p:nvPr/>
        </p:nvSpPr>
        <p:spPr bwMode="auto">
          <a:xfrm>
            <a:off x="3157750" y="5165535"/>
            <a:ext cx="425620" cy="2057995"/>
          </a:xfrm>
          <a:custGeom>
            <a:avLst/>
            <a:gdLst>
              <a:gd name="T0" fmla="*/ 558 w 559"/>
              <a:gd name="T1" fmla="*/ 2236 h 2237"/>
              <a:gd name="T2" fmla="*/ 0 w 559"/>
              <a:gd name="T3" fmla="*/ 1817 h 2237"/>
              <a:gd name="T4" fmla="*/ 0 w 559"/>
              <a:gd name="T5" fmla="*/ 0 h 2237"/>
              <a:gd name="T6" fmla="*/ 558 w 559"/>
              <a:gd name="T7" fmla="*/ 420 h 2237"/>
              <a:gd name="T8" fmla="*/ 558 w 559"/>
              <a:gd name="T9" fmla="*/ 2236 h 2237"/>
            </a:gdLst>
            <a:ahLst/>
            <a:cxnLst>
              <a:cxn ang="0">
                <a:pos x="T0" y="T1"/>
              </a:cxn>
              <a:cxn ang="0">
                <a:pos x="T2" y="T3"/>
              </a:cxn>
              <a:cxn ang="0">
                <a:pos x="T4" y="T5"/>
              </a:cxn>
              <a:cxn ang="0">
                <a:pos x="T6" y="T7"/>
              </a:cxn>
              <a:cxn ang="0">
                <a:pos x="T8" y="T9"/>
              </a:cxn>
            </a:cxnLst>
            <a:rect l="0" t="0" r="r" b="b"/>
            <a:pathLst>
              <a:path w="559" h="2237">
                <a:moveTo>
                  <a:pt x="558" y="2236"/>
                </a:moveTo>
                <a:lnTo>
                  <a:pt x="0" y="1817"/>
                </a:lnTo>
                <a:lnTo>
                  <a:pt x="0" y="0"/>
                </a:lnTo>
                <a:lnTo>
                  <a:pt x="558" y="420"/>
                </a:lnTo>
                <a:lnTo>
                  <a:pt x="558" y="2236"/>
                </a:lnTo>
              </a:path>
            </a:pathLst>
          </a:custGeom>
          <a:solidFill>
            <a:srgbClr val="036D7F"/>
          </a:solidFill>
          <a:ln>
            <a:noFill/>
          </a:ln>
          <a:effectLst/>
        </p:spPr>
        <p:txBody>
          <a:bodyPr wrap="none" anchor="ctr"/>
          <a:lstStyle/>
          <a:p>
            <a:endParaRPr lang="en-GB" sz="1350" noProof="0" dirty="0">
              <a:latin typeface="+mj-lt"/>
            </a:endParaRPr>
          </a:p>
        </p:txBody>
      </p:sp>
      <p:sp>
        <p:nvSpPr>
          <p:cNvPr id="34" name="Freeform 105">
            <a:extLst>
              <a:ext uri="{FF2B5EF4-FFF2-40B4-BE49-F238E27FC236}">
                <a16:creationId xmlns:a16="http://schemas.microsoft.com/office/drawing/2014/main" id="{00F27640-3057-A53F-05CB-F0257753674E}"/>
              </a:ext>
            </a:extLst>
          </p:cNvPr>
          <p:cNvSpPr>
            <a:spLocks noChangeArrowheads="1"/>
          </p:cNvSpPr>
          <p:nvPr/>
        </p:nvSpPr>
        <p:spPr bwMode="auto">
          <a:xfrm>
            <a:off x="3157750" y="5165534"/>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a14="http://schemas.microsoft.com/office/drawing/2010/main" xmlns:p14="http://schemas.microsoft.com/office/powerpoint/2010/main" xmlns:asvg="http://schemas.microsoft.com/office/drawing/2016/SVG/main" xmlns:a16="http://schemas.microsoft.com/office/drawing/2014/main" xmlns="" w="9525" cap="flat">
                <a:solidFill>
                  <a:srgbClr val="808080"/>
                </a:solidFill>
                <a:round/>
                <a:headEnd/>
                <a:tailEnd/>
              </a14:hiddenLine>
            </a:ext>
            <a:ext uri="{AF507438-7753-43e0-B8FC-AC1667EBCBE1}">
              <a14:hiddenEffects xmlns:a14="http://schemas.microsoft.com/office/drawing/2010/main" xmlns:p14="http://schemas.microsoft.com/office/powerpoint/2010/main" xmlns:asvg="http://schemas.microsoft.com/office/drawing/2016/SVG/main" xmlns:a16="http://schemas.microsoft.com/office/drawing/2014/main" xmlns="">
                <a:effectLst>
                  <a:outerShdw blurRad="63500" dist="38099" dir="2700000" algn="ctr" rotWithShape="0">
                    <a:srgbClr val="000000">
                      <a:alpha val="74998"/>
                    </a:srgbClr>
                  </a:outerShdw>
                </a:effectLst>
              </a14:hiddenEffects>
            </a:ext>
          </a:extLst>
        </p:spPr>
        <p:txBody>
          <a:bodyPr wrap="none" anchor="ctr"/>
          <a:lstStyle/>
          <a:p>
            <a:endParaRPr lang="en-GB" sz="1350" noProof="0" dirty="0">
              <a:latin typeface="+mj-lt"/>
            </a:endParaRPr>
          </a:p>
        </p:txBody>
      </p:sp>
      <p:sp>
        <p:nvSpPr>
          <p:cNvPr id="35" name="Text Box 106">
            <a:extLst>
              <a:ext uri="{FF2B5EF4-FFF2-40B4-BE49-F238E27FC236}">
                <a16:creationId xmlns:a16="http://schemas.microsoft.com/office/drawing/2014/main" id="{84E7937C-5E33-7AB7-9ACF-C0A614AF2AFB}"/>
              </a:ext>
            </a:extLst>
          </p:cNvPr>
          <p:cNvSpPr txBox="1">
            <a:spLocks noChangeArrowheads="1"/>
          </p:cNvSpPr>
          <p:nvPr/>
        </p:nvSpPr>
        <p:spPr bwMode="auto">
          <a:xfrm>
            <a:off x="3539800" y="5591749"/>
            <a:ext cx="2459872" cy="783416"/>
          </a:xfrm>
          <a:prstGeom prst="rect">
            <a:avLst/>
          </a:prstGeom>
          <a:noFill/>
          <a:ln>
            <a:noFill/>
          </a:ln>
          <a:effectLst/>
          <a:extLst>
            <a:ext uri="{909E8E84-426E-40dd-AFC4-6F175D3DCCD1}">
              <a14:hiddenFill xmlns:a14="http://schemas.microsoft.com/office/drawing/2010/main" xmlns:p14="http://schemas.microsoft.com/office/powerpoint/2010/main" xmlns:asvg="http://schemas.microsoft.com/office/drawing/2016/SVG/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svg="http://schemas.microsoft.com/office/drawing/2016/SVG/main" xmlns:a16="http://schemas.microsoft.com/office/drawing/2014/main" xmlns="" w="9525" cap="flat">
                <a:solidFill>
                  <a:srgbClr val="808080"/>
                </a:solidFill>
                <a:round/>
                <a:headEnd/>
                <a:tailEnd/>
              </a14:hiddenLine>
            </a:ext>
            <a:ext uri="{AF507438-7753-43e0-B8FC-AC1667EBCBE1}">
              <a14:hiddenEffects xmlns:a14="http://schemas.microsoft.com/office/drawing/2010/main" xmlns:p14="http://schemas.microsoft.com/office/powerpoint/2010/main" xmlns:asvg="http://schemas.microsoft.com/office/drawing/2016/SVG/main" xmlns:a16="http://schemas.microsoft.com/office/drawing/2014/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750" noProof="0" dirty="0">
                <a:solidFill>
                  <a:srgbClr val="F1F0F0"/>
                </a:solidFill>
                <a:latin typeface="+mj-lt"/>
                <a:cs typeface="Roboto Black" charset="0"/>
              </a:rPr>
              <a:t>OPTION 01</a:t>
            </a:r>
          </a:p>
        </p:txBody>
      </p:sp>
      <p:sp>
        <p:nvSpPr>
          <p:cNvPr id="38" name="Freeform 110">
            <a:extLst>
              <a:ext uri="{FF2B5EF4-FFF2-40B4-BE49-F238E27FC236}">
                <a16:creationId xmlns:a16="http://schemas.microsoft.com/office/drawing/2014/main" id="{D02F8F30-1A90-1D50-365A-D426298DDF0C}"/>
              </a:ext>
            </a:extLst>
          </p:cNvPr>
          <p:cNvSpPr>
            <a:spLocks noChangeArrowheads="1"/>
          </p:cNvSpPr>
          <p:nvPr/>
        </p:nvSpPr>
        <p:spPr bwMode="auto">
          <a:xfrm>
            <a:off x="2185866" y="7747161"/>
            <a:ext cx="1397503" cy="1798209"/>
          </a:xfrm>
          <a:custGeom>
            <a:avLst/>
            <a:gdLst>
              <a:gd name="T0" fmla="*/ 0 w 1837"/>
              <a:gd name="T1" fmla="*/ 0 h 1954"/>
              <a:gd name="T2" fmla="*/ 0 w 1837"/>
              <a:gd name="T3" fmla="*/ 0 h 1954"/>
              <a:gd name="T4" fmla="*/ 1836 w 1837"/>
              <a:gd name="T5" fmla="*/ 0 h 1954"/>
              <a:gd name="T6" fmla="*/ 1836 w 1837"/>
              <a:gd name="T7" fmla="*/ 1816 h 1954"/>
              <a:gd name="T8" fmla="*/ 0 w 1837"/>
              <a:gd name="T9" fmla="*/ 1816 h 1954"/>
              <a:gd name="T10" fmla="*/ 0 w 1837"/>
              <a:gd name="T11" fmla="*/ 0 h 1954"/>
            </a:gdLst>
            <a:ahLst/>
            <a:cxnLst>
              <a:cxn ang="0">
                <a:pos x="T0" y="T1"/>
              </a:cxn>
              <a:cxn ang="0">
                <a:pos x="T2" y="T3"/>
              </a:cxn>
              <a:cxn ang="0">
                <a:pos x="T4" y="T5"/>
              </a:cxn>
              <a:cxn ang="0">
                <a:pos x="T6" y="T7"/>
              </a:cxn>
              <a:cxn ang="0">
                <a:pos x="T8" y="T9"/>
              </a:cxn>
              <a:cxn ang="0">
                <a:pos x="T10" y="T11"/>
              </a:cxn>
            </a:cxnLst>
            <a:rect l="0" t="0" r="r" b="b"/>
            <a:pathLst>
              <a:path w="1837" h="1954">
                <a:moveTo>
                  <a:pt x="0" y="0"/>
                </a:moveTo>
                <a:lnTo>
                  <a:pt x="0" y="0"/>
                </a:lnTo>
                <a:cubicBezTo>
                  <a:pt x="603" y="137"/>
                  <a:pt x="1234" y="137"/>
                  <a:pt x="1836" y="0"/>
                </a:cubicBezTo>
                <a:cubicBezTo>
                  <a:pt x="1836" y="611"/>
                  <a:pt x="1836" y="1214"/>
                  <a:pt x="1836" y="1816"/>
                </a:cubicBezTo>
                <a:cubicBezTo>
                  <a:pt x="1234" y="1953"/>
                  <a:pt x="603" y="1953"/>
                  <a:pt x="0" y="1816"/>
                </a:cubicBezTo>
                <a:cubicBezTo>
                  <a:pt x="0" y="1214"/>
                  <a:pt x="0" y="611"/>
                  <a:pt x="0" y="0"/>
                </a:cubicBezTo>
              </a:path>
            </a:pathLst>
          </a:custGeom>
          <a:solidFill>
            <a:srgbClr val="569938"/>
          </a:solidFill>
          <a:ln>
            <a:noFill/>
          </a:ln>
          <a:effectLst/>
        </p:spPr>
        <p:txBody>
          <a:bodyPr wrap="none" anchor="ctr"/>
          <a:lstStyle/>
          <a:p>
            <a:endParaRPr lang="en-GB" sz="1350" noProof="0" dirty="0">
              <a:latin typeface="+mj-lt"/>
            </a:endParaRPr>
          </a:p>
        </p:txBody>
      </p:sp>
      <p:sp>
        <p:nvSpPr>
          <p:cNvPr id="39" name="Freeform 111">
            <a:extLst>
              <a:ext uri="{FF2B5EF4-FFF2-40B4-BE49-F238E27FC236}">
                <a16:creationId xmlns:a16="http://schemas.microsoft.com/office/drawing/2014/main" id="{5FCCD7DC-09F5-0D6C-C67F-E2EB118CF21E}"/>
              </a:ext>
            </a:extLst>
          </p:cNvPr>
          <p:cNvSpPr>
            <a:spLocks noChangeArrowheads="1"/>
          </p:cNvSpPr>
          <p:nvPr/>
        </p:nvSpPr>
        <p:spPr bwMode="auto">
          <a:xfrm>
            <a:off x="3157750" y="7369660"/>
            <a:ext cx="425620" cy="2049874"/>
          </a:xfrm>
          <a:custGeom>
            <a:avLst/>
            <a:gdLst>
              <a:gd name="T0" fmla="*/ 558 w 559"/>
              <a:gd name="T1" fmla="*/ 2227 h 2228"/>
              <a:gd name="T2" fmla="*/ 0 w 559"/>
              <a:gd name="T3" fmla="*/ 1817 h 2228"/>
              <a:gd name="T4" fmla="*/ 0 w 559"/>
              <a:gd name="T5" fmla="*/ 0 h 2228"/>
              <a:gd name="T6" fmla="*/ 558 w 559"/>
              <a:gd name="T7" fmla="*/ 420 h 2228"/>
              <a:gd name="T8" fmla="*/ 558 w 559"/>
              <a:gd name="T9" fmla="*/ 2227 h 2228"/>
            </a:gdLst>
            <a:ahLst/>
            <a:cxnLst>
              <a:cxn ang="0">
                <a:pos x="T0" y="T1"/>
              </a:cxn>
              <a:cxn ang="0">
                <a:pos x="T2" y="T3"/>
              </a:cxn>
              <a:cxn ang="0">
                <a:pos x="T4" y="T5"/>
              </a:cxn>
              <a:cxn ang="0">
                <a:pos x="T6" y="T7"/>
              </a:cxn>
              <a:cxn ang="0">
                <a:pos x="T8" y="T9"/>
              </a:cxn>
            </a:cxnLst>
            <a:rect l="0" t="0" r="r" b="b"/>
            <a:pathLst>
              <a:path w="559" h="2228">
                <a:moveTo>
                  <a:pt x="558" y="2227"/>
                </a:moveTo>
                <a:lnTo>
                  <a:pt x="0" y="1817"/>
                </a:lnTo>
                <a:lnTo>
                  <a:pt x="0" y="0"/>
                </a:lnTo>
                <a:lnTo>
                  <a:pt x="558" y="420"/>
                </a:lnTo>
                <a:lnTo>
                  <a:pt x="558" y="2227"/>
                </a:lnTo>
              </a:path>
            </a:pathLst>
          </a:custGeom>
          <a:solidFill>
            <a:srgbClr val="3E6E28"/>
          </a:solidFill>
          <a:ln>
            <a:noFill/>
          </a:ln>
          <a:effectLst/>
        </p:spPr>
        <p:txBody>
          <a:bodyPr wrap="none" anchor="ctr"/>
          <a:lstStyle/>
          <a:p>
            <a:endParaRPr lang="en-GB" sz="1350" noProof="0" dirty="0">
              <a:latin typeface="+mj-lt"/>
            </a:endParaRPr>
          </a:p>
        </p:txBody>
      </p:sp>
      <p:sp>
        <p:nvSpPr>
          <p:cNvPr id="40" name="Freeform 112">
            <a:extLst>
              <a:ext uri="{FF2B5EF4-FFF2-40B4-BE49-F238E27FC236}">
                <a16:creationId xmlns:a16="http://schemas.microsoft.com/office/drawing/2014/main" id="{6DEC78A8-2268-80FF-C09D-AEE5158C34DE}"/>
              </a:ext>
            </a:extLst>
          </p:cNvPr>
          <p:cNvSpPr>
            <a:spLocks noChangeArrowheads="1"/>
          </p:cNvSpPr>
          <p:nvPr/>
        </p:nvSpPr>
        <p:spPr bwMode="auto">
          <a:xfrm>
            <a:off x="3157750" y="7369657"/>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a14="http://schemas.microsoft.com/office/drawing/2010/main" xmlns:p14="http://schemas.microsoft.com/office/powerpoint/2010/main" xmlns:asvg="http://schemas.microsoft.com/office/drawing/2016/SVG/main" xmlns:a16="http://schemas.microsoft.com/office/drawing/2014/main" xmlns="" w="9525" cap="flat">
                <a:solidFill>
                  <a:srgbClr val="808080"/>
                </a:solidFill>
                <a:round/>
                <a:headEnd/>
                <a:tailEnd/>
              </a14:hiddenLine>
            </a:ext>
            <a:ext uri="{AF507438-7753-43e0-B8FC-AC1667EBCBE1}">
              <a14:hiddenEffects xmlns:a14="http://schemas.microsoft.com/office/drawing/2010/main" xmlns:p14="http://schemas.microsoft.com/office/powerpoint/2010/main" xmlns:asvg="http://schemas.microsoft.com/office/drawing/2016/SVG/main" xmlns:a16="http://schemas.microsoft.com/office/drawing/2014/main" xmlns="">
                <a:effectLst>
                  <a:outerShdw blurRad="63500" dist="38099" dir="2700000" algn="ctr" rotWithShape="0">
                    <a:srgbClr val="000000">
                      <a:alpha val="74998"/>
                    </a:srgbClr>
                  </a:outerShdw>
                </a:effectLst>
              </a14:hiddenEffects>
            </a:ext>
          </a:extLst>
        </p:spPr>
        <p:txBody>
          <a:bodyPr wrap="none" anchor="ctr"/>
          <a:lstStyle/>
          <a:p>
            <a:endParaRPr lang="en-GB" sz="1350" noProof="0" dirty="0">
              <a:latin typeface="+mj-lt"/>
            </a:endParaRPr>
          </a:p>
        </p:txBody>
      </p:sp>
      <p:sp>
        <p:nvSpPr>
          <p:cNvPr id="41" name="Text Box 113">
            <a:extLst>
              <a:ext uri="{FF2B5EF4-FFF2-40B4-BE49-F238E27FC236}">
                <a16:creationId xmlns:a16="http://schemas.microsoft.com/office/drawing/2014/main" id="{4461F19A-D7C7-FC7D-3B6B-E3503F40A661}"/>
              </a:ext>
            </a:extLst>
          </p:cNvPr>
          <p:cNvSpPr txBox="1">
            <a:spLocks noChangeArrowheads="1"/>
          </p:cNvSpPr>
          <p:nvPr/>
        </p:nvSpPr>
        <p:spPr bwMode="auto">
          <a:xfrm>
            <a:off x="3539800" y="7791812"/>
            <a:ext cx="2459872" cy="783416"/>
          </a:xfrm>
          <a:prstGeom prst="rect">
            <a:avLst/>
          </a:prstGeom>
          <a:noFill/>
          <a:ln>
            <a:noFill/>
          </a:ln>
          <a:effectLst/>
          <a:extLst>
            <a:ext uri="{909E8E84-426E-40dd-AFC4-6F175D3DCCD1}">
              <a14:hiddenFill xmlns:a14="http://schemas.microsoft.com/office/drawing/2010/main" xmlns:p14="http://schemas.microsoft.com/office/powerpoint/2010/main" xmlns:asvg="http://schemas.microsoft.com/office/drawing/2016/SVG/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svg="http://schemas.microsoft.com/office/drawing/2016/SVG/main" xmlns:a16="http://schemas.microsoft.com/office/drawing/2014/main" xmlns="" w="9525" cap="flat">
                <a:solidFill>
                  <a:srgbClr val="808080"/>
                </a:solidFill>
                <a:round/>
                <a:headEnd/>
                <a:tailEnd/>
              </a14:hiddenLine>
            </a:ext>
            <a:ext uri="{AF507438-7753-43e0-B8FC-AC1667EBCBE1}">
              <a14:hiddenEffects xmlns:a14="http://schemas.microsoft.com/office/drawing/2010/main" xmlns:p14="http://schemas.microsoft.com/office/powerpoint/2010/main" xmlns:asvg="http://schemas.microsoft.com/office/drawing/2016/SVG/main" xmlns:a16="http://schemas.microsoft.com/office/drawing/2014/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750" noProof="0" dirty="0">
                <a:solidFill>
                  <a:srgbClr val="F1F0F0"/>
                </a:solidFill>
                <a:latin typeface="+mj-lt"/>
                <a:cs typeface="Roboto Black" charset="0"/>
              </a:rPr>
              <a:t>OPTION 01</a:t>
            </a:r>
          </a:p>
        </p:txBody>
      </p:sp>
      <p:sp>
        <p:nvSpPr>
          <p:cNvPr id="47" name="TextBox 46">
            <a:extLst>
              <a:ext uri="{FF2B5EF4-FFF2-40B4-BE49-F238E27FC236}">
                <a16:creationId xmlns:a16="http://schemas.microsoft.com/office/drawing/2014/main" id="{1C0E5BF4-F1B0-4D79-B93F-502502109E45}"/>
              </a:ext>
            </a:extLst>
          </p:cNvPr>
          <p:cNvSpPr txBox="1"/>
          <p:nvPr/>
        </p:nvSpPr>
        <p:spPr>
          <a:xfrm>
            <a:off x="7943932" y="2948859"/>
            <a:ext cx="9277268" cy="1705056"/>
          </a:xfrm>
          <a:prstGeom prst="rect">
            <a:avLst/>
          </a:prstGeom>
          <a:noFill/>
        </p:spPr>
        <p:txBody>
          <a:bodyPr wrap="square" lIns="164564" tIns="82283" rIns="164564" bIns="82283" rtlCol="0">
            <a:spAutoFit/>
          </a:bodyPr>
          <a:lstStyle/>
          <a:p>
            <a:pPr algn="just"/>
            <a:r>
              <a:rPr lang="en-GB" sz="2500" noProof="0" dirty="0">
                <a:latin typeface="+mj-lt"/>
              </a:rPr>
              <a:t>Ein dynamischer Prozess, bei dem Chancen identifiziert, Ressourcen mobilisiert und Innovationen geschaffen werden, um einen Mehrwert für die Gesellschaft zu generieren, häufig durch die Gründung neuer Unternehmen oder die Umgestaltung bestehender Unternehmen. </a:t>
            </a:r>
            <a:endParaRPr lang="en-GB" sz="2500" noProof="0" dirty="0">
              <a:latin typeface="+mj-lt"/>
              <a:ea typeface="Lato"/>
              <a:cs typeface="Lato Light"/>
            </a:endParaRPr>
          </a:p>
        </p:txBody>
      </p:sp>
      <p:sp>
        <p:nvSpPr>
          <p:cNvPr id="48" name="TextBox 47">
            <a:extLst>
              <a:ext uri="{FF2B5EF4-FFF2-40B4-BE49-F238E27FC236}">
                <a16:creationId xmlns:a16="http://schemas.microsoft.com/office/drawing/2014/main" id="{0B3505CE-B196-DA2C-725F-ECCB9E835555}"/>
              </a:ext>
            </a:extLst>
          </p:cNvPr>
          <p:cNvSpPr txBox="1"/>
          <p:nvPr/>
        </p:nvSpPr>
        <p:spPr>
          <a:xfrm>
            <a:off x="7943932" y="5323289"/>
            <a:ext cx="9277268" cy="1320335"/>
          </a:xfrm>
          <a:prstGeom prst="rect">
            <a:avLst/>
          </a:prstGeom>
          <a:noFill/>
        </p:spPr>
        <p:txBody>
          <a:bodyPr wrap="square" lIns="164564" tIns="82283" rIns="164564" bIns="82283" rtlCol="0">
            <a:spAutoFit/>
          </a:bodyPr>
          <a:lstStyle/>
          <a:p>
            <a:pPr algn="just"/>
            <a:r>
              <a:rPr lang="en-GB" sz="2500" noProof="0" dirty="0">
                <a:latin typeface="+mj-lt"/>
              </a:rPr>
              <a:t>Unternehmerisches Verhalten innerhalb einer etablierten Organisation, bei dem Mitarbeiter befähigt werden, mit den Ressourcen der Organisation innovativ zu sein und neue Ideen, Produkte oder Dienstleistungen zu entwickeln. </a:t>
            </a:r>
            <a:endParaRPr lang="en-GB" sz="2500" noProof="0" dirty="0">
              <a:latin typeface="+mj-lt"/>
              <a:ea typeface="Lato"/>
              <a:cs typeface="Lato Light"/>
            </a:endParaRPr>
          </a:p>
        </p:txBody>
      </p:sp>
      <p:grpSp>
        <p:nvGrpSpPr>
          <p:cNvPr id="56" name="Ομάδα 55">
            <a:extLst>
              <a:ext uri="{FF2B5EF4-FFF2-40B4-BE49-F238E27FC236}">
                <a16:creationId xmlns:a16="http://schemas.microsoft.com/office/drawing/2014/main" id="{508832C1-77F0-172E-5DD9-FF0F0F3E984C}"/>
              </a:ext>
            </a:extLst>
          </p:cNvPr>
          <p:cNvGrpSpPr/>
          <p:nvPr/>
        </p:nvGrpSpPr>
        <p:grpSpPr>
          <a:xfrm>
            <a:off x="2744283" y="5165534"/>
            <a:ext cx="5020798" cy="1672373"/>
            <a:chOff x="3678323" y="5187069"/>
            <a:chExt cx="5020798" cy="1672373"/>
          </a:xfrm>
        </p:grpSpPr>
        <p:sp>
          <p:nvSpPr>
            <p:cNvPr id="36" name="Freeform 107">
              <a:extLst>
                <a:ext uri="{FF2B5EF4-FFF2-40B4-BE49-F238E27FC236}">
                  <a16:creationId xmlns:a16="http://schemas.microsoft.com/office/drawing/2014/main" id="{336E88C8-6C73-678A-7646-62C47B9C912F}"/>
                </a:ext>
              </a:extLst>
            </p:cNvPr>
            <p:cNvSpPr>
              <a:spLocks noChangeArrowheads="1"/>
            </p:cNvSpPr>
            <p:nvPr/>
          </p:nvSpPr>
          <p:spPr bwMode="auto">
            <a:xfrm>
              <a:off x="4091790" y="5187069"/>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04A6C2"/>
            </a:solidFill>
            <a:ln>
              <a:noFill/>
            </a:ln>
            <a:effectLst/>
          </p:spPr>
          <p:txBody>
            <a:bodyPr wrap="none" anchor="ctr"/>
            <a:lstStyle/>
            <a:p>
              <a:endParaRPr lang="en-GB" sz="1350" noProof="0" dirty="0">
                <a:latin typeface="+mj-lt"/>
              </a:endParaRPr>
            </a:p>
          </p:txBody>
        </p:sp>
        <p:sp>
          <p:nvSpPr>
            <p:cNvPr id="37" name="Freeform 109">
              <a:extLst>
                <a:ext uri="{FF2B5EF4-FFF2-40B4-BE49-F238E27FC236}">
                  <a16:creationId xmlns:a16="http://schemas.microsoft.com/office/drawing/2014/main" id="{E650255B-AE9B-1B50-6C79-64A0E3B61B4F}"/>
                </a:ext>
              </a:extLst>
            </p:cNvPr>
            <p:cNvSpPr>
              <a:spLocks noChangeArrowheads="1"/>
            </p:cNvSpPr>
            <p:nvPr/>
          </p:nvSpPr>
          <p:spPr bwMode="auto">
            <a:xfrm>
              <a:off x="7741381" y="5264195"/>
              <a:ext cx="563023" cy="1530302"/>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04A6C2"/>
            </a:solidFill>
            <a:ln>
              <a:noFill/>
            </a:ln>
            <a:effectLst/>
          </p:spPr>
          <p:txBody>
            <a:bodyPr wrap="none" anchor="ctr"/>
            <a:lstStyle/>
            <a:p>
              <a:endParaRPr lang="en-GB" sz="1350" noProof="0" dirty="0">
                <a:latin typeface="+mj-lt"/>
              </a:endParaRPr>
            </a:p>
          </p:txBody>
        </p:sp>
        <p:sp>
          <p:nvSpPr>
            <p:cNvPr id="44" name="TextBox 43">
              <a:extLst>
                <a:ext uri="{FF2B5EF4-FFF2-40B4-BE49-F238E27FC236}">
                  <a16:creationId xmlns:a16="http://schemas.microsoft.com/office/drawing/2014/main" id="{AC28B32C-4D05-0F1F-B6CA-91CD2CD71B26}"/>
                </a:ext>
              </a:extLst>
            </p:cNvPr>
            <p:cNvSpPr txBox="1"/>
            <p:nvPr/>
          </p:nvSpPr>
          <p:spPr>
            <a:xfrm>
              <a:off x="3678323" y="5622235"/>
              <a:ext cx="3415110" cy="677082"/>
            </a:xfrm>
            <a:prstGeom prst="rect">
              <a:avLst/>
            </a:prstGeom>
            <a:noFill/>
          </p:spPr>
          <p:txBody>
            <a:bodyPr wrap="none" lIns="137132" tIns="68567" rIns="137132" bIns="68567" rtlCol="0">
              <a:spAutoFit/>
            </a:bodyPr>
            <a:lstStyle/>
            <a:p>
              <a:pPr algn="ctr"/>
              <a:r>
                <a:rPr lang="en-GB" sz="3500" b="1" noProof="0" dirty="0">
                  <a:solidFill>
                    <a:schemeClr val="bg1"/>
                  </a:solidFill>
                  <a:latin typeface="+mj-lt"/>
                </a:rPr>
                <a:t>Intrapreneurship</a:t>
              </a:r>
              <a:endParaRPr lang="en-GB" sz="3500" b="1" noProof="0" dirty="0">
                <a:solidFill>
                  <a:schemeClr val="bg1"/>
                </a:solidFill>
                <a:latin typeface="+mj-lt"/>
                <a:cs typeface="Lato Regular"/>
              </a:endParaRPr>
            </a:p>
          </p:txBody>
        </p:sp>
        <p:sp>
          <p:nvSpPr>
            <p:cNvPr id="49" name="Round Same Side Corner Rectangle 129">
              <a:extLst>
                <a:ext uri="{FF2B5EF4-FFF2-40B4-BE49-F238E27FC236}">
                  <a16:creationId xmlns:a16="http://schemas.microsoft.com/office/drawing/2014/main" id="{00CB07E2-2B90-F588-1D91-C537FC45492A}"/>
                </a:ext>
              </a:extLst>
            </p:cNvPr>
            <p:cNvSpPr/>
            <p:nvPr/>
          </p:nvSpPr>
          <p:spPr>
            <a:xfrm rot="10800000" flipH="1">
              <a:off x="8599086" y="5540806"/>
              <a:ext cx="100035" cy="1009020"/>
            </a:xfrm>
            <a:prstGeom prst="round2SameRect">
              <a:avLst>
                <a:gd name="adj1" fmla="val 50000"/>
                <a:gd name="adj2" fmla="val 50000"/>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350" noProof="0" dirty="0">
                <a:solidFill>
                  <a:schemeClr val="tx1"/>
                </a:solidFill>
                <a:latin typeface="+mj-lt"/>
              </a:endParaRPr>
            </a:p>
          </p:txBody>
        </p:sp>
      </p:grpSp>
      <p:grpSp>
        <p:nvGrpSpPr>
          <p:cNvPr id="55" name="Ομάδα 54">
            <a:extLst>
              <a:ext uri="{FF2B5EF4-FFF2-40B4-BE49-F238E27FC236}">
                <a16:creationId xmlns:a16="http://schemas.microsoft.com/office/drawing/2014/main" id="{E610787C-D84D-CEAC-D224-39BEE51E8F36}"/>
              </a:ext>
            </a:extLst>
          </p:cNvPr>
          <p:cNvGrpSpPr/>
          <p:nvPr/>
        </p:nvGrpSpPr>
        <p:grpSpPr>
          <a:xfrm>
            <a:off x="2689781" y="2965470"/>
            <a:ext cx="5075300" cy="1672373"/>
            <a:chOff x="3623821" y="2987005"/>
            <a:chExt cx="5075300" cy="1672373"/>
          </a:xfrm>
        </p:grpSpPr>
        <p:sp>
          <p:nvSpPr>
            <p:cNvPr id="30" name="Freeform 100">
              <a:extLst>
                <a:ext uri="{FF2B5EF4-FFF2-40B4-BE49-F238E27FC236}">
                  <a16:creationId xmlns:a16="http://schemas.microsoft.com/office/drawing/2014/main" id="{CB2CAF3A-3EB6-B39C-B6BC-F8C2B106D06F}"/>
                </a:ext>
              </a:extLst>
            </p:cNvPr>
            <p:cNvSpPr>
              <a:spLocks noChangeArrowheads="1"/>
            </p:cNvSpPr>
            <p:nvPr/>
          </p:nvSpPr>
          <p:spPr bwMode="auto">
            <a:xfrm>
              <a:off x="4091790" y="2987005"/>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3F6031"/>
            </a:solidFill>
            <a:ln>
              <a:noFill/>
            </a:ln>
            <a:effectLst/>
          </p:spPr>
          <p:txBody>
            <a:bodyPr wrap="none" anchor="ctr"/>
            <a:lstStyle/>
            <a:p>
              <a:endParaRPr lang="en-GB" sz="1350" noProof="0" dirty="0">
                <a:latin typeface="+mj-lt"/>
              </a:endParaRPr>
            </a:p>
          </p:txBody>
        </p:sp>
        <p:sp>
          <p:nvSpPr>
            <p:cNvPr id="31" name="Freeform 102">
              <a:extLst>
                <a:ext uri="{FF2B5EF4-FFF2-40B4-BE49-F238E27FC236}">
                  <a16:creationId xmlns:a16="http://schemas.microsoft.com/office/drawing/2014/main" id="{320CB191-CC8F-8C2B-2655-BE9582E42C88}"/>
                </a:ext>
              </a:extLst>
            </p:cNvPr>
            <p:cNvSpPr>
              <a:spLocks noChangeArrowheads="1"/>
            </p:cNvSpPr>
            <p:nvPr/>
          </p:nvSpPr>
          <p:spPr bwMode="auto">
            <a:xfrm>
              <a:off x="7741381" y="3060068"/>
              <a:ext cx="563023" cy="1530305"/>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3E6E28"/>
            </a:solidFill>
            <a:ln>
              <a:noFill/>
            </a:ln>
            <a:effectLst/>
          </p:spPr>
          <p:txBody>
            <a:bodyPr wrap="none" anchor="ctr"/>
            <a:lstStyle/>
            <a:p>
              <a:endParaRPr lang="en-GB" sz="1350" noProof="0" dirty="0">
                <a:latin typeface="+mj-lt"/>
              </a:endParaRPr>
            </a:p>
          </p:txBody>
        </p:sp>
        <p:sp>
          <p:nvSpPr>
            <p:cNvPr id="46" name="TextBox 45">
              <a:extLst>
                <a:ext uri="{FF2B5EF4-FFF2-40B4-BE49-F238E27FC236}">
                  <a16:creationId xmlns:a16="http://schemas.microsoft.com/office/drawing/2014/main" id="{F15C5502-3590-9317-7ED4-60A264857BC7}"/>
                </a:ext>
              </a:extLst>
            </p:cNvPr>
            <p:cNvSpPr txBox="1"/>
            <p:nvPr/>
          </p:nvSpPr>
          <p:spPr>
            <a:xfrm>
              <a:off x="3623821" y="3467100"/>
              <a:ext cx="3524114" cy="677082"/>
            </a:xfrm>
            <a:prstGeom prst="rect">
              <a:avLst/>
            </a:prstGeom>
            <a:noFill/>
          </p:spPr>
          <p:txBody>
            <a:bodyPr wrap="none" lIns="137132" tIns="68567" rIns="137132" bIns="68567" rtlCol="0">
              <a:spAutoFit/>
            </a:bodyPr>
            <a:lstStyle/>
            <a:p>
              <a:pPr algn="ctr"/>
              <a:r>
                <a:rPr lang="en-GB" sz="3500" b="1" noProof="0" dirty="0">
                  <a:solidFill>
                    <a:schemeClr val="bg1"/>
                  </a:solidFill>
                  <a:latin typeface="+mj-lt"/>
                </a:rPr>
                <a:t>Unternehmertum</a:t>
              </a:r>
              <a:endParaRPr lang="en-GB" sz="3500" b="1" noProof="0" dirty="0">
                <a:solidFill>
                  <a:schemeClr val="bg1"/>
                </a:solidFill>
                <a:latin typeface="+mj-lt"/>
                <a:cs typeface="Lato Regular"/>
              </a:endParaRPr>
            </a:p>
          </p:txBody>
        </p:sp>
        <p:sp>
          <p:nvSpPr>
            <p:cNvPr id="50" name="Round Same Side Corner Rectangle 131">
              <a:extLst>
                <a:ext uri="{FF2B5EF4-FFF2-40B4-BE49-F238E27FC236}">
                  <a16:creationId xmlns:a16="http://schemas.microsoft.com/office/drawing/2014/main" id="{274B0EE6-EDD6-E756-CE9A-EF3A26A28951}"/>
                </a:ext>
              </a:extLst>
            </p:cNvPr>
            <p:cNvSpPr/>
            <p:nvPr/>
          </p:nvSpPr>
          <p:spPr>
            <a:xfrm rot="10800000" flipH="1">
              <a:off x="8599086" y="3326588"/>
              <a:ext cx="100035" cy="1009020"/>
            </a:xfrm>
            <a:prstGeom prst="round2SameRect">
              <a:avLst>
                <a:gd name="adj1" fmla="val 50000"/>
                <a:gd name="adj2" fmla="val 50000"/>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350" noProof="0" dirty="0">
                <a:solidFill>
                  <a:schemeClr val="tx1"/>
                </a:solidFill>
                <a:latin typeface="+mj-lt"/>
              </a:endParaRPr>
            </a:p>
          </p:txBody>
        </p:sp>
      </p:grpSp>
      <p:sp>
        <p:nvSpPr>
          <p:cNvPr id="51" name="TextBox 50">
            <a:extLst>
              <a:ext uri="{FF2B5EF4-FFF2-40B4-BE49-F238E27FC236}">
                <a16:creationId xmlns:a16="http://schemas.microsoft.com/office/drawing/2014/main" id="{A9BD6DD9-F524-2E6B-9763-028E3BDE93DD}"/>
              </a:ext>
            </a:extLst>
          </p:cNvPr>
          <p:cNvSpPr txBox="1"/>
          <p:nvPr/>
        </p:nvSpPr>
        <p:spPr>
          <a:xfrm>
            <a:off x="7943932" y="7545675"/>
            <a:ext cx="9505868" cy="1320335"/>
          </a:xfrm>
          <a:prstGeom prst="rect">
            <a:avLst/>
          </a:prstGeom>
          <a:noFill/>
        </p:spPr>
        <p:txBody>
          <a:bodyPr wrap="square" lIns="164564" tIns="82283" rIns="164564" bIns="82283" rtlCol="0">
            <a:spAutoFit/>
          </a:bodyPr>
          <a:lstStyle/>
          <a:p>
            <a:pPr algn="just"/>
            <a:r>
              <a:rPr lang="en-GB" sz="2500" noProof="0" dirty="0">
                <a:latin typeface="+mj-lt"/>
              </a:rPr>
              <a:t>Ist der Prozess der selbständigen Führung eines Unternehmens ohne Team oder Partner. Solopreneure übernehmen die volle Verantwortung für alle Aspekte ihrer Arbeit, einschließlich Kreation, Marketing, Verwaltung und Finanzen. </a:t>
            </a:r>
            <a:endParaRPr lang="en-GB" sz="2500" noProof="0" dirty="0">
              <a:latin typeface="+mj-lt"/>
              <a:ea typeface="Lato"/>
              <a:cs typeface="Lato Light"/>
            </a:endParaRPr>
          </a:p>
        </p:txBody>
      </p:sp>
      <p:grpSp>
        <p:nvGrpSpPr>
          <p:cNvPr id="57" name="Ομάδα 56">
            <a:extLst>
              <a:ext uri="{FF2B5EF4-FFF2-40B4-BE49-F238E27FC236}">
                <a16:creationId xmlns:a16="http://schemas.microsoft.com/office/drawing/2014/main" id="{D6476DB4-EBB9-83C4-29F2-5F12A57F8710}"/>
              </a:ext>
            </a:extLst>
          </p:cNvPr>
          <p:cNvGrpSpPr/>
          <p:nvPr/>
        </p:nvGrpSpPr>
        <p:grpSpPr>
          <a:xfrm>
            <a:off x="2782948" y="7369657"/>
            <a:ext cx="4982133" cy="1672373"/>
            <a:chOff x="3716988" y="7391192"/>
            <a:chExt cx="4982133" cy="1672373"/>
          </a:xfrm>
        </p:grpSpPr>
        <p:sp>
          <p:nvSpPr>
            <p:cNvPr id="42" name="Freeform 114">
              <a:extLst>
                <a:ext uri="{FF2B5EF4-FFF2-40B4-BE49-F238E27FC236}">
                  <a16:creationId xmlns:a16="http://schemas.microsoft.com/office/drawing/2014/main" id="{902D0AE8-AD03-4E31-E467-E372C2C9901A}"/>
                </a:ext>
              </a:extLst>
            </p:cNvPr>
            <p:cNvSpPr>
              <a:spLocks noChangeArrowheads="1"/>
            </p:cNvSpPr>
            <p:nvPr/>
          </p:nvSpPr>
          <p:spPr bwMode="auto">
            <a:xfrm>
              <a:off x="4091790" y="7391192"/>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569938"/>
            </a:solidFill>
            <a:ln>
              <a:noFill/>
            </a:ln>
            <a:effectLst/>
          </p:spPr>
          <p:txBody>
            <a:bodyPr wrap="none" anchor="ctr"/>
            <a:lstStyle/>
            <a:p>
              <a:endParaRPr lang="en-GB" sz="1350" noProof="0" dirty="0">
                <a:latin typeface="+mj-lt"/>
              </a:endParaRPr>
            </a:p>
          </p:txBody>
        </p:sp>
        <p:sp>
          <p:nvSpPr>
            <p:cNvPr id="43" name="Freeform 116">
              <a:extLst>
                <a:ext uri="{FF2B5EF4-FFF2-40B4-BE49-F238E27FC236}">
                  <a16:creationId xmlns:a16="http://schemas.microsoft.com/office/drawing/2014/main" id="{F3E30129-FD1E-7FC4-3D7D-AD3AD0034B4A}"/>
                </a:ext>
              </a:extLst>
            </p:cNvPr>
            <p:cNvSpPr>
              <a:spLocks noChangeArrowheads="1"/>
            </p:cNvSpPr>
            <p:nvPr/>
          </p:nvSpPr>
          <p:spPr bwMode="auto">
            <a:xfrm>
              <a:off x="7741381" y="7464260"/>
              <a:ext cx="563023" cy="1530302"/>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569938"/>
            </a:solidFill>
            <a:ln>
              <a:noFill/>
            </a:ln>
            <a:effectLst/>
          </p:spPr>
          <p:txBody>
            <a:bodyPr wrap="none" anchor="ctr"/>
            <a:lstStyle/>
            <a:p>
              <a:endParaRPr lang="en-GB" sz="1350" noProof="0" dirty="0">
                <a:latin typeface="+mj-lt"/>
              </a:endParaRPr>
            </a:p>
          </p:txBody>
        </p:sp>
        <p:sp>
          <p:nvSpPr>
            <p:cNvPr id="45" name="TextBox 44">
              <a:extLst>
                <a:ext uri="{FF2B5EF4-FFF2-40B4-BE49-F238E27FC236}">
                  <a16:creationId xmlns:a16="http://schemas.microsoft.com/office/drawing/2014/main" id="{E3773048-C7A0-8823-1033-0CCDBCFD58A1}"/>
                </a:ext>
              </a:extLst>
            </p:cNvPr>
            <p:cNvSpPr txBox="1"/>
            <p:nvPr/>
          </p:nvSpPr>
          <p:spPr>
            <a:xfrm>
              <a:off x="3716988" y="7884084"/>
              <a:ext cx="3337781" cy="677082"/>
            </a:xfrm>
            <a:prstGeom prst="rect">
              <a:avLst/>
            </a:prstGeom>
            <a:noFill/>
          </p:spPr>
          <p:txBody>
            <a:bodyPr wrap="none" lIns="137132" tIns="68567" rIns="137132" bIns="68567" rtlCol="0">
              <a:spAutoFit/>
            </a:bodyPr>
            <a:lstStyle/>
            <a:p>
              <a:pPr algn="ctr"/>
              <a:r>
                <a:rPr lang="en-GB" sz="3500" b="1" noProof="0" dirty="0" err="1">
                  <a:solidFill>
                    <a:schemeClr val="bg1"/>
                  </a:solidFill>
                  <a:latin typeface="+mj-lt"/>
                </a:rPr>
                <a:t>Solopreneurship</a:t>
              </a:r>
              <a:endParaRPr lang="en-GB" sz="3500" b="1" noProof="0" dirty="0">
                <a:solidFill>
                  <a:schemeClr val="bg1"/>
                </a:solidFill>
                <a:latin typeface="+mj-lt"/>
                <a:cs typeface="Lato Regular"/>
              </a:endParaRPr>
            </a:p>
          </p:txBody>
        </p:sp>
        <p:sp>
          <p:nvSpPr>
            <p:cNvPr id="52" name="Round Same Side Corner Rectangle 134">
              <a:extLst>
                <a:ext uri="{FF2B5EF4-FFF2-40B4-BE49-F238E27FC236}">
                  <a16:creationId xmlns:a16="http://schemas.microsoft.com/office/drawing/2014/main" id="{775506F4-CF49-7FB3-84C1-A92A5E34C36D}"/>
                </a:ext>
              </a:extLst>
            </p:cNvPr>
            <p:cNvSpPr/>
            <p:nvPr/>
          </p:nvSpPr>
          <p:spPr>
            <a:xfrm rot="10800000" flipH="1">
              <a:off x="8599086" y="7712546"/>
              <a:ext cx="100035" cy="1009020"/>
            </a:xfrm>
            <a:prstGeom prst="round2SameRect">
              <a:avLst>
                <a:gd name="adj1" fmla="val 50000"/>
                <a:gd name="adj2" fmla="val 50000"/>
              </a:avLst>
            </a:prstGeom>
            <a:solidFill>
              <a:srgbClr val="569938"/>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350" noProof="0" dirty="0">
                <a:solidFill>
                  <a:schemeClr val="tx1"/>
                </a:solidFill>
                <a:latin typeface="+mj-lt"/>
              </a:endParaRPr>
            </a:p>
          </p:txBody>
        </p:sp>
      </p:grpSp>
    </p:spTree>
    <p:extLst>
      <p:ext uri="{BB962C8B-B14F-4D97-AF65-F5344CB8AC3E}">
        <p14:creationId xmlns:p14="http://schemas.microsoft.com/office/powerpoint/2010/main" val="3669221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B3A86-E3C7-FAFF-A6B5-C8878EE797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EE2CDD9-1D35-5C4D-BC29-9CF84934C01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F65E0E0-1864-A82D-AA0F-5ADA2309FE9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59AC7F8A-64C1-35FC-E0E6-FDE206AC802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t>Vergleich der drei Unternehmensmodelle</a:t>
            </a:r>
            <a:endParaRPr lang="en-GB" sz="5000" b="1" noProof="0" dirty="0">
              <a:latin typeface="+mj-lt"/>
            </a:endParaRPr>
          </a:p>
        </p:txBody>
      </p:sp>
      <p:graphicFrame>
        <p:nvGraphicFramePr>
          <p:cNvPr id="4" name="Πίνακας 3">
            <a:extLst>
              <a:ext uri="{FF2B5EF4-FFF2-40B4-BE49-F238E27FC236}">
                <a16:creationId xmlns:a16="http://schemas.microsoft.com/office/drawing/2014/main" id="{FCDDE2AE-BC28-571C-78FA-B0FF4C810F81}"/>
              </a:ext>
            </a:extLst>
          </p:cNvPr>
          <p:cNvGraphicFramePr>
            <a:graphicFrameLocks noGrp="1"/>
          </p:cNvGraphicFramePr>
          <p:nvPr>
            <p:extLst>
              <p:ext uri="{D42A27DB-BD31-4B8C-83A1-F6EECF244321}">
                <p14:modId xmlns:p14="http://schemas.microsoft.com/office/powerpoint/2010/main" val="4162364515"/>
              </p:ext>
            </p:extLst>
          </p:nvPr>
        </p:nvGraphicFramePr>
        <p:xfrm>
          <a:off x="756000" y="2786701"/>
          <a:ext cx="16776000" cy="6624000"/>
        </p:xfrm>
        <a:graphic>
          <a:graphicData uri="http://schemas.openxmlformats.org/drawingml/2006/table">
            <a:tbl>
              <a:tblPr firstRow="1" firstCol="1" bandRow="1">
                <a:tableStyleId>{F5AB1C69-6EDB-4FF4-983F-18BD219EF322}</a:tableStyleId>
              </a:tblPr>
              <a:tblGrid>
                <a:gridCol w="2162277">
                  <a:extLst>
                    <a:ext uri="{9D8B030D-6E8A-4147-A177-3AD203B41FA5}">
                      <a16:colId xmlns:a16="http://schemas.microsoft.com/office/drawing/2014/main" val="886051163"/>
                    </a:ext>
                  </a:extLst>
                </a:gridCol>
                <a:gridCol w="4725184">
                  <a:extLst>
                    <a:ext uri="{9D8B030D-6E8A-4147-A177-3AD203B41FA5}">
                      <a16:colId xmlns:a16="http://schemas.microsoft.com/office/drawing/2014/main" val="3633693249"/>
                    </a:ext>
                  </a:extLst>
                </a:gridCol>
                <a:gridCol w="4564201">
                  <a:extLst>
                    <a:ext uri="{9D8B030D-6E8A-4147-A177-3AD203B41FA5}">
                      <a16:colId xmlns:a16="http://schemas.microsoft.com/office/drawing/2014/main" val="3702577707"/>
                    </a:ext>
                  </a:extLst>
                </a:gridCol>
                <a:gridCol w="5324338">
                  <a:extLst>
                    <a:ext uri="{9D8B030D-6E8A-4147-A177-3AD203B41FA5}">
                      <a16:colId xmlns:a16="http://schemas.microsoft.com/office/drawing/2014/main" val="261021607"/>
                    </a:ext>
                  </a:extLst>
                </a:gridCol>
              </a:tblGrid>
              <a:tr h="1136742">
                <a:tc>
                  <a:txBody>
                    <a:bodyPr/>
                    <a:lstStyle/>
                    <a:p>
                      <a:pPr algn="ctr">
                        <a:lnSpc>
                          <a:spcPct val="115000"/>
                        </a:lnSpc>
                        <a:spcBef>
                          <a:spcPts val="600"/>
                        </a:spcBef>
                        <a:spcAft>
                          <a:spcPts val="600"/>
                        </a:spcAft>
                        <a:buNone/>
                      </a:pPr>
                      <a:r>
                        <a:rPr lang="en-GB" sz="4000" noProof="0" dirty="0">
                          <a:effectLst/>
                        </a:rPr>
                        <a:t>Aspekt</a:t>
                      </a:r>
                      <a:endParaRPr lang="en-GB" sz="4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4000" noProof="0" dirty="0">
                          <a:effectLst/>
                        </a:rPr>
                        <a:t>Unternehmertum</a:t>
                      </a:r>
                      <a:endParaRPr lang="en-GB" sz="4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4000" noProof="0" dirty="0">
                          <a:effectLst/>
                        </a:rPr>
                        <a:t>Intrapreneurship</a:t>
                      </a:r>
                      <a:endParaRPr lang="en-GB" sz="4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4000" noProof="0" dirty="0" err="1">
                          <a:effectLst/>
                        </a:rPr>
                        <a:t>Solopreneurship</a:t>
                      </a:r>
                      <a:endParaRPr lang="en-GB" sz="4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extLst>
                  <a:ext uri="{0D108BD9-81ED-4DB2-BD59-A6C34878D82A}">
                    <a16:rowId xmlns:a16="http://schemas.microsoft.com/office/drawing/2014/main" val="3332873210"/>
                  </a:ext>
                </a:extLst>
              </a:tr>
              <a:tr h="1829086">
                <a:tc>
                  <a:txBody>
                    <a:bodyPr/>
                    <a:lstStyle/>
                    <a:p>
                      <a:pPr>
                        <a:lnSpc>
                          <a:spcPct val="115000"/>
                        </a:lnSpc>
                        <a:spcBef>
                          <a:spcPts val="600"/>
                        </a:spcBef>
                        <a:spcAft>
                          <a:spcPts val="600"/>
                        </a:spcAft>
                        <a:buNone/>
                      </a:pPr>
                      <a:r>
                        <a:rPr lang="en-GB" sz="3200" noProof="0" dirty="0">
                          <a:solidFill>
                            <a:schemeClr val="tx1"/>
                          </a:solidFill>
                          <a:effectLst/>
                        </a:rPr>
                        <a:t>Risiko</a:t>
                      </a:r>
                      <a:endParaRPr lang="en-GB" sz="32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200" noProof="0" dirty="0">
                          <a:effectLst/>
                        </a:rPr>
                        <a:t>Hohe persönliche/finanzielle Risiken</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200" noProof="0" dirty="0">
                          <a:effectLst/>
                        </a:rPr>
                        <a:t>Geteilt mit der Organisation</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200" noProof="0" dirty="0">
                          <a:effectLst/>
                        </a:rPr>
                        <a:t>Mäßig, individuell</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extLst>
                  <a:ext uri="{0D108BD9-81ED-4DB2-BD59-A6C34878D82A}">
                    <a16:rowId xmlns:a16="http://schemas.microsoft.com/office/drawing/2014/main" val="3010863757"/>
                  </a:ext>
                </a:extLst>
              </a:tr>
              <a:tr h="1829086">
                <a:tc>
                  <a:txBody>
                    <a:bodyPr/>
                    <a:lstStyle/>
                    <a:p>
                      <a:pPr>
                        <a:lnSpc>
                          <a:spcPct val="115000"/>
                        </a:lnSpc>
                        <a:spcBef>
                          <a:spcPts val="600"/>
                        </a:spcBef>
                        <a:spcAft>
                          <a:spcPts val="600"/>
                        </a:spcAft>
                        <a:buNone/>
                      </a:pPr>
                      <a:r>
                        <a:rPr lang="en-GB" sz="3200" noProof="0" dirty="0">
                          <a:solidFill>
                            <a:schemeClr val="tx1"/>
                          </a:solidFill>
                          <a:effectLst/>
                        </a:rPr>
                        <a:t>Zugang zu Ressourcen</a:t>
                      </a:r>
                      <a:endParaRPr lang="en-GB" sz="32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3200" noProof="0" dirty="0">
                          <a:effectLst/>
                        </a:rPr>
                        <a:t>Selbst gesichert</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3200" noProof="0" dirty="0">
                          <a:effectLst/>
                        </a:rPr>
                        <a:t>Organisatorisch</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3200" noProof="0" dirty="0">
                          <a:effectLst/>
                        </a:rPr>
                        <a:t>Auf Einzelpersonen beschränkt</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745730598"/>
                  </a:ext>
                </a:extLst>
              </a:tr>
              <a:tr h="1829086">
                <a:tc>
                  <a:txBody>
                    <a:bodyPr/>
                    <a:lstStyle/>
                    <a:p>
                      <a:pPr>
                        <a:lnSpc>
                          <a:spcPct val="115000"/>
                        </a:lnSpc>
                        <a:spcBef>
                          <a:spcPts val="600"/>
                        </a:spcBef>
                        <a:spcAft>
                          <a:spcPts val="600"/>
                        </a:spcAft>
                        <a:buNone/>
                      </a:pPr>
                      <a:r>
                        <a:rPr lang="en-GB" sz="3200" noProof="0" dirty="0">
                          <a:solidFill>
                            <a:schemeClr val="tx1"/>
                          </a:solidFill>
                          <a:effectLst/>
                        </a:rPr>
                        <a:t>Innovationsumfang</a:t>
                      </a:r>
                      <a:endParaRPr lang="en-GB" sz="32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200" noProof="0" dirty="0">
                          <a:effectLst/>
                        </a:rPr>
                        <a:t>Marktstörung</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200" noProof="0" dirty="0">
                          <a:effectLst/>
                        </a:rPr>
                        <a:t>Interner Prozess/Produkt</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200" noProof="0" dirty="0">
                          <a:effectLst/>
                        </a:rPr>
                        <a:t>Lösungen für Nischenzielgruppen</a:t>
                      </a:r>
                      <a:endParaRPr lang="en-GB" sz="32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extLst>
                  <a:ext uri="{0D108BD9-81ED-4DB2-BD59-A6C34878D82A}">
                    <a16:rowId xmlns:a16="http://schemas.microsoft.com/office/drawing/2014/main" val="3959315713"/>
                  </a:ext>
                </a:extLst>
              </a:tr>
            </a:tbl>
          </a:graphicData>
        </a:graphic>
      </p:graphicFrame>
    </p:spTree>
    <p:extLst>
      <p:ext uri="{BB962C8B-B14F-4D97-AF65-F5344CB8AC3E}">
        <p14:creationId xmlns:p14="http://schemas.microsoft.com/office/powerpoint/2010/main" val="3852432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3AC50-248C-51C9-00CA-B5261D0CE0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7CC28C6-4AED-7D4E-1707-A4ADA2C9474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F60828A-BA1A-3F6B-CACB-7D3FE37D57DF}"/>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5B51D4E6-599B-BE9B-DC52-926266A20C4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latin typeface="+mj-lt"/>
              </a:rPr>
              <a:t>Wie sich Modelle in der Praxis manifestieren</a:t>
            </a:r>
            <a:endParaRPr lang="en-GB" sz="5000" b="1" noProof="0" dirty="0">
              <a:latin typeface="+mj-lt"/>
            </a:endParaRPr>
          </a:p>
        </p:txBody>
      </p:sp>
      <p:grpSp>
        <p:nvGrpSpPr>
          <p:cNvPr id="6" name="Group 5">
            <a:extLst>
              <a:ext uri="{FF2B5EF4-FFF2-40B4-BE49-F238E27FC236}">
                <a16:creationId xmlns:a16="http://schemas.microsoft.com/office/drawing/2014/main" id="{50EC9E76-1656-8D80-0852-4189DC07B175}"/>
              </a:ext>
            </a:extLst>
          </p:cNvPr>
          <p:cNvGrpSpPr/>
          <p:nvPr/>
        </p:nvGrpSpPr>
        <p:grpSpPr>
          <a:xfrm>
            <a:off x="10972800" y="2781300"/>
            <a:ext cx="3741543" cy="7133655"/>
            <a:chOff x="6238199" y="1553593"/>
            <a:chExt cx="2494362" cy="4755770"/>
          </a:xfrm>
        </p:grpSpPr>
        <p:grpSp>
          <p:nvGrpSpPr>
            <p:cNvPr id="7" name="Group 132">
              <a:extLst>
                <a:ext uri="{FF2B5EF4-FFF2-40B4-BE49-F238E27FC236}">
                  <a16:creationId xmlns:a16="http://schemas.microsoft.com/office/drawing/2014/main" id="{6A339FDE-028A-7E15-3B74-2DB68EFCA9C2}"/>
                </a:ext>
              </a:extLst>
            </p:cNvPr>
            <p:cNvGrpSpPr/>
            <p:nvPr/>
          </p:nvGrpSpPr>
          <p:grpSpPr>
            <a:xfrm>
              <a:off x="6238200" y="1776095"/>
              <a:ext cx="837288" cy="3855335"/>
              <a:chOff x="563734" y="1549569"/>
              <a:chExt cx="807866" cy="4925658"/>
            </a:xfrm>
          </p:grpSpPr>
          <p:sp>
            <p:nvSpPr>
              <p:cNvPr id="11" name="Rectangle 136">
                <a:extLst>
                  <a:ext uri="{FF2B5EF4-FFF2-40B4-BE49-F238E27FC236}">
                    <a16:creationId xmlns:a16="http://schemas.microsoft.com/office/drawing/2014/main" id="{66EBEAF5-8524-1109-743D-24FEABA60628}"/>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12" name="Rectangle 137">
                <a:extLst>
                  <a:ext uri="{FF2B5EF4-FFF2-40B4-BE49-F238E27FC236}">
                    <a16:creationId xmlns:a16="http://schemas.microsoft.com/office/drawing/2014/main" id="{9B9C97F5-63D5-8BF0-5350-AD86E566A021}"/>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8" name="Rectangle: Top Corners Rounded 134">
              <a:extLst>
                <a:ext uri="{FF2B5EF4-FFF2-40B4-BE49-F238E27FC236}">
                  <a16:creationId xmlns:a16="http://schemas.microsoft.com/office/drawing/2014/main" id="{F274BF29-966A-2814-2272-AD15DB822ECB}"/>
                </a:ext>
              </a:extLst>
            </p:cNvPr>
            <p:cNvSpPr/>
            <p:nvPr/>
          </p:nvSpPr>
          <p:spPr>
            <a:xfrm>
              <a:off x="6238199" y="1553593"/>
              <a:ext cx="2494362" cy="871650"/>
            </a:xfrm>
            <a:prstGeom prst="round2SameRect">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Kollektive Praxis</a:t>
              </a:r>
              <a:endParaRPr lang="en-GB" sz="3500" b="1" noProof="0" dirty="0">
                <a:latin typeface="+mj-lt"/>
                <a:cs typeface="Mongolian Baiti" panose="03000500000000000000" pitchFamily="66" charset="0"/>
              </a:endParaRPr>
            </a:p>
          </p:txBody>
        </p:sp>
        <p:sp>
          <p:nvSpPr>
            <p:cNvPr id="9" name="Rectangle 135">
              <a:extLst>
                <a:ext uri="{FF2B5EF4-FFF2-40B4-BE49-F238E27FC236}">
                  <a16:creationId xmlns:a16="http://schemas.microsoft.com/office/drawing/2014/main" id="{B3F3EF26-5905-1081-226F-E8AD6AA14065}"/>
                </a:ext>
              </a:extLst>
            </p:cNvPr>
            <p:cNvSpPr/>
            <p:nvPr/>
          </p:nvSpPr>
          <p:spPr>
            <a:xfrm>
              <a:off x="6238199" y="5297553"/>
              <a:ext cx="2494362" cy="241768"/>
            </a:xfrm>
            <a:prstGeom prst="rect">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10" name="Right Triangle 131">
              <a:extLst>
                <a:ext uri="{FF2B5EF4-FFF2-40B4-BE49-F238E27FC236}">
                  <a16:creationId xmlns:a16="http://schemas.microsoft.com/office/drawing/2014/main" id="{2E6BE8C2-5D2C-715F-0CD2-C09CAE4B28CC}"/>
                </a:ext>
              </a:extLst>
            </p:cNvPr>
            <p:cNvSpPr/>
            <p:nvPr/>
          </p:nvSpPr>
          <p:spPr>
            <a:xfrm rot="5400000">
              <a:off x="7963122" y="5539924"/>
              <a:ext cx="770040" cy="768837"/>
            </a:xfrm>
            <a:prstGeom prst="rtTriangle">
              <a:avLst/>
            </a:prstGeom>
            <a:solidFill>
              <a:srgbClr val="04A6C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grpSp>
        <p:nvGrpSpPr>
          <p:cNvPr id="13" name="Group 4">
            <a:extLst>
              <a:ext uri="{FF2B5EF4-FFF2-40B4-BE49-F238E27FC236}">
                <a16:creationId xmlns:a16="http://schemas.microsoft.com/office/drawing/2014/main" id="{FA846648-AC8C-2CEF-4842-71730B043D70}"/>
              </a:ext>
            </a:extLst>
          </p:cNvPr>
          <p:cNvGrpSpPr/>
          <p:nvPr/>
        </p:nvGrpSpPr>
        <p:grpSpPr>
          <a:xfrm>
            <a:off x="6804660" y="2781300"/>
            <a:ext cx="3741543" cy="7133655"/>
            <a:chOff x="3459439" y="1553593"/>
            <a:chExt cx="2494362" cy="4755770"/>
          </a:xfrm>
        </p:grpSpPr>
        <p:grpSp>
          <p:nvGrpSpPr>
            <p:cNvPr id="14" name="Group 123">
              <a:extLst>
                <a:ext uri="{FF2B5EF4-FFF2-40B4-BE49-F238E27FC236}">
                  <a16:creationId xmlns:a16="http://schemas.microsoft.com/office/drawing/2014/main" id="{6B1C7DCF-0802-0D37-AA96-809B7629CA81}"/>
                </a:ext>
              </a:extLst>
            </p:cNvPr>
            <p:cNvGrpSpPr/>
            <p:nvPr/>
          </p:nvGrpSpPr>
          <p:grpSpPr>
            <a:xfrm>
              <a:off x="3459440" y="1776095"/>
              <a:ext cx="837288" cy="3855335"/>
              <a:chOff x="563734" y="1549569"/>
              <a:chExt cx="807866" cy="4925658"/>
            </a:xfrm>
          </p:grpSpPr>
          <p:sp>
            <p:nvSpPr>
              <p:cNvPr id="18" name="Rectangle 127">
                <a:extLst>
                  <a:ext uri="{FF2B5EF4-FFF2-40B4-BE49-F238E27FC236}">
                    <a16:creationId xmlns:a16="http://schemas.microsoft.com/office/drawing/2014/main" id="{0A062DC4-82D5-CEF5-FEDC-70B85F3DBAEB}"/>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19" name="Rectangle 128">
                <a:extLst>
                  <a:ext uri="{FF2B5EF4-FFF2-40B4-BE49-F238E27FC236}">
                    <a16:creationId xmlns:a16="http://schemas.microsoft.com/office/drawing/2014/main" id="{D4A4A275-DA1D-2376-D598-3F25A2CFAAC9}"/>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15" name="Rectangle: Top Corners Rounded 125">
              <a:extLst>
                <a:ext uri="{FF2B5EF4-FFF2-40B4-BE49-F238E27FC236}">
                  <a16:creationId xmlns:a16="http://schemas.microsoft.com/office/drawing/2014/main" id="{6BA12CE6-1CBE-7B1C-5CA0-16AD1C9CDAC8}"/>
                </a:ext>
              </a:extLst>
            </p:cNvPr>
            <p:cNvSpPr/>
            <p:nvPr/>
          </p:nvSpPr>
          <p:spPr>
            <a:xfrm>
              <a:off x="3459439" y="1553593"/>
              <a:ext cx="2494362" cy="871650"/>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Innerhalb von Organisationen</a:t>
              </a:r>
              <a:endParaRPr lang="en-GB" sz="3500" b="1" noProof="0" dirty="0">
                <a:latin typeface="+mj-lt"/>
                <a:cs typeface="Mongolian Baiti" panose="03000500000000000000" pitchFamily="66" charset="0"/>
              </a:endParaRPr>
            </a:p>
          </p:txBody>
        </p:sp>
        <p:sp>
          <p:nvSpPr>
            <p:cNvPr id="16" name="Rectangle 126">
              <a:extLst>
                <a:ext uri="{FF2B5EF4-FFF2-40B4-BE49-F238E27FC236}">
                  <a16:creationId xmlns:a16="http://schemas.microsoft.com/office/drawing/2014/main" id="{05202D1E-0F91-6431-9A00-731F4F6C85DE}"/>
                </a:ext>
              </a:extLst>
            </p:cNvPr>
            <p:cNvSpPr/>
            <p:nvPr/>
          </p:nvSpPr>
          <p:spPr>
            <a:xfrm>
              <a:off x="3459439" y="5297553"/>
              <a:ext cx="2494362" cy="2417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17" name="Right Triangle 122">
              <a:extLst>
                <a:ext uri="{FF2B5EF4-FFF2-40B4-BE49-F238E27FC236}">
                  <a16:creationId xmlns:a16="http://schemas.microsoft.com/office/drawing/2014/main" id="{BEBD4A26-2E54-30CB-2263-5C8792F537B1}"/>
                </a:ext>
              </a:extLst>
            </p:cNvPr>
            <p:cNvSpPr/>
            <p:nvPr/>
          </p:nvSpPr>
          <p:spPr>
            <a:xfrm rot="5400000">
              <a:off x="5184362" y="5539924"/>
              <a:ext cx="770040" cy="768837"/>
            </a:xfrm>
            <a:prstGeom prst="rtTriangl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grpSp>
        <p:nvGrpSpPr>
          <p:cNvPr id="20" name="Group 3">
            <a:extLst>
              <a:ext uri="{FF2B5EF4-FFF2-40B4-BE49-F238E27FC236}">
                <a16:creationId xmlns:a16="http://schemas.microsoft.com/office/drawing/2014/main" id="{744577F7-6960-0635-1D69-7DB6681AAE36}"/>
              </a:ext>
            </a:extLst>
          </p:cNvPr>
          <p:cNvGrpSpPr/>
          <p:nvPr/>
        </p:nvGrpSpPr>
        <p:grpSpPr>
          <a:xfrm>
            <a:off x="2636520" y="2781300"/>
            <a:ext cx="3741543" cy="7133655"/>
            <a:chOff x="680679" y="1553593"/>
            <a:chExt cx="2494362" cy="4755770"/>
          </a:xfrm>
        </p:grpSpPr>
        <p:grpSp>
          <p:nvGrpSpPr>
            <p:cNvPr id="21" name="Group 150">
              <a:extLst>
                <a:ext uri="{FF2B5EF4-FFF2-40B4-BE49-F238E27FC236}">
                  <a16:creationId xmlns:a16="http://schemas.microsoft.com/office/drawing/2014/main" id="{F880537A-BA40-A530-F882-D2B4BF447F74}"/>
                </a:ext>
              </a:extLst>
            </p:cNvPr>
            <p:cNvGrpSpPr/>
            <p:nvPr/>
          </p:nvGrpSpPr>
          <p:grpSpPr>
            <a:xfrm>
              <a:off x="680680" y="1776095"/>
              <a:ext cx="837288" cy="3855335"/>
              <a:chOff x="563734" y="1549569"/>
              <a:chExt cx="807866" cy="4925658"/>
            </a:xfrm>
          </p:grpSpPr>
          <p:sp>
            <p:nvSpPr>
              <p:cNvPr id="25" name="Rectangle 154">
                <a:extLst>
                  <a:ext uri="{FF2B5EF4-FFF2-40B4-BE49-F238E27FC236}">
                    <a16:creationId xmlns:a16="http://schemas.microsoft.com/office/drawing/2014/main" id="{2A994E6E-82D1-E003-ED5C-39D05BE8A560}"/>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26" name="Rectangle 155">
                <a:extLst>
                  <a:ext uri="{FF2B5EF4-FFF2-40B4-BE49-F238E27FC236}">
                    <a16:creationId xmlns:a16="http://schemas.microsoft.com/office/drawing/2014/main" id="{7CE01A8F-C79A-1706-B5E3-AB7BCC8D145D}"/>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22" name="Rectangle: Top Corners Rounded 152">
              <a:extLst>
                <a:ext uri="{FF2B5EF4-FFF2-40B4-BE49-F238E27FC236}">
                  <a16:creationId xmlns:a16="http://schemas.microsoft.com/office/drawing/2014/main" id="{99F260E4-8C86-0E9D-2020-A42EC06879F5}"/>
                </a:ext>
              </a:extLst>
            </p:cNvPr>
            <p:cNvSpPr/>
            <p:nvPr/>
          </p:nvSpPr>
          <p:spPr>
            <a:xfrm>
              <a:off x="680679" y="1553593"/>
              <a:ext cx="2494362" cy="871650"/>
            </a:xfrm>
            <a:prstGeom prst="round2SameRect">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Unabhängige Praxis</a:t>
              </a:r>
              <a:endParaRPr lang="en-GB" sz="3500" b="1" noProof="0" dirty="0">
                <a:latin typeface="+mj-lt"/>
                <a:cs typeface="Mongolian Baiti" panose="03000500000000000000" pitchFamily="66" charset="0"/>
              </a:endParaRPr>
            </a:p>
          </p:txBody>
        </p:sp>
        <p:sp>
          <p:nvSpPr>
            <p:cNvPr id="23" name="Rectangle 153">
              <a:extLst>
                <a:ext uri="{FF2B5EF4-FFF2-40B4-BE49-F238E27FC236}">
                  <a16:creationId xmlns:a16="http://schemas.microsoft.com/office/drawing/2014/main" id="{FC03F015-3FD3-6E33-62B7-E4E9778AF1A7}"/>
                </a:ext>
              </a:extLst>
            </p:cNvPr>
            <p:cNvSpPr/>
            <p:nvPr/>
          </p:nvSpPr>
          <p:spPr>
            <a:xfrm>
              <a:off x="680679" y="5297553"/>
              <a:ext cx="2494362" cy="241768"/>
            </a:xfrm>
            <a:prstGeom prst="rect">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24" name="Right Triangle 149">
              <a:extLst>
                <a:ext uri="{FF2B5EF4-FFF2-40B4-BE49-F238E27FC236}">
                  <a16:creationId xmlns:a16="http://schemas.microsoft.com/office/drawing/2014/main" id="{3E91E76B-E98F-BF07-CB21-BFD4FC06AE13}"/>
                </a:ext>
              </a:extLst>
            </p:cNvPr>
            <p:cNvSpPr/>
            <p:nvPr/>
          </p:nvSpPr>
          <p:spPr>
            <a:xfrm rot="5400000">
              <a:off x="2405602" y="5539924"/>
              <a:ext cx="770040" cy="768837"/>
            </a:xfrm>
            <a:prstGeom prst="rtTriangle">
              <a:avLst/>
            </a:prstGeom>
            <a:solidFill>
              <a:srgbClr val="3E6E2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27" name="Rectangle 133">
            <a:extLst>
              <a:ext uri="{FF2B5EF4-FFF2-40B4-BE49-F238E27FC236}">
                <a16:creationId xmlns:a16="http://schemas.microsoft.com/office/drawing/2014/main" id="{323927D9-2971-732D-409F-4AEB89146F7A}"/>
              </a:ext>
            </a:extLst>
          </p:cNvPr>
          <p:cNvSpPr/>
          <p:nvPr/>
        </p:nvSpPr>
        <p:spPr>
          <a:xfrm flipH="1">
            <a:off x="11189970" y="5472023"/>
            <a:ext cx="3460683" cy="1692771"/>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Aufbau von Peer-Netzwerken</a:t>
            </a:r>
          </a:p>
          <a:p>
            <a:pPr marL="342900" indent="-342900">
              <a:spcBef>
                <a:spcPts val="600"/>
              </a:spcBef>
              <a:buFont typeface="Arial" panose="020B0604020202020204" pitchFamily="34" charset="0"/>
              <a:buChar char="•"/>
            </a:pPr>
            <a:r>
              <a:rPr lang="en-GB" sz="2500" noProof="0" dirty="0">
                <a:latin typeface="+mj-lt"/>
              </a:rPr>
              <a:t>Ressourcen teilen</a:t>
            </a:r>
          </a:p>
          <a:p>
            <a:pPr marL="342900" indent="-342900">
              <a:spcBef>
                <a:spcPts val="600"/>
              </a:spcBef>
              <a:buFont typeface="Arial" panose="020B0604020202020204" pitchFamily="34" charset="0"/>
              <a:buChar char="•"/>
            </a:pPr>
            <a:r>
              <a:rPr lang="en-GB" sz="2500" noProof="0" dirty="0">
                <a:latin typeface="+mj-lt"/>
              </a:rPr>
              <a:t>Förderung der kollektiven Resilienz</a:t>
            </a:r>
            <a:endParaRPr lang="en-GB" sz="2500" noProof="0" dirty="0">
              <a:solidFill>
                <a:schemeClr val="tx1">
                  <a:lumMod val="75000"/>
                  <a:lumOff val="25000"/>
                </a:schemeClr>
              </a:solidFill>
              <a:latin typeface="+mj-lt"/>
            </a:endParaRPr>
          </a:p>
        </p:txBody>
      </p:sp>
      <p:sp>
        <p:nvSpPr>
          <p:cNvPr id="28" name="Rectangle 124">
            <a:extLst>
              <a:ext uri="{FF2B5EF4-FFF2-40B4-BE49-F238E27FC236}">
                <a16:creationId xmlns:a16="http://schemas.microsoft.com/office/drawing/2014/main" id="{EAA44B42-82E0-45C7-08D1-68C174276494}"/>
              </a:ext>
            </a:extLst>
          </p:cNvPr>
          <p:cNvSpPr/>
          <p:nvPr/>
        </p:nvSpPr>
        <p:spPr>
          <a:xfrm flipH="1">
            <a:off x="7070323" y="5539441"/>
            <a:ext cx="3475879" cy="2462213"/>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Testen neuer Formate</a:t>
            </a:r>
          </a:p>
          <a:p>
            <a:pPr marL="342900" indent="-342900">
              <a:spcBef>
                <a:spcPts val="600"/>
              </a:spcBef>
              <a:buFont typeface="Arial" panose="020B0604020202020204" pitchFamily="34" charset="0"/>
              <a:buChar char="•"/>
            </a:pPr>
            <a:r>
              <a:rPr lang="en-GB" sz="2500" noProof="0" dirty="0">
                <a:latin typeface="+mj-lt"/>
              </a:rPr>
              <a:t>Aufbau von Partnerschaften in der Gemeinde</a:t>
            </a:r>
          </a:p>
          <a:p>
            <a:pPr marL="342900" indent="-342900">
              <a:spcBef>
                <a:spcPts val="600"/>
              </a:spcBef>
              <a:buFont typeface="Arial" panose="020B0604020202020204" pitchFamily="34" charset="0"/>
              <a:buChar char="•"/>
            </a:pPr>
            <a:r>
              <a:rPr lang="en-GB" sz="2500" noProof="0" dirty="0">
                <a:latin typeface="+mj-lt"/>
              </a:rPr>
              <a:t>Neugestaltung von Prozessen, um sie inklusiver und reaktionsfähiger zu machen.</a:t>
            </a:r>
            <a:endParaRPr lang="en-GB" sz="2500" noProof="0" dirty="0">
              <a:solidFill>
                <a:schemeClr val="tx1">
                  <a:lumMod val="75000"/>
                  <a:lumOff val="25000"/>
                </a:schemeClr>
              </a:solidFill>
              <a:latin typeface="+mj-lt"/>
            </a:endParaRPr>
          </a:p>
        </p:txBody>
      </p:sp>
      <p:sp>
        <p:nvSpPr>
          <p:cNvPr id="29" name="Rectangle 151">
            <a:extLst>
              <a:ext uri="{FF2B5EF4-FFF2-40B4-BE49-F238E27FC236}">
                <a16:creationId xmlns:a16="http://schemas.microsoft.com/office/drawing/2014/main" id="{197E615D-02B9-F72A-1942-78536CE6BF0E}"/>
              </a:ext>
            </a:extLst>
          </p:cNvPr>
          <p:cNvSpPr/>
          <p:nvPr/>
        </p:nvSpPr>
        <p:spPr>
          <a:xfrm flipH="1">
            <a:off x="2815965" y="5585414"/>
            <a:ext cx="3460683" cy="1692771"/>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Projekte starten</a:t>
            </a:r>
          </a:p>
          <a:p>
            <a:pPr marL="342900" indent="-342900">
              <a:spcBef>
                <a:spcPts val="600"/>
              </a:spcBef>
              <a:buFont typeface="Arial" panose="020B0604020202020204" pitchFamily="34" charset="0"/>
              <a:buChar char="•"/>
            </a:pPr>
            <a:r>
              <a:rPr lang="en-GB" sz="2500" noProof="0" dirty="0">
                <a:latin typeface="+mj-lt"/>
              </a:rPr>
              <a:t>Diversifizierung der Einnahmen</a:t>
            </a:r>
          </a:p>
          <a:p>
            <a:pPr marL="342900" indent="-342900">
              <a:spcBef>
                <a:spcPts val="600"/>
              </a:spcBef>
              <a:buFont typeface="Arial" panose="020B0604020202020204" pitchFamily="34" charset="0"/>
              <a:buChar char="•"/>
            </a:pPr>
            <a:r>
              <a:rPr lang="en-GB" sz="2500" noProof="0" dirty="0">
                <a:latin typeface="+mj-lt"/>
              </a:rPr>
              <a:t>Erweiterung kreativer Grenzen</a:t>
            </a:r>
            <a:endParaRPr lang="en-GB" sz="2500" noProof="0" dirty="0">
              <a:solidFill>
                <a:schemeClr val="tx1">
                  <a:lumMod val="75000"/>
                  <a:lumOff val="25000"/>
                </a:schemeClr>
              </a:solidFill>
              <a:latin typeface="+mj-lt"/>
            </a:endParaRPr>
          </a:p>
        </p:txBody>
      </p:sp>
      <p:pic>
        <p:nvPicPr>
          <p:cNvPr id="33" name="Γραφικό 32">
            <a:extLst>
              <a:ext uri="{FF2B5EF4-FFF2-40B4-BE49-F238E27FC236}">
                <a16:creationId xmlns:a16="http://schemas.microsoft.com/office/drawing/2014/main" id="{A95C9B21-5984-60A3-5E52-A090D0D690B6}"/>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754511" y="4337644"/>
            <a:ext cx="806444" cy="805856"/>
          </a:xfrm>
          <a:prstGeom prst="rect">
            <a:avLst/>
          </a:prstGeom>
        </p:spPr>
      </p:pic>
      <p:pic>
        <p:nvPicPr>
          <p:cNvPr id="34" name="Γραφικό 33">
            <a:extLst>
              <a:ext uri="{FF2B5EF4-FFF2-40B4-BE49-F238E27FC236}">
                <a16:creationId xmlns:a16="http://schemas.microsoft.com/office/drawing/2014/main" id="{14046585-59B7-1002-AC34-373C4105DA83}"/>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123606" y="4281677"/>
            <a:ext cx="720000" cy="720000"/>
          </a:xfrm>
          <a:prstGeom prst="rect">
            <a:avLst/>
          </a:prstGeom>
        </p:spPr>
      </p:pic>
      <p:pic>
        <p:nvPicPr>
          <p:cNvPr id="35" name="Γραφικό 34">
            <a:extLst>
              <a:ext uri="{FF2B5EF4-FFF2-40B4-BE49-F238E27FC236}">
                <a16:creationId xmlns:a16="http://schemas.microsoft.com/office/drawing/2014/main" id="{FFBE695B-C1EE-106B-23BB-FE96270624E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1240768" y="4365962"/>
            <a:ext cx="720000" cy="720000"/>
          </a:xfrm>
          <a:prstGeom prst="rect">
            <a:avLst/>
          </a:prstGeom>
        </p:spPr>
      </p:pic>
    </p:spTree>
    <p:extLst>
      <p:ext uri="{BB962C8B-B14F-4D97-AF65-F5344CB8AC3E}">
        <p14:creationId xmlns:p14="http://schemas.microsoft.com/office/powerpoint/2010/main" val="1866407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91DB-CF8E-5FE5-177C-635A3BD1C4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008A9D-D6E1-6874-CCD1-BF8C6E02908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E172BFD-082F-36A6-E432-26335BCEB99B}"/>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B62D762D-3040-0662-4F3A-01CBE4FA9E7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t>Von der Theorie zur Praxis: Warum der Kontext wichtig ist</a:t>
            </a:r>
            <a:endParaRPr lang="en-GB" sz="5000" b="1" noProof="0" dirty="0">
              <a:latin typeface="+mj-lt"/>
            </a:endParaRPr>
          </a:p>
        </p:txBody>
      </p:sp>
      <p:sp>
        <p:nvSpPr>
          <p:cNvPr id="30" name="TextBox 29">
            <a:extLst>
              <a:ext uri="{FF2B5EF4-FFF2-40B4-BE49-F238E27FC236}">
                <a16:creationId xmlns:a16="http://schemas.microsoft.com/office/drawing/2014/main" id="{975662E3-1829-E301-06F4-EE0720AA8292}"/>
              </a:ext>
            </a:extLst>
          </p:cNvPr>
          <p:cNvSpPr txBox="1"/>
          <p:nvPr/>
        </p:nvSpPr>
        <p:spPr>
          <a:xfrm>
            <a:off x="5410200" y="3614559"/>
            <a:ext cx="12573000" cy="5632311"/>
          </a:xfrm>
          <a:prstGeom prst="rect">
            <a:avLst/>
          </a:prstGeom>
          <a:noFill/>
        </p:spPr>
        <p:txBody>
          <a:bodyPr wrap="square">
            <a:spAutoFit/>
          </a:bodyPr>
          <a:lstStyle/>
          <a:p>
            <a:pPr>
              <a:buNone/>
            </a:pPr>
            <a:r>
              <a:rPr lang="en-GB" sz="4500" b="1" i="1" noProof="0" dirty="0">
                <a:latin typeface="+mj-lt"/>
              </a:rPr>
              <a:t>Das Verständnis unternehmerischer Modelle ist nur ein Teil des Weges.</a:t>
            </a:r>
          </a:p>
          <a:p>
            <a:pPr>
              <a:buNone/>
            </a:pPr>
            <a:br>
              <a:rPr lang="en-GB" sz="4500" b="1" i="1" noProof="0" dirty="0">
                <a:latin typeface="+mj-lt"/>
              </a:rPr>
            </a:br>
            <a:r>
              <a:rPr lang="en-GB" sz="4500" b="1" i="1" noProof="0" dirty="0">
                <a:latin typeface="+mj-lt"/>
              </a:rPr>
              <a:t>Reale Einschränkungen beeinflussen, wie Fachleute diese Ansätze anwenden.</a:t>
            </a:r>
          </a:p>
          <a:p>
            <a:r>
              <a:rPr lang="en-GB" sz="4500" b="1" i="1" noProof="0" dirty="0">
                <a:latin typeface="+mj-lt"/>
              </a:rPr>
              <a:t>Als Trainer ist es Ihre Aufgabe, nicht nur Wissen zu vermitteln, sondern auch die Anpassungsfähigkeit und Belastbarkeit zu fördern, die erforderlich sind, um mit Komplexität umzugehen.</a:t>
            </a:r>
          </a:p>
        </p:txBody>
      </p:sp>
      <p:pic>
        <p:nvPicPr>
          <p:cNvPr id="31" name="Γραφικό 30">
            <a:extLst>
              <a:ext uri="{FF2B5EF4-FFF2-40B4-BE49-F238E27FC236}">
                <a16:creationId xmlns:a16="http://schemas.microsoft.com/office/drawing/2014/main" id="{6F78FC62-3063-A6E2-769F-75338ABB514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38200" y="4229100"/>
            <a:ext cx="3810000" cy="3810000"/>
          </a:xfrm>
          <a:prstGeom prst="rect">
            <a:avLst/>
          </a:prstGeom>
        </p:spPr>
      </p:pic>
    </p:spTree>
    <p:extLst>
      <p:ext uri="{BB962C8B-B14F-4D97-AF65-F5344CB8AC3E}">
        <p14:creationId xmlns:p14="http://schemas.microsoft.com/office/powerpoint/2010/main" val="1176101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B91A9-B153-51D6-93E0-58D86574E7B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676A63-68E5-9C8E-89FC-C4E8193DAFB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7CABEA9-3F37-3E5A-B530-21352A37643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6F42728E-5F99-E5F7-CED2-939929167DD4}"/>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t>Herausforderungen in der Branche und wie Trainer helfen können</a:t>
            </a:r>
            <a:endParaRPr lang="en-GB" sz="5000" b="1" noProof="0" dirty="0">
              <a:latin typeface="+mj-lt"/>
            </a:endParaRPr>
          </a:p>
        </p:txBody>
      </p:sp>
      <p:graphicFrame>
        <p:nvGraphicFramePr>
          <p:cNvPr id="4" name="Πίνακας 3">
            <a:extLst>
              <a:ext uri="{FF2B5EF4-FFF2-40B4-BE49-F238E27FC236}">
                <a16:creationId xmlns:a16="http://schemas.microsoft.com/office/drawing/2014/main" id="{1771A767-4DD0-9597-B5A7-C011A4169A24}"/>
              </a:ext>
            </a:extLst>
          </p:cNvPr>
          <p:cNvGraphicFramePr>
            <a:graphicFrameLocks noGrp="1"/>
          </p:cNvGraphicFramePr>
          <p:nvPr>
            <p:extLst>
              <p:ext uri="{D42A27DB-BD31-4B8C-83A1-F6EECF244321}">
                <p14:modId xmlns:p14="http://schemas.microsoft.com/office/powerpoint/2010/main" val="458340884"/>
              </p:ext>
            </p:extLst>
          </p:nvPr>
        </p:nvGraphicFramePr>
        <p:xfrm>
          <a:off x="342900" y="2324100"/>
          <a:ext cx="17678400" cy="7760837"/>
        </p:xfrm>
        <a:graphic>
          <a:graphicData uri="http://schemas.openxmlformats.org/drawingml/2006/table">
            <a:tbl>
              <a:tblPr>
                <a:tableStyleId>{5940675A-B579-460E-94D1-54222C63F5DA}</a:tableStyleId>
              </a:tblPr>
              <a:tblGrid>
                <a:gridCol w="8839200">
                  <a:extLst>
                    <a:ext uri="{9D8B030D-6E8A-4147-A177-3AD203B41FA5}">
                      <a16:colId xmlns:a16="http://schemas.microsoft.com/office/drawing/2014/main" val="2189195419"/>
                    </a:ext>
                  </a:extLst>
                </a:gridCol>
                <a:gridCol w="8839200">
                  <a:extLst>
                    <a:ext uri="{9D8B030D-6E8A-4147-A177-3AD203B41FA5}">
                      <a16:colId xmlns:a16="http://schemas.microsoft.com/office/drawing/2014/main" val="377162065"/>
                    </a:ext>
                  </a:extLst>
                </a:gridCol>
              </a:tblGrid>
              <a:tr h="847083">
                <a:tc>
                  <a:txBody>
                    <a:bodyPr/>
                    <a:lstStyle/>
                    <a:p>
                      <a:pPr algn="l"/>
                      <a:r>
                        <a:rPr lang="en-GB" sz="4500" b="1" noProof="0" dirty="0">
                          <a:solidFill>
                            <a:srgbClr val="3E6E28"/>
                          </a:solidFill>
                          <a:latin typeface="+mj-lt"/>
                        </a:rPr>
                        <a:t>Herausforderung</a:t>
                      </a:r>
                      <a:endParaRPr lang="en-GB" sz="4500" noProof="0" dirty="0">
                        <a:solidFill>
                          <a:srgbClr val="3E6E28"/>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4500" b="1" noProof="0" dirty="0">
                          <a:solidFill>
                            <a:srgbClr val="3E6E28"/>
                          </a:solidFill>
                          <a:latin typeface="+mj-lt"/>
                        </a:rPr>
                        <a:t>Tipp für </a:t>
                      </a:r>
                      <a:r>
                        <a:rPr lang="en-GB" sz="4500" b="1" noProof="0" dirty="0" err="1">
                          <a:solidFill>
                            <a:srgbClr val="3E6E28"/>
                          </a:solidFill>
                          <a:latin typeface="+mj-lt"/>
                        </a:rPr>
                        <a:t>Trainer:in</a:t>
                      </a:r>
                      <a:endParaRPr lang="en-GB" sz="4500" noProof="0" dirty="0">
                        <a:solidFill>
                          <a:srgbClr val="3E6E28"/>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505264"/>
                  </a:ext>
                </a:extLst>
              </a:tr>
              <a:tr h="1362717">
                <a:tc>
                  <a:txBody>
                    <a:bodyPr/>
                    <a:lstStyle/>
                    <a:p>
                      <a:r>
                        <a:rPr lang="en-GB" sz="3000" b="1" noProof="0" dirty="0">
                          <a:latin typeface="+mj-lt"/>
                        </a:rPr>
                        <a:t>Fragile Geschäftsmodelle</a:t>
                      </a:r>
                    </a:p>
                    <a:p>
                      <a:r>
                        <a:rPr lang="en-GB" sz="2500" noProof="0" dirty="0">
                          <a:latin typeface="+mj-lt"/>
                        </a:rPr>
                        <a:t>Begrenzte Reserven, instabile Einnahmen, steigende Kosten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3000" noProof="0" dirty="0">
                          <a:latin typeface="+mj-lt"/>
                        </a:rPr>
                        <a:t>Leiten Sie die Lernenden bei der Konzeption </a:t>
                      </a:r>
                      <a:r>
                        <a:rPr lang="en-GB" sz="3000" b="1" noProof="0" dirty="0">
                          <a:latin typeface="+mj-lt"/>
                        </a:rPr>
                        <a:t>kleiner, budgetbewusster Projekte </a:t>
                      </a:r>
                      <a:r>
                        <a:rPr lang="en-GB" sz="3000" noProof="0" dirty="0">
                          <a:latin typeface="+mj-lt"/>
                        </a:rPr>
                        <a:t>unter Verwendung grundlegender Budgetierungsinstrumente 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1553057464"/>
                  </a:ext>
                </a:extLst>
              </a:tr>
              <a:tr h="1262317">
                <a:tc>
                  <a:txBody>
                    <a:bodyPr/>
                    <a:lstStyle/>
                    <a:p>
                      <a:r>
                        <a:rPr lang="en-GB" sz="3000" b="1" noProof="0" dirty="0">
                          <a:latin typeface="+mj-lt"/>
                        </a:rPr>
                        <a:t>Mangelnde Kapitalinvestitionen</a:t>
                      </a:r>
                    </a:p>
                    <a:p>
                      <a:r>
                        <a:rPr lang="en-GB" sz="2500" noProof="0" dirty="0">
                          <a:latin typeface="+mj-lt"/>
                        </a:rPr>
                        <a:t>Kaum Zugang zu Veranstaltungsorten oder Infrastruktur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000" noProof="0" dirty="0">
                          <a:latin typeface="+mj-lt"/>
                        </a:rPr>
                        <a:t>Fördern Sie </a:t>
                      </a:r>
                      <a:r>
                        <a:rPr lang="en-GB" sz="3000" b="1" noProof="0" dirty="0">
                          <a:latin typeface="+mj-lt"/>
                        </a:rPr>
                        <a:t>die kreative Wiederverwendung von Räumen </a:t>
                      </a:r>
                      <a:r>
                        <a:rPr lang="en-GB" sz="3000" noProof="0" dirty="0">
                          <a:latin typeface="+mj-lt"/>
                        </a:rPr>
                        <a:t>und pflegen Sie Partnerschaften mit lokalen Organisationen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020258"/>
                  </a:ext>
                </a:extLst>
              </a:tr>
              <a:tr h="1262317">
                <a:tc>
                  <a:txBody>
                    <a:bodyPr/>
                    <a:lstStyle/>
                    <a:p>
                      <a:r>
                        <a:rPr lang="en-GB" sz="3000" b="1" noProof="0" dirty="0">
                          <a:latin typeface="+mj-lt"/>
                        </a:rPr>
                        <a:t>Technologische Lücken</a:t>
                      </a:r>
                    </a:p>
                    <a:p>
                      <a:r>
                        <a:rPr lang="en-GB" sz="2500" noProof="0" dirty="0">
                          <a:latin typeface="+mj-lt"/>
                        </a:rPr>
                        <a:t>Begrenzte Fähigkeiten oder digitale Infrastruktur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3000" noProof="0" dirty="0">
                          <a:latin typeface="+mj-lt"/>
                        </a:rPr>
                        <a:t>Einführung von </a:t>
                      </a:r>
                      <a:r>
                        <a:rPr lang="en-GB" sz="3000" b="1" noProof="0" dirty="0">
                          <a:latin typeface="+mj-lt"/>
                        </a:rPr>
                        <a:t>DIY-Digitaltools </a:t>
                      </a:r>
                      <a:r>
                        <a:rPr lang="en-GB" sz="3000" noProof="0" dirty="0">
                          <a:latin typeface="+mj-lt"/>
                        </a:rPr>
                        <a:t>und kostengünstigen Plattformen zur Unterstützung der digitalen Kreation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3985539915"/>
                  </a:ext>
                </a:extLst>
              </a:tr>
              <a:tr h="1262317">
                <a:tc>
                  <a:txBody>
                    <a:bodyPr/>
                    <a:lstStyle/>
                    <a:p>
                      <a:r>
                        <a:rPr lang="en-GB" sz="3000" b="1" noProof="0" dirty="0">
                          <a:latin typeface="+mj-lt"/>
                        </a:rPr>
                        <a:t>Hybride Anforderungen</a:t>
                      </a:r>
                    </a:p>
                    <a:p>
                      <a:r>
                        <a:rPr lang="en-GB" sz="2500" noProof="0" dirty="0">
                          <a:latin typeface="+mj-lt"/>
                        </a:rPr>
                        <a:t>Ausgleich zwischen künstlerischen, sozialen und finanziellen Zielen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000" noProof="0" dirty="0">
                          <a:latin typeface="+mj-lt"/>
                        </a:rPr>
                        <a:t>Unterstützung </a:t>
                      </a:r>
                      <a:r>
                        <a:rPr lang="en-GB" sz="3000" b="1" noProof="0" dirty="0">
                          <a:latin typeface="+mj-lt"/>
                        </a:rPr>
                        <a:t>einer missionsorientierten Projektplanung </a:t>
                      </a:r>
                      <a:r>
                        <a:rPr lang="en-GB" sz="3000" noProof="0" dirty="0">
                          <a:latin typeface="+mj-lt"/>
                        </a:rPr>
                        <a:t>mit Fokus auf realen Auswirkungen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4658559"/>
                  </a:ext>
                </a:extLst>
              </a:tr>
              <a:tr h="1262317">
                <a:tc>
                  <a:txBody>
                    <a:bodyPr/>
                    <a:lstStyle/>
                    <a:p>
                      <a:r>
                        <a:rPr lang="en-GB" sz="3000" b="1" noProof="0" dirty="0">
                          <a:latin typeface="+mj-lt"/>
                        </a:rPr>
                        <a:t>Hindernisse für Innovation</a:t>
                      </a:r>
                    </a:p>
                    <a:p>
                      <a:r>
                        <a:rPr lang="en-GB" sz="2500" noProof="0" dirty="0">
                          <a:latin typeface="+mj-lt"/>
                        </a:rPr>
                        <a:t>Risikoscheue Institutionen und starre Finanzierungsmodelle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3000" noProof="0" dirty="0">
                          <a:latin typeface="+mj-lt"/>
                        </a:rPr>
                        <a:t>Förderung </a:t>
                      </a:r>
                      <a:r>
                        <a:rPr lang="en-GB" sz="3000" b="1" noProof="0" dirty="0">
                          <a:latin typeface="+mj-lt"/>
                        </a:rPr>
                        <a:t>kreativer Prototypenentwicklung</a:t>
                      </a:r>
                      <a:r>
                        <a:rPr lang="en-GB" sz="3000" noProof="0" dirty="0">
                          <a:latin typeface="+mj-lt"/>
                        </a:rPr>
                        <a:t>: risikoarme Experimente, Feedbackschleifen und Reflexion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4215806090"/>
                  </a:ext>
                </a:extLst>
              </a:tr>
            </a:tbl>
          </a:graphicData>
        </a:graphic>
      </p:graphicFrame>
    </p:spTree>
    <p:extLst>
      <p:ext uri="{BB962C8B-B14F-4D97-AF65-F5344CB8AC3E}">
        <p14:creationId xmlns:p14="http://schemas.microsoft.com/office/powerpoint/2010/main" val="4015055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997F5-1E1F-C520-9D0C-C3BB2C26AB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B8A675-A30E-EB8A-84EB-2E1B45E6BBA6}"/>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5FA86425-DD9F-BDA8-C202-F1C6B76B4B17}"/>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5BC191CD-B0FA-52AE-BC8F-FDDDA2DD193B}"/>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Aktivität C4.A8</a:t>
            </a:r>
            <a:endParaRPr lang="en-GB" sz="6000" noProof="0" dirty="0">
              <a:solidFill>
                <a:srgbClr val="3F6031"/>
              </a:solidFill>
            </a:endParaRPr>
          </a:p>
        </p:txBody>
      </p:sp>
      <p:sp>
        <p:nvSpPr>
          <p:cNvPr id="7" name="TextBox 6">
            <a:extLst>
              <a:ext uri="{FF2B5EF4-FFF2-40B4-BE49-F238E27FC236}">
                <a16:creationId xmlns:a16="http://schemas.microsoft.com/office/drawing/2014/main" id="{A43ADDAD-CA06-E915-BEF2-F00401A1AEE3}"/>
              </a:ext>
            </a:extLst>
          </p:cNvPr>
          <p:cNvSpPr txBox="1"/>
          <p:nvPr/>
        </p:nvSpPr>
        <p:spPr>
          <a:xfrm>
            <a:off x="1828800" y="3948619"/>
            <a:ext cx="15866165" cy="1638334"/>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Unternehmerische Modelle und Denkweisen in den darstellenden Künsten aufeinander abstimmen</a:t>
            </a:r>
          </a:p>
        </p:txBody>
      </p:sp>
      <p:sp>
        <p:nvSpPr>
          <p:cNvPr id="6" name="TextBox 5">
            <a:extLst>
              <a:ext uri="{FF2B5EF4-FFF2-40B4-BE49-F238E27FC236}">
                <a16:creationId xmlns:a16="http://schemas.microsoft.com/office/drawing/2014/main" id="{DF8C5178-7396-83BB-7387-8A3E7CA310C8}"/>
              </a:ext>
            </a:extLst>
          </p:cNvPr>
          <p:cNvSpPr txBox="1"/>
          <p:nvPr/>
        </p:nvSpPr>
        <p:spPr>
          <a:xfrm>
            <a:off x="3839028" y="6250633"/>
            <a:ext cx="13984514" cy="1877437"/>
          </a:xfrm>
          <a:prstGeom prst="rect">
            <a:avLst/>
          </a:prstGeom>
          <a:noFill/>
        </p:spPr>
        <p:txBody>
          <a:bodyPr wrap="square">
            <a:spAutoFit/>
          </a:bodyPr>
          <a:lstStyle/>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Welche Möglichkeit erscheint am relevantesten oder dringendsten? </a:t>
            </a:r>
          </a:p>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Welche strategische Reaktion könnte darauf eine Antwort sein? </a:t>
            </a:r>
          </a:p>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Wären dafür Änderungen in der Struktur, Führung oder Zusammenarbeit erforderlich? </a:t>
            </a:r>
          </a:p>
        </p:txBody>
      </p:sp>
    </p:spTree>
    <p:extLst>
      <p:ext uri="{BB962C8B-B14F-4D97-AF65-F5344CB8AC3E}">
        <p14:creationId xmlns:p14="http://schemas.microsoft.com/office/powerpoint/2010/main" val="34798044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293CA-170B-E0D6-9EF2-90350BA943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E67CE9-341E-DB66-FCAE-97E3E1B7240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5FD27DC-9554-A41D-EBC7-9DFF2AD0330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560AEA5-EDCE-522B-BD77-81DF5921B29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Von Modellen zur Strategie</a:t>
            </a:r>
            <a:endParaRPr lang="en-GB" sz="5000" b="1" noProof="0" dirty="0"/>
          </a:p>
        </p:txBody>
      </p:sp>
      <p:sp>
        <p:nvSpPr>
          <p:cNvPr id="4" name="TextBox 3">
            <a:extLst>
              <a:ext uri="{FF2B5EF4-FFF2-40B4-BE49-F238E27FC236}">
                <a16:creationId xmlns:a16="http://schemas.microsoft.com/office/drawing/2014/main" id="{62E28E8C-31AD-969A-F25D-068975DD8DC7}"/>
              </a:ext>
            </a:extLst>
          </p:cNvPr>
          <p:cNvSpPr txBox="1"/>
          <p:nvPr/>
        </p:nvSpPr>
        <p:spPr>
          <a:xfrm>
            <a:off x="762000" y="3058099"/>
            <a:ext cx="16230600" cy="646331"/>
          </a:xfrm>
          <a:prstGeom prst="rect">
            <a:avLst/>
          </a:prstGeom>
          <a:noFill/>
        </p:spPr>
        <p:txBody>
          <a:bodyPr wrap="square">
            <a:spAutoFit/>
          </a:bodyPr>
          <a:lstStyle/>
          <a:p>
            <a:r>
              <a:rPr lang="en-GB" sz="3500" b="1" noProof="0" dirty="0">
                <a:solidFill>
                  <a:srgbClr val="3F6031"/>
                </a:solidFill>
              </a:rPr>
              <a:t>Das Erkennen von Chancen ist es, was eine kreative Idee zu einem nachhaltigen Projekt macht.</a:t>
            </a:r>
          </a:p>
        </p:txBody>
      </p:sp>
      <p:sp>
        <p:nvSpPr>
          <p:cNvPr id="6" name="TextBox 5">
            <a:extLst>
              <a:ext uri="{FF2B5EF4-FFF2-40B4-BE49-F238E27FC236}">
                <a16:creationId xmlns:a16="http://schemas.microsoft.com/office/drawing/2014/main" id="{B3DAEFBC-93DC-26A9-9696-9323EDC87768}"/>
              </a:ext>
            </a:extLst>
          </p:cNvPr>
          <p:cNvSpPr txBox="1"/>
          <p:nvPr/>
        </p:nvSpPr>
        <p:spPr>
          <a:xfrm>
            <a:off x="774700" y="4848487"/>
            <a:ext cx="11237842" cy="3295326"/>
          </a:xfrm>
          <a:prstGeom prst="rect">
            <a:avLst/>
          </a:prstGeom>
          <a:noFill/>
        </p:spPr>
        <p:txBody>
          <a:bodyPr wrap="square">
            <a:spAutoFit/>
          </a:bodyPr>
          <a:lstStyle/>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Ideen werden durch Strategie zu Chancen</a:t>
            </a:r>
          </a:p>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Das Erkennen von Chancen ist eine zentrale unternehmerische Kompetenz</a:t>
            </a:r>
          </a:p>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Strategische Planung unterstützt kreative und nachhaltige Entscheidungsfindung</a:t>
            </a:r>
          </a:p>
        </p:txBody>
      </p:sp>
      <p:pic>
        <p:nvPicPr>
          <p:cNvPr id="10" name="Γραφικό 9">
            <a:extLst>
              <a:ext uri="{FF2B5EF4-FFF2-40B4-BE49-F238E27FC236}">
                <a16:creationId xmlns:a16="http://schemas.microsoft.com/office/drawing/2014/main" id="{F18EF1E6-A7BB-8EB2-F3AE-ED837D81850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611100" y="4172050"/>
            <a:ext cx="4724400" cy="4648200"/>
          </a:xfrm>
          <a:prstGeom prst="rect">
            <a:avLst/>
          </a:prstGeom>
        </p:spPr>
      </p:pic>
    </p:spTree>
    <p:extLst>
      <p:ext uri="{BB962C8B-B14F-4D97-AF65-F5344CB8AC3E}">
        <p14:creationId xmlns:p14="http://schemas.microsoft.com/office/powerpoint/2010/main" val="1382741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ζωγραφιά, σκίτσο/σχέδιο, τέχνη, καρτούν&#10;&#10;Το περιεχόμενο που δημιουργείται από AI ενδέχεται να είναι εσφαλμένο.">
            <a:extLst>
              <a:ext uri="{FF2B5EF4-FFF2-40B4-BE49-F238E27FC236}">
                <a16:creationId xmlns:a16="http://schemas.microsoft.com/office/drawing/2014/main" id="{196CCA9D-B950-4D5D-533A-EAD22F62F9C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38100"/>
            <a:ext cx="8610600" cy="10287000"/>
          </a:xfrm>
          <a:prstGeom prst="rect">
            <a:avLst/>
          </a:prstGeom>
        </p:spPr>
      </p:pic>
      <p:sp>
        <p:nvSpPr>
          <p:cNvPr id="5" name="TextBox 4">
            <a:extLst>
              <a:ext uri="{FF2B5EF4-FFF2-40B4-BE49-F238E27FC236}">
                <a16:creationId xmlns:a16="http://schemas.microsoft.com/office/drawing/2014/main" id="{03CEFE1D-285B-FD5B-EF96-56BC5EFF0FAE}"/>
              </a:ext>
            </a:extLst>
          </p:cNvPr>
          <p:cNvSpPr txBox="1"/>
          <p:nvPr/>
        </p:nvSpPr>
        <p:spPr>
          <a:xfrm>
            <a:off x="8915400" y="495300"/>
            <a:ext cx="9144000" cy="923330"/>
          </a:xfrm>
          <a:prstGeom prst="rect">
            <a:avLst/>
          </a:prstGeom>
          <a:noFill/>
        </p:spPr>
        <p:txBody>
          <a:bodyPr wrap="square">
            <a:spAutoFit/>
          </a:bodyPr>
          <a:lstStyle/>
          <a:p>
            <a:r>
              <a:rPr lang="en-GB" sz="5400" b="1" noProof="0" dirty="0"/>
              <a:t>Von der Idee zur Geschäftsmöglichkeit</a:t>
            </a:r>
          </a:p>
        </p:txBody>
      </p:sp>
      <p:sp>
        <p:nvSpPr>
          <p:cNvPr id="9" name="TextBox 8">
            <a:extLst>
              <a:ext uri="{FF2B5EF4-FFF2-40B4-BE49-F238E27FC236}">
                <a16:creationId xmlns:a16="http://schemas.microsoft.com/office/drawing/2014/main" id="{88F01DD4-5D91-282C-6780-1F7163D58D42}"/>
              </a:ext>
            </a:extLst>
          </p:cNvPr>
          <p:cNvSpPr txBox="1"/>
          <p:nvPr/>
        </p:nvSpPr>
        <p:spPr>
          <a:xfrm>
            <a:off x="8890000" y="2628900"/>
            <a:ext cx="9144000" cy="5478423"/>
          </a:xfrm>
          <a:prstGeom prst="rect">
            <a:avLst/>
          </a:prstGeom>
          <a:noFill/>
        </p:spPr>
        <p:txBody>
          <a:bodyPr wrap="square">
            <a:spAutoFit/>
          </a:bodyPr>
          <a:lstStyle/>
          <a:p>
            <a:r>
              <a:rPr lang="en-GB" sz="3500" noProof="0" dirty="0">
                <a:latin typeface="Calibri" panose="020F0502020204030204" pitchFamily="34" charset="0"/>
              </a:rPr>
              <a:t>Eine </a:t>
            </a:r>
            <a:r>
              <a:rPr lang="en-GB" sz="3500" b="1" noProof="0" dirty="0">
                <a:solidFill>
                  <a:srgbClr val="3E6E28"/>
                </a:solidFill>
                <a:latin typeface="Calibri" panose="020F0502020204030204" pitchFamily="34" charset="0"/>
              </a:rPr>
              <a:t>Geschäftsidee </a:t>
            </a:r>
            <a:r>
              <a:rPr lang="en-GB" sz="3500" noProof="0" dirty="0">
                <a:latin typeface="Calibri" panose="020F0502020204030204" pitchFamily="34" charset="0"/>
              </a:rPr>
              <a:t>bezieht sich auf ein </a:t>
            </a:r>
            <a:r>
              <a:rPr lang="en-GB" sz="3500" b="1" noProof="0" dirty="0">
                <a:solidFill>
                  <a:srgbClr val="3E6E28"/>
                </a:solidFill>
                <a:latin typeface="Calibri" panose="020F0502020204030204" pitchFamily="34" charset="0"/>
              </a:rPr>
              <a:t>potenzielles Produkt</a:t>
            </a:r>
            <a:r>
              <a:rPr lang="en-GB" sz="3500" noProof="0" dirty="0">
                <a:latin typeface="Calibri" panose="020F0502020204030204" pitchFamily="34" charset="0"/>
              </a:rPr>
              <a:t>, </a:t>
            </a:r>
            <a:r>
              <a:rPr lang="en-GB" sz="3500" b="1" noProof="0" dirty="0">
                <a:solidFill>
                  <a:srgbClr val="3E6E28"/>
                </a:solidFill>
                <a:latin typeface="Calibri" panose="020F0502020204030204" pitchFamily="34" charset="0"/>
              </a:rPr>
              <a:t>eine Dienstleistung </a:t>
            </a:r>
            <a:r>
              <a:rPr lang="en-GB" sz="3500" noProof="0" dirty="0">
                <a:latin typeface="Calibri" panose="020F0502020204030204" pitchFamily="34" charset="0"/>
              </a:rPr>
              <a:t>oder </a:t>
            </a:r>
            <a:r>
              <a:rPr lang="en-GB" sz="3500" b="1" noProof="0" dirty="0">
                <a:solidFill>
                  <a:srgbClr val="3E6E28"/>
                </a:solidFill>
                <a:latin typeface="Calibri" panose="020F0502020204030204" pitchFamily="34" charset="0"/>
              </a:rPr>
              <a:t>ein Projekt</a:t>
            </a:r>
            <a:r>
              <a:rPr lang="en-GB" sz="3500" noProof="0" dirty="0">
                <a:latin typeface="Calibri" panose="020F0502020204030204" pitchFamily="34" charset="0"/>
              </a:rPr>
              <a:t>, während sich eine </a:t>
            </a:r>
            <a:r>
              <a:rPr lang="en-GB" sz="3500" b="1" noProof="0" dirty="0">
                <a:solidFill>
                  <a:srgbClr val="3E6E28"/>
                </a:solidFill>
                <a:latin typeface="Calibri" panose="020F0502020204030204" pitchFamily="34" charset="0"/>
              </a:rPr>
              <a:t>Geschäftsmöglichkeit </a:t>
            </a:r>
            <a:r>
              <a:rPr lang="en-GB" sz="3500" noProof="0" dirty="0">
                <a:latin typeface="Calibri" panose="020F0502020204030204" pitchFamily="34" charset="0"/>
              </a:rPr>
              <a:t>ergibt, wenn sich diese Idee </a:t>
            </a:r>
            <a:r>
              <a:rPr lang="en-GB" sz="3500" b="1" noProof="0" dirty="0">
                <a:solidFill>
                  <a:srgbClr val="3E6E28"/>
                </a:solidFill>
                <a:latin typeface="Calibri" panose="020F0502020204030204" pitchFamily="34" charset="0"/>
              </a:rPr>
              <a:t>als realisierbar</a:t>
            </a:r>
            <a:r>
              <a:rPr lang="en-GB" sz="3500" noProof="0" dirty="0">
                <a:latin typeface="Calibri" panose="020F0502020204030204" pitchFamily="34" charset="0"/>
              </a:rPr>
              <a:t>, </a:t>
            </a:r>
            <a:r>
              <a:rPr lang="en-GB" sz="3500" b="1" noProof="0" dirty="0">
                <a:solidFill>
                  <a:srgbClr val="3E6E28"/>
                </a:solidFill>
                <a:latin typeface="Calibri" panose="020F0502020204030204" pitchFamily="34" charset="0"/>
              </a:rPr>
              <a:t>durchführbar </a:t>
            </a:r>
            <a:r>
              <a:rPr lang="en-GB" sz="3500" noProof="0" dirty="0">
                <a:latin typeface="Calibri" panose="020F0502020204030204" pitchFamily="34" charset="0"/>
              </a:rPr>
              <a:t>und </a:t>
            </a:r>
            <a:r>
              <a:rPr lang="en-GB" sz="3500" b="1" noProof="0" dirty="0">
                <a:solidFill>
                  <a:srgbClr val="3E6E28"/>
                </a:solidFill>
                <a:latin typeface="Calibri" panose="020F0502020204030204" pitchFamily="34" charset="0"/>
              </a:rPr>
              <a:t>auf die Nachfrage des Zielpublikums abgestimmt erweist</a:t>
            </a:r>
            <a:r>
              <a:rPr lang="en-GB" sz="3500" noProof="0" dirty="0">
                <a:latin typeface="Calibri" panose="020F0502020204030204" pitchFamily="34" charset="0"/>
              </a:rPr>
              <a:t>. </a:t>
            </a:r>
          </a:p>
          <a:p>
            <a:endParaRPr lang="en-GB" sz="3500" noProof="0" dirty="0">
              <a:latin typeface="Calibri" panose="020F0502020204030204" pitchFamily="34" charset="0"/>
            </a:endParaRPr>
          </a:p>
          <a:p>
            <a:pPr>
              <a:spcAft>
                <a:spcPts val="1200"/>
              </a:spcAft>
            </a:pPr>
            <a:r>
              <a:rPr lang="en-GB" sz="3500" noProof="0" dirty="0">
                <a:latin typeface="Calibri" panose="020F0502020204030204" pitchFamily="34" charset="0"/>
              </a:rPr>
              <a:t>Eine Geschäftschance ist:</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attraktiv</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zeitgemäß</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basiert auf einem glaubwürdigen Weg zur Wertschöpfung</a:t>
            </a:r>
          </a:p>
        </p:txBody>
      </p:sp>
    </p:spTree>
    <p:extLst>
      <p:ext uri="{BB962C8B-B14F-4D97-AF65-F5344CB8AC3E}">
        <p14:creationId xmlns:p14="http://schemas.microsoft.com/office/powerpoint/2010/main" val="2201864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4CA3-81E6-49AF-8BE0-ED80F86107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600A16-4136-1BE0-535E-205D687F537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17BFB9C-3B7F-02D2-2161-F5F14DA806B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34409BC7-89F8-4E73-70A8-26BB5378C02A}"/>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Chancenquellen in den darstellenden Künsten</a:t>
            </a:r>
            <a:endParaRPr lang="en-GB" sz="5000" b="1" noProof="0" dirty="0"/>
          </a:p>
        </p:txBody>
      </p:sp>
      <p:grpSp>
        <p:nvGrpSpPr>
          <p:cNvPr id="33" name="Ομάδα 32">
            <a:extLst>
              <a:ext uri="{FF2B5EF4-FFF2-40B4-BE49-F238E27FC236}">
                <a16:creationId xmlns:a16="http://schemas.microsoft.com/office/drawing/2014/main" id="{7915EE7E-0958-44C7-DB8F-B13CB210C8A3}"/>
              </a:ext>
            </a:extLst>
          </p:cNvPr>
          <p:cNvGrpSpPr/>
          <p:nvPr/>
        </p:nvGrpSpPr>
        <p:grpSpPr>
          <a:xfrm>
            <a:off x="2288408" y="2005385"/>
            <a:ext cx="14018391" cy="8088823"/>
            <a:chOff x="1428255" y="734651"/>
            <a:chExt cx="15095642" cy="8836875"/>
          </a:xfrm>
        </p:grpSpPr>
        <p:grpSp>
          <p:nvGrpSpPr>
            <p:cNvPr id="34" name="Group 1">
              <a:extLst>
                <a:ext uri="{FF2B5EF4-FFF2-40B4-BE49-F238E27FC236}">
                  <a16:creationId xmlns:a16="http://schemas.microsoft.com/office/drawing/2014/main" id="{FE5B3DA1-53A5-D712-91E1-E1924E7955D3}"/>
                </a:ext>
              </a:extLst>
            </p:cNvPr>
            <p:cNvGrpSpPr/>
            <p:nvPr/>
          </p:nvGrpSpPr>
          <p:grpSpPr>
            <a:xfrm>
              <a:off x="4725563" y="734651"/>
              <a:ext cx="8836877" cy="8836875"/>
              <a:chOff x="3150375" y="489767"/>
              <a:chExt cx="5891251" cy="5891250"/>
            </a:xfrm>
          </p:grpSpPr>
          <p:sp>
            <p:nvSpPr>
              <p:cNvPr id="47" name="Freeform 26">
                <a:extLst>
                  <a:ext uri="{FF2B5EF4-FFF2-40B4-BE49-F238E27FC236}">
                    <a16:creationId xmlns:a16="http://schemas.microsoft.com/office/drawing/2014/main" id="{20D2964A-39A0-E5F6-27FE-3EA141E8D309}"/>
                  </a:ext>
                </a:extLst>
              </p:cNvPr>
              <p:cNvSpPr>
                <a:spLocks/>
              </p:cNvSpPr>
              <p:nvPr/>
            </p:nvSpPr>
            <p:spPr bwMode="auto">
              <a:xfrm>
                <a:off x="6219302" y="489767"/>
                <a:ext cx="2363351" cy="2626715"/>
              </a:xfrm>
              <a:custGeom>
                <a:avLst/>
                <a:gdLst>
                  <a:gd name="T0" fmla="*/ 0 w 1161"/>
                  <a:gd name="T1" fmla="*/ 0 h 1287"/>
                  <a:gd name="T2" fmla="*/ 0 w 1161"/>
                  <a:gd name="T3" fmla="*/ 1101 h 1287"/>
                  <a:gd name="T4" fmla="*/ 208 w 1161"/>
                  <a:gd name="T5" fmla="*/ 1221 h 1287"/>
                  <a:gd name="T6" fmla="*/ 1161 w 1161"/>
                  <a:gd name="T7" fmla="*/ 671 h 1287"/>
                  <a:gd name="T8" fmla="*/ 0 w 1161"/>
                  <a:gd name="T9" fmla="*/ 0 h 1287"/>
                </a:gdLst>
                <a:ahLst/>
                <a:cxnLst>
                  <a:cxn ang="0">
                    <a:pos x="T0" y="T1"/>
                  </a:cxn>
                  <a:cxn ang="0">
                    <a:pos x="T2" y="T3"/>
                  </a:cxn>
                  <a:cxn ang="0">
                    <a:pos x="T4" y="T5"/>
                  </a:cxn>
                  <a:cxn ang="0">
                    <a:pos x="T6" y="T7"/>
                  </a:cxn>
                  <a:cxn ang="0">
                    <a:pos x="T8" y="T9"/>
                  </a:cxn>
                </a:cxnLst>
                <a:rect l="0" t="0" r="r" b="b"/>
                <a:pathLst>
                  <a:path w="1161" h="1287">
                    <a:moveTo>
                      <a:pt x="0" y="0"/>
                    </a:moveTo>
                    <a:cubicBezTo>
                      <a:pt x="0" y="1101"/>
                      <a:pt x="0" y="1101"/>
                      <a:pt x="0" y="1101"/>
                    </a:cubicBezTo>
                    <a:cubicBezTo>
                      <a:pt x="0" y="1234"/>
                      <a:pt x="93" y="1287"/>
                      <a:pt x="208" y="1221"/>
                    </a:cubicBezTo>
                    <a:cubicBezTo>
                      <a:pt x="1161" y="671"/>
                      <a:pt x="1161" y="671"/>
                      <a:pt x="1161" y="671"/>
                    </a:cubicBezTo>
                    <a:cubicBezTo>
                      <a:pt x="914" y="283"/>
                      <a:pt x="488" y="20"/>
                      <a:pt x="0" y="0"/>
                    </a:cubicBezTo>
                    <a:close/>
                  </a:path>
                </a:pathLst>
              </a:custGeom>
              <a:solidFill>
                <a:srgbClr val="FF0000"/>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48" name="Freeform 27">
                <a:extLst>
                  <a:ext uri="{FF2B5EF4-FFF2-40B4-BE49-F238E27FC236}">
                    <a16:creationId xmlns:a16="http://schemas.microsoft.com/office/drawing/2014/main" id="{C38F8A19-D076-1253-94D1-160B1FA42154}"/>
                  </a:ext>
                </a:extLst>
              </p:cNvPr>
              <p:cNvSpPr>
                <a:spLocks/>
              </p:cNvSpPr>
              <p:nvPr/>
            </p:nvSpPr>
            <p:spPr bwMode="auto">
              <a:xfrm>
                <a:off x="6219302" y="3761160"/>
                <a:ext cx="2363351" cy="2619857"/>
              </a:xfrm>
              <a:custGeom>
                <a:avLst/>
                <a:gdLst>
                  <a:gd name="T0" fmla="*/ 208 w 1161"/>
                  <a:gd name="T1" fmla="*/ 66 h 1286"/>
                  <a:gd name="T2" fmla="*/ 0 w 1161"/>
                  <a:gd name="T3" fmla="*/ 186 h 1286"/>
                  <a:gd name="T4" fmla="*/ 0 w 1161"/>
                  <a:gd name="T5" fmla="*/ 1286 h 1286"/>
                  <a:gd name="T6" fmla="*/ 1161 w 1161"/>
                  <a:gd name="T7" fmla="*/ 616 h 1286"/>
                  <a:gd name="T8" fmla="*/ 208 w 1161"/>
                  <a:gd name="T9" fmla="*/ 66 h 1286"/>
                </a:gdLst>
                <a:ahLst/>
                <a:cxnLst>
                  <a:cxn ang="0">
                    <a:pos x="T0" y="T1"/>
                  </a:cxn>
                  <a:cxn ang="0">
                    <a:pos x="T2" y="T3"/>
                  </a:cxn>
                  <a:cxn ang="0">
                    <a:pos x="T4" y="T5"/>
                  </a:cxn>
                  <a:cxn ang="0">
                    <a:pos x="T6" y="T7"/>
                  </a:cxn>
                  <a:cxn ang="0">
                    <a:pos x="T8" y="T9"/>
                  </a:cxn>
                </a:cxnLst>
                <a:rect l="0" t="0" r="r" b="b"/>
                <a:pathLst>
                  <a:path w="1161" h="1286">
                    <a:moveTo>
                      <a:pt x="208" y="66"/>
                    </a:moveTo>
                    <a:cubicBezTo>
                      <a:pt x="93" y="0"/>
                      <a:pt x="0" y="53"/>
                      <a:pt x="0" y="186"/>
                    </a:cubicBezTo>
                    <a:cubicBezTo>
                      <a:pt x="0" y="1286"/>
                      <a:pt x="0" y="1286"/>
                      <a:pt x="0" y="1286"/>
                    </a:cubicBezTo>
                    <a:cubicBezTo>
                      <a:pt x="488" y="1266"/>
                      <a:pt x="914" y="1004"/>
                      <a:pt x="1161" y="616"/>
                    </a:cubicBezTo>
                    <a:lnTo>
                      <a:pt x="208" y="66"/>
                    </a:lnTo>
                    <a:close/>
                  </a:path>
                </a:pathLst>
              </a:custGeom>
              <a:solidFill>
                <a:srgbClr val="04A6C2"/>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49" name="Freeform 28">
                <a:extLst>
                  <a:ext uri="{FF2B5EF4-FFF2-40B4-BE49-F238E27FC236}">
                    <a16:creationId xmlns:a16="http://schemas.microsoft.com/office/drawing/2014/main" id="{92167B20-3929-7A8D-E4A8-29AA74CF375A}"/>
                  </a:ext>
                </a:extLst>
              </p:cNvPr>
              <p:cNvSpPr>
                <a:spLocks/>
              </p:cNvSpPr>
              <p:nvPr/>
            </p:nvSpPr>
            <p:spPr bwMode="auto">
              <a:xfrm>
                <a:off x="3609345" y="489767"/>
                <a:ext cx="2363351" cy="2626715"/>
              </a:xfrm>
              <a:custGeom>
                <a:avLst/>
                <a:gdLst>
                  <a:gd name="T0" fmla="*/ 0 w 1161"/>
                  <a:gd name="T1" fmla="*/ 671 h 1287"/>
                  <a:gd name="T2" fmla="*/ 953 w 1161"/>
                  <a:gd name="T3" fmla="*/ 1221 h 1287"/>
                  <a:gd name="T4" fmla="*/ 1161 w 1161"/>
                  <a:gd name="T5" fmla="*/ 1101 h 1287"/>
                  <a:gd name="T6" fmla="*/ 1161 w 1161"/>
                  <a:gd name="T7" fmla="*/ 0 h 1287"/>
                  <a:gd name="T8" fmla="*/ 0 w 1161"/>
                  <a:gd name="T9" fmla="*/ 671 h 1287"/>
                </a:gdLst>
                <a:ahLst/>
                <a:cxnLst>
                  <a:cxn ang="0">
                    <a:pos x="T0" y="T1"/>
                  </a:cxn>
                  <a:cxn ang="0">
                    <a:pos x="T2" y="T3"/>
                  </a:cxn>
                  <a:cxn ang="0">
                    <a:pos x="T4" y="T5"/>
                  </a:cxn>
                  <a:cxn ang="0">
                    <a:pos x="T6" y="T7"/>
                  </a:cxn>
                  <a:cxn ang="0">
                    <a:pos x="T8" y="T9"/>
                  </a:cxn>
                </a:cxnLst>
                <a:rect l="0" t="0" r="r" b="b"/>
                <a:pathLst>
                  <a:path w="1161" h="1287">
                    <a:moveTo>
                      <a:pt x="0" y="671"/>
                    </a:moveTo>
                    <a:cubicBezTo>
                      <a:pt x="953" y="1221"/>
                      <a:pt x="953" y="1221"/>
                      <a:pt x="953" y="1221"/>
                    </a:cubicBezTo>
                    <a:cubicBezTo>
                      <a:pt x="1068" y="1287"/>
                      <a:pt x="1161" y="1234"/>
                      <a:pt x="1161" y="1101"/>
                    </a:cubicBezTo>
                    <a:cubicBezTo>
                      <a:pt x="1161" y="0"/>
                      <a:pt x="1161" y="0"/>
                      <a:pt x="1161" y="0"/>
                    </a:cubicBezTo>
                    <a:cubicBezTo>
                      <a:pt x="673" y="20"/>
                      <a:pt x="247" y="283"/>
                      <a:pt x="0" y="671"/>
                    </a:cubicBezTo>
                    <a:close/>
                  </a:path>
                </a:pathLst>
              </a:custGeom>
              <a:solidFill>
                <a:srgbClr val="3E6E2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0" name="Freeform 29">
                <a:extLst>
                  <a:ext uri="{FF2B5EF4-FFF2-40B4-BE49-F238E27FC236}">
                    <a16:creationId xmlns:a16="http://schemas.microsoft.com/office/drawing/2014/main" id="{705BD730-D263-BBE7-86BF-A04AC7F99A2E}"/>
                  </a:ext>
                </a:extLst>
              </p:cNvPr>
              <p:cNvSpPr>
                <a:spLocks/>
              </p:cNvSpPr>
              <p:nvPr/>
            </p:nvSpPr>
            <p:spPr bwMode="auto">
              <a:xfrm>
                <a:off x="3609345" y="3761160"/>
                <a:ext cx="2363351" cy="2619857"/>
              </a:xfrm>
              <a:custGeom>
                <a:avLst/>
                <a:gdLst>
                  <a:gd name="T0" fmla="*/ 1161 w 1161"/>
                  <a:gd name="T1" fmla="*/ 1286 h 1286"/>
                  <a:gd name="T2" fmla="*/ 1161 w 1161"/>
                  <a:gd name="T3" fmla="*/ 186 h 1286"/>
                  <a:gd name="T4" fmla="*/ 953 w 1161"/>
                  <a:gd name="T5" fmla="*/ 66 h 1286"/>
                  <a:gd name="T6" fmla="*/ 0 w 1161"/>
                  <a:gd name="T7" fmla="*/ 616 h 1286"/>
                  <a:gd name="T8" fmla="*/ 1161 w 1161"/>
                  <a:gd name="T9" fmla="*/ 1286 h 1286"/>
                </a:gdLst>
                <a:ahLst/>
                <a:cxnLst>
                  <a:cxn ang="0">
                    <a:pos x="T0" y="T1"/>
                  </a:cxn>
                  <a:cxn ang="0">
                    <a:pos x="T2" y="T3"/>
                  </a:cxn>
                  <a:cxn ang="0">
                    <a:pos x="T4" y="T5"/>
                  </a:cxn>
                  <a:cxn ang="0">
                    <a:pos x="T6" y="T7"/>
                  </a:cxn>
                  <a:cxn ang="0">
                    <a:pos x="T8" y="T9"/>
                  </a:cxn>
                </a:cxnLst>
                <a:rect l="0" t="0" r="r" b="b"/>
                <a:pathLst>
                  <a:path w="1161" h="1286">
                    <a:moveTo>
                      <a:pt x="1161" y="1286"/>
                    </a:moveTo>
                    <a:cubicBezTo>
                      <a:pt x="1161" y="186"/>
                      <a:pt x="1161" y="186"/>
                      <a:pt x="1161" y="186"/>
                    </a:cubicBezTo>
                    <a:cubicBezTo>
                      <a:pt x="1161" y="53"/>
                      <a:pt x="1068" y="0"/>
                      <a:pt x="953" y="66"/>
                    </a:cubicBezTo>
                    <a:cubicBezTo>
                      <a:pt x="0" y="616"/>
                      <a:pt x="0" y="616"/>
                      <a:pt x="0" y="616"/>
                    </a:cubicBezTo>
                    <a:cubicBezTo>
                      <a:pt x="247" y="1004"/>
                      <a:pt x="673" y="1266"/>
                      <a:pt x="1161" y="1286"/>
                    </a:cubicBezTo>
                    <a:close/>
                  </a:path>
                </a:pathLst>
              </a:custGeom>
              <a:solidFill>
                <a:schemeClr val="accent3">
                  <a:lumMod val="75000"/>
                </a:schemeClr>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1" name="Freeform 30">
                <a:extLst>
                  <a:ext uri="{FF2B5EF4-FFF2-40B4-BE49-F238E27FC236}">
                    <a16:creationId xmlns:a16="http://schemas.microsoft.com/office/drawing/2014/main" id="{D44B86B1-63C0-8F2C-69D7-50CAFE9D81D8}"/>
                  </a:ext>
                </a:extLst>
              </p:cNvPr>
              <p:cNvSpPr>
                <a:spLocks/>
              </p:cNvSpPr>
              <p:nvPr/>
            </p:nvSpPr>
            <p:spPr bwMode="auto">
              <a:xfrm>
                <a:off x="3150375" y="2074028"/>
                <a:ext cx="2514057" cy="2729589"/>
              </a:xfrm>
              <a:custGeom>
                <a:avLst/>
                <a:gdLst>
                  <a:gd name="T0" fmla="*/ 0 w 1233"/>
                  <a:gd name="T1" fmla="*/ 670 h 1340"/>
                  <a:gd name="T2" fmla="*/ 165 w 1233"/>
                  <a:gd name="T3" fmla="*/ 1340 h 1340"/>
                  <a:gd name="T4" fmla="*/ 1118 w 1233"/>
                  <a:gd name="T5" fmla="*/ 790 h 1340"/>
                  <a:gd name="T6" fmla="*/ 1118 w 1233"/>
                  <a:gd name="T7" fmla="*/ 550 h 1340"/>
                  <a:gd name="T8" fmla="*/ 165 w 1233"/>
                  <a:gd name="T9" fmla="*/ 0 h 1340"/>
                  <a:gd name="T10" fmla="*/ 0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0" y="670"/>
                    </a:moveTo>
                    <a:cubicBezTo>
                      <a:pt x="0" y="912"/>
                      <a:pt x="60" y="1140"/>
                      <a:pt x="165" y="1340"/>
                    </a:cubicBezTo>
                    <a:cubicBezTo>
                      <a:pt x="1118" y="790"/>
                      <a:pt x="1118" y="790"/>
                      <a:pt x="1118" y="790"/>
                    </a:cubicBezTo>
                    <a:cubicBezTo>
                      <a:pt x="1233" y="724"/>
                      <a:pt x="1233" y="616"/>
                      <a:pt x="1118" y="550"/>
                    </a:cubicBezTo>
                    <a:cubicBezTo>
                      <a:pt x="165" y="0"/>
                      <a:pt x="165" y="0"/>
                      <a:pt x="165" y="0"/>
                    </a:cubicBezTo>
                    <a:cubicBezTo>
                      <a:pt x="60" y="200"/>
                      <a:pt x="0" y="428"/>
                      <a:pt x="0" y="670"/>
                    </a:cubicBezTo>
                    <a:close/>
                  </a:path>
                </a:pathLst>
              </a:custGeom>
              <a:solidFill>
                <a:srgbClr val="036D7F"/>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2" name="Freeform 31">
                <a:extLst>
                  <a:ext uri="{FF2B5EF4-FFF2-40B4-BE49-F238E27FC236}">
                    <a16:creationId xmlns:a16="http://schemas.microsoft.com/office/drawing/2014/main" id="{EE957075-B0E9-8A04-F70B-48949AE5DFCA}"/>
                  </a:ext>
                </a:extLst>
              </p:cNvPr>
              <p:cNvSpPr>
                <a:spLocks/>
              </p:cNvSpPr>
              <p:nvPr/>
            </p:nvSpPr>
            <p:spPr bwMode="auto">
              <a:xfrm>
                <a:off x="6527569" y="2074028"/>
                <a:ext cx="2514057" cy="2729589"/>
              </a:xfrm>
              <a:custGeom>
                <a:avLst/>
                <a:gdLst>
                  <a:gd name="T0" fmla="*/ 1233 w 1233"/>
                  <a:gd name="T1" fmla="*/ 670 h 1340"/>
                  <a:gd name="T2" fmla="*/ 1068 w 1233"/>
                  <a:gd name="T3" fmla="*/ 0 h 1340"/>
                  <a:gd name="T4" fmla="*/ 115 w 1233"/>
                  <a:gd name="T5" fmla="*/ 550 h 1340"/>
                  <a:gd name="T6" fmla="*/ 115 w 1233"/>
                  <a:gd name="T7" fmla="*/ 790 h 1340"/>
                  <a:gd name="T8" fmla="*/ 1068 w 1233"/>
                  <a:gd name="T9" fmla="*/ 1340 h 1340"/>
                  <a:gd name="T10" fmla="*/ 1233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1233" y="670"/>
                    </a:moveTo>
                    <a:cubicBezTo>
                      <a:pt x="1233" y="428"/>
                      <a:pt x="1173" y="200"/>
                      <a:pt x="1068" y="0"/>
                    </a:cubicBezTo>
                    <a:cubicBezTo>
                      <a:pt x="115" y="550"/>
                      <a:pt x="115" y="550"/>
                      <a:pt x="115" y="550"/>
                    </a:cubicBezTo>
                    <a:cubicBezTo>
                      <a:pt x="0" y="616"/>
                      <a:pt x="0" y="724"/>
                      <a:pt x="115" y="790"/>
                    </a:cubicBezTo>
                    <a:cubicBezTo>
                      <a:pt x="1068" y="1340"/>
                      <a:pt x="1068" y="1340"/>
                      <a:pt x="1068" y="1340"/>
                    </a:cubicBezTo>
                    <a:cubicBezTo>
                      <a:pt x="1173" y="1140"/>
                      <a:pt x="1233" y="912"/>
                      <a:pt x="1233" y="670"/>
                    </a:cubicBezTo>
                    <a:close/>
                  </a:path>
                </a:pathLst>
              </a:custGeom>
              <a:solidFill>
                <a:srgbClr val="56993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3" name="Freeform 26">
                <a:extLst>
                  <a:ext uri="{FF2B5EF4-FFF2-40B4-BE49-F238E27FC236}">
                    <a16:creationId xmlns:a16="http://schemas.microsoft.com/office/drawing/2014/main" id="{3C823E91-56E8-6D12-C353-FB97A7B3A048}"/>
                  </a:ext>
                </a:extLst>
              </p:cNvPr>
              <p:cNvSpPr>
                <a:spLocks/>
              </p:cNvSpPr>
              <p:nvPr/>
            </p:nvSpPr>
            <p:spPr bwMode="auto">
              <a:xfrm>
                <a:off x="6212746" y="734404"/>
                <a:ext cx="2172335" cy="2411604"/>
              </a:xfrm>
              <a:custGeom>
                <a:avLst/>
                <a:gdLst>
                  <a:gd name="T0" fmla="*/ 0 w 1161"/>
                  <a:gd name="T1" fmla="*/ 0 h 1287"/>
                  <a:gd name="T2" fmla="*/ 0 w 1161"/>
                  <a:gd name="T3" fmla="*/ 1101 h 1287"/>
                  <a:gd name="T4" fmla="*/ 208 w 1161"/>
                  <a:gd name="T5" fmla="*/ 1221 h 1287"/>
                  <a:gd name="T6" fmla="*/ 1161 w 1161"/>
                  <a:gd name="T7" fmla="*/ 671 h 1287"/>
                  <a:gd name="T8" fmla="*/ 0 w 1161"/>
                  <a:gd name="T9" fmla="*/ 0 h 1287"/>
                </a:gdLst>
                <a:ahLst/>
                <a:cxnLst>
                  <a:cxn ang="0">
                    <a:pos x="T0" y="T1"/>
                  </a:cxn>
                  <a:cxn ang="0">
                    <a:pos x="T2" y="T3"/>
                  </a:cxn>
                  <a:cxn ang="0">
                    <a:pos x="T4" y="T5"/>
                  </a:cxn>
                  <a:cxn ang="0">
                    <a:pos x="T6" y="T7"/>
                  </a:cxn>
                  <a:cxn ang="0">
                    <a:pos x="T8" y="T9"/>
                  </a:cxn>
                </a:cxnLst>
                <a:rect l="0" t="0" r="r" b="b"/>
                <a:pathLst>
                  <a:path w="1161" h="1287">
                    <a:moveTo>
                      <a:pt x="0" y="0"/>
                    </a:moveTo>
                    <a:cubicBezTo>
                      <a:pt x="0" y="1101"/>
                      <a:pt x="0" y="1101"/>
                      <a:pt x="0" y="1101"/>
                    </a:cubicBezTo>
                    <a:cubicBezTo>
                      <a:pt x="0" y="1234"/>
                      <a:pt x="93" y="1287"/>
                      <a:pt x="208" y="1221"/>
                    </a:cubicBezTo>
                    <a:cubicBezTo>
                      <a:pt x="1161" y="671"/>
                      <a:pt x="1161" y="671"/>
                      <a:pt x="1161" y="671"/>
                    </a:cubicBezTo>
                    <a:cubicBezTo>
                      <a:pt x="914" y="283"/>
                      <a:pt x="488" y="20"/>
                      <a:pt x="0" y="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4" name="Freeform 27">
                <a:extLst>
                  <a:ext uri="{FF2B5EF4-FFF2-40B4-BE49-F238E27FC236}">
                    <a16:creationId xmlns:a16="http://schemas.microsoft.com/office/drawing/2014/main" id="{F1B58C16-70A6-F039-B355-47B29A679664}"/>
                  </a:ext>
                </a:extLst>
              </p:cNvPr>
              <p:cNvSpPr>
                <a:spLocks/>
              </p:cNvSpPr>
              <p:nvPr/>
            </p:nvSpPr>
            <p:spPr bwMode="auto">
              <a:xfrm>
                <a:off x="6212746" y="3737890"/>
                <a:ext cx="2172335" cy="2405306"/>
              </a:xfrm>
              <a:custGeom>
                <a:avLst/>
                <a:gdLst>
                  <a:gd name="T0" fmla="*/ 208 w 1161"/>
                  <a:gd name="T1" fmla="*/ 66 h 1286"/>
                  <a:gd name="T2" fmla="*/ 0 w 1161"/>
                  <a:gd name="T3" fmla="*/ 186 h 1286"/>
                  <a:gd name="T4" fmla="*/ 0 w 1161"/>
                  <a:gd name="T5" fmla="*/ 1286 h 1286"/>
                  <a:gd name="T6" fmla="*/ 1161 w 1161"/>
                  <a:gd name="T7" fmla="*/ 616 h 1286"/>
                  <a:gd name="T8" fmla="*/ 208 w 1161"/>
                  <a:gd name="T9" fmla="*/ 66 h 1286"/>
                </a:gdLst>
                <a:ahLst/>
                <a:cxnLst>
                  <a:cxn ang="0">
                    <a:pos x="T0" y="T1"/>
                  </a:cxn>
                  <a:cxn ang="0">
                    <a:pos x="T2" y="T3"/>
                  </a:cxn>
                  <a:cxn ang="0">
                    <a:pos x="T4" y="T5"/>
                  </a:cxn>
                  <a:cxn ang="0">
                    <a:pos x="T6" y="T7"/>
                  </a:cxn>
                  <a:cxn ang="0">
                    <a:pos x="T8" y="T9"/>
                  </a:cxn>
                </a:cxnLst>
                <a:rect l="0" t="0" r="r" b="b"/>
                <a:pathLst>
                  <a:path w="1161" h="1286">
                    <a:moveTo>
                      <a:pt x="208" y="66"/>
                    </a:moveTo>
                    <a:cubicBezTo>
                      <a:pt x="93" y="0"/>
                      <a:pt x="0" y="53"/>
                      <a:pt x="0" y="186"/>
                    </a:cubicBezTo>
                    <a:cubicBezTo>
                      <a:pt x="0" y="1286"/>
                      <a:pt x="0" y="1286"/>
                      <a:pt x="0" y="1286"/>
                    </a:cubicBezTo>
                    <a:cubicBezTo>
                      <a:pt x="488" y="1266"/>
                      <a:pt x="914" y="1004"/>
                      <a:pt x="1161" y="616"/>
                    </a:cubicBezTo>
                    <a:lnTo>
                      <a:pt x="208" y="66"/>
                    </a:ln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5" name="Freeform 28">
                <a:extLst>
                  <a:ext uri="{FF2B5EF4-FFF2-40B4-BE49-F238E27FC236}">
                    <a16:creationId xmlns:a16="http://schemas.microsoft.com/office/drawing/2014/main" id="{A1447161-07DF-D7D1-2C26-53AF60800BE5}"/>
                  </a:ext>
                </a:extLst>
              </p:cNvPr>
              <p:cNvSpPr>
                <a:spLocks/>
              </p:cNvSpPr>
              <p:nvPr/>
            </p:nvSpPr>
            <p:spPr bwMode="auto">
              <a:xfrm>
                <a:off x="3813736" y="734404"/>
                <a:ext cx="2172335" cy="2411604"/>
              </a:xfrm>
              <a:custGeom>
                <a:avLst/>
                <a:gdLst>
                  <a:gd name="T0" fmla="*/ 0 w 1161"/>
                  <a:gd name="T1" fmla="*/ 671 h 1287"/>
                  <a:gd name="T2" fmla="*/ 953 w 1161"/>
                  <a:gd name="T3" fmla="*/ 1221 h 1287"/>
                  <a:gd name="T4" fmla="*/ 1161 w 1161"/>
                  <a:gd name="T5" fmla="*/ 1101 h 1287"/>
                  <a:gd name="T6" fmla="*/ 1161 w 1161"/>
                  <a:gd name="T7" fmla="*/ 0 h 1287"/>
                  <a:gd name="T8" fmla="*/ 0 w 1161"/>
                  <a:gd name="T9" fmla="*/ 671 h 1287"/>
                </a:gdLst>
                <a:ahLst/>
                <a:cxnLst>
                  <a:cxn ang="0">
                    <a:pos x="T0" y="T1"/>
                  </a:cxn>
                  <a:cxn ang="0">
                    <a:pos x="T2" y="T3"/>
                  </a:cxn>
                  <a:cxn ang="0">
                    <a:pos x="T4" y="T5"/>
                  </a:cxn>
                  <a:cxn ang="0">
                    <a:pos x="T6" y="T7"/>
                  </a:cxn>
                  <a:cxn ang="0">
                    <a:pos x="T8" y="T9"/>
                  </a:cxn>
                </a:cxnLst>
                <a:rect l="0" t="0" r="r" b="b"/>
                <a:pathLst>
                  <a:path w="1161" h="1287">
                    <a:moveTo>
                      <a:pt x="0" y="671"/>
                    </a:moveTo>
                    <a:cubicBezTo>
                      <a:pt x="953" y="1221"/>
                      <a:pt x="953" y="1221"/>
                      <a:pt x="953" y="1221"/>
                    </a:cubicBezTo>
                    <a:cubicBezTo>
                      <a:pt x="1068" y="1287"/>
                      <a:pt x="1161" y="1234"/>
                      <a:pt x="1161" y="1101"/>
                    </a:cubicBezTo>
                    <a:cubicBezTo>
                      <a:pt x="1161" y="0"/>
                      <a:pt x="1161" y="0"/>
                      <a:pt x="1161" y="0"/>
                    </a:cubicBezTo>
                    <a:cubicBezTo>
                      <a:pt x="673" y="20"/>
                      <a:pt x="247" y="283"/>
                      <a:pt x="0" y="671"/>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6" name="Freeform 29">
                <a:extLst>
                  <a:ext uri="{FF2B5EF4-FFF2-40B4-BE49-F238E27FC236}">
                    <a16:creationId xmlns:a16="http://schemas.microsoft.com/office/drawing/2014/main" id="{5405E012-7AF9-EE1F-C796-7F37F9201F22}"/>
                  </a:ext>
                </a:extLst>
              </p:cNvPr>
              <p:cNvSpPr>
                <a:spLocks/>
              </p:cNvSpPr>
              <p:nvPr/>
            </p:nvSpPr>
            <p:spPr bwMode="auto">
              <a:xfrm>
                <a:off x="3803317" y="3716748"/>
                <a:ext cx="2172335" cy="2405306"/>
              </a:xfrm>
              <a:custGeom>
                <a:avLst/>
                <a:gdLst>
                  <a:gd name="T0" fmla="*/ 1161 w 1161"/>
                  <a:gd name="T1" fmla="*/ 1286 h 1286"/>
                  <a:gd name="T2" fmla="*/ 1161 w 1161"/>
                  <a:gd name="T3" fmla="*/ 186 h 1286"/>
                  <a:gd name="T4" fmla="*/ 953 w 1161"/>
                  <a:gd name="T5" fmla="*/ 66 h 1286"/>
                  <a:gd name="T6" fmla="*/ 0 w 1161"/>
                  <a:gd name="T7" fmla="*/ 616 h 1286"/>
                  <a:gd name="T8" fmla="*/ 1161 w 1161"/>
                  <a:gd name="T9" fmla="*/ 1286 h 1286"/>
                </a:gdLst>
                <a:ahLst/>
                <a:cxnLst>
                  <a:cxn ang="0">
                    <a:pos x="T0" y="T1"/>
                  </a:cxn>
                  <a:cxn ang="0">
                    <a:pos x="T2" y="T3"/>
                  </a:cxn>
                  <a:cxn ang="0">
                    <a:pos x="T4" y="T5"/>
                  </a:cxn>
                  <a:cxn ang="0">
                    <a:pos x="T6" y="T7"/>
                  </a:cxn>
                  <a:cxn ang="0">
                    <a:pos x="T8" y="T9"/>
                  </a:cxn>
                </a:cxnLst>
                <a:rect l="0" t="0" r="r" b="b"/>
                <a:pathLst>
                  <a:path w="1161" h="1286">
                    <a:moveTo>
                      <a:pt x="1161" y="1286"/>
                    </a:moveTo>
                    <a:cubicBezTo>
                      <a:pt x="1161" y="186"/>
                      <a:pt x="1161" y="186"/>
                      <a:pt x="1161" y="186"/>
                    </a:cubicBezTo>
                    <a:cubicBezTo>
                      <a:pt x="1161" y="53"/>
                      <a:pt x="1068" y="0"/>
                      <a:pt x="953" y="66"/>
                    </a:cubicBezTo>
                    <a:cubicBezTo>
                      <a:pt x="0" y="616"/>
                      <a:pt x="0" y="616"/>
                      <a:pt x="0" y="616"/>
                    </a:cubicBezTo>
                    <a:cubicBezTo>
                      <a:pt x="247" y="1004"/>
                      <a:pt x="673" y="1266"/>
                      <a:pt x="1161" y="1286"/>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7" name="Freeform 30">
                <a:extLst>
                  <a:ext uri="{FF2B5EF4-FFF2-40B4-BE49-F238E27FC236}">
                    <a16:creationId xmlns:a16="http://schemas.microsoft.com/office/drawing/2014/main" id="{328E9AB8-E5C4-7882-77B2-4C92AF9F1B25}"/>
                  </a:ext>
                </a:extLst>
              </p:cNvPr>
              <p:cNvSpPr>
                <a:spLocks/>
              </p:cNvSpPr>
              <p:nvPr/>
            </p:nvSpPr>
            <p:spPr bwMode="auto">
              <a:xfrm>
                <a:off x="3391861" y="2119794"/>
                <a:ext cx="2310862" cy="2596325"/>
              </a:xfrm>
              <a:custGeom>
                <a:avLst/>
                <a:gdLst>
                  <a:gd name="T0" fmla="*/ 0 w 1233"/>
                  <a:gd name="T1" fmla="*/ 670 h 1340"/>
                  <a:gd name="T2" fmla="*/ 165 w 1233"/>
                  <a:gd name="T3" fmla="*/ 1340 h 1340"/>
                  <a:gd name="T4" fmla="*/ 1118 w 1233"/>
                  <a:gd name="T5" fmla="*/ 790 h 1340"/>
                  <a:gd name="T6" fmla="*/ 1118 w 1233"/>
                  <a:gd name="T7" fmla="*/ 550 h 1340"/>
                  <a:gd name="T8" fmla="*/ 165 w 1233"/>
                  <a:gd name="T9" fmla="*/ 0 h 1340"/>
                  <a:gd name="T10" fmla="*/ 0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0" y="670"/>
                    </a:moveTo>
                    <a:cubicBezTo>
                      <a:pt x="0" y="912"/>
                      <a:pt x="60" y="1140"/>
                      <a:pt x="165" y="1340"/>
                    </a:cubicBezTo>
                    <a:cubicBezTo>
                      <a:pt x="1118" y="790"/>
                      <a:pt x="1118" y="790"/>
                      <a:pt x="1118" y="790"/>
                    </a:cubicBezTo>
                    <a:cubicBezTo>
                      <a:pt x="1233" y="724"/>
                      <a:pt x="1233" y="616"/>
                      <a:pt x="1118" y="550"/>
                    </a:cubicBezTo>
                    <a:cubicBezTo>
                      <a:pt x="165" y="0"/>
                      <a:pt x="165" y="0"/>
                      <a:pt x="165" y="0"/>
                    </a:cubicBezTo>
                    <a:cubicBezTo>
                      <a:pt x="60" y="200"/>
                      <a:pt x="0" y="428"/>
                      <a:pt x="0" y="67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8" name="Freeform 31">
                <a:extLst>
                  <a:ext uri="{FF2B5EF4-FFF2-40B4-BE49-F238E27FC236}">
                    <a16:creationId xmlns:a16="http://schemas.microsoft.com/office/drawing/2014/main" id="{C51F009D-F0FB-4E30-175D-A8AEB321BC71}"/>
                  </a:ext>
                </a:extLst>
              </p:cNvPr>
              <p:cNvSpPr>
                <a:spLocks/>
              </p:cNvSpPr>
              <p:nvPr/>
            </p:nvSpPr>
            <p:spPr bwMode="auto">
              <a:xfrm>
                <a:off x="6496097" y="2138526"/>
                <a:ext cx="2310862" cy="2579221"/>
              </a:xfrm>
              <a:custGeom>
                <a:avLst/>
                <a:gdLst>
                  <a:gd name="T0" fmla="*/ 1233 w 1233"/>
                  <a:gd name="T1" fmla="*/ 670 h 1340"/>
                  <a:gd name="T2" fmla="*/ 1068 w 1233"/>
                  <a:gd name="T3" fmla="*/ 0 h 1340"/>
                  <a:gd name="T4" fmla="*/ 115 w 1233"/>
                  <a:gd name="T5" fmla="*/ 550 h 1340"/>
                  <a:gd name="T6" fmla="*/ 115 w 1233"/>
                  <a:gd name="T7" fmla="*/ 790 h 1340"/>
                  <a:gd name="T8" fmla="*/ 1068 w 1233"/>
                  <a:gd name="T9" fmla="*/ 1340 h 1340"/>
                  <a:gd name="T10" fmla="*/ 1233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1233" y="670"/>
                    </a:moveTo>
                    <a:cubicBezTo>
                      <a:pt x="1233" y="428"/>
                      <a:pt x="1173" y="200"/>
                      <a:pt x="1068" y="0"/>
                    </a:cubicBezTo>
                    <a:cubicBezTo>
                      <a:pt x="115" y="550"/>
                      <a:pt x="115" y="550"/>
                      <a:pt x="115" y="550"/>
                    </a:cubicBezTo>
                    <a:cubicBezTo>
                      <a:pt x="0" y="616"/>
                      <a:pt x="0" y="724"/>
                      <a:pt x="115" y="790"/>
                    </a:cubicBezTo>
                    <a:cubicBezTo>
                      <a:pt x="1068" y="1340"/>
                      <a:pt x="1068" y="1340"/>
                      <a:pt x="1068" y="1340"/>
                    </a:cubicBezTo>
                    <a:cubicBezTo>
                      <a:pt x="1173" y="1140"/>
                      <a:pt x="1233" y="912"/>
                      <a:pt x="1233" y="67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9" name="Freeform 78">
                <a:extLst>
                  <a:ext uri="{FF2B5EF4-FFF2-40B4-BE49-F238E27FC236}">
                    <a16:creationId xmlns:a16="http://schemas.microsoft.com/office/drawing/2014/main" id="{A7AF67FA-E59E-2C80-C815-E0A67FCD2452}"/>
                  </a:ext>
                </a:extLst>
              </p:cNvPr>
              <p:cNvSpPr>
                <a:spLocks/>
              </p:cNvSpPr>
              <p:nvPr/>
            </p:nvSpPr>
            <p:spPr bwMode="auto">
              <a:xfrm>
                <a:off x="6212746" y="2377821"/>
                <a:ext cx="749301" cy="774484"/>
              </a:xfrm>
              <a:custGeom>
                <a:avLst/>
                <a:gdLst>
                  <a:gd name="T0" fmla="*/ 0 w 403"/>
                  <a:gd name="T1" fmla="*/ 0 h 414"/>
                  <a:gd name="T2" fmla="*/ 0 w 403"/>
                  <a:gd name="T3" fmla="*/ 233 h 414"/>
                  <a:gd name="T4" fmla="*/ 201 w 403"/>
                  <a:gd name="T5" fmla="*/ 350 h 414"/>
                  <a:gd name="T6" fmla="*/ 403 w 403"/>
                  <a:gd name="T7" fmla="*/ 233 h 414"/>
                  <a:gd name="T8" fmla="*/ 0 w 403"/>
                  <a:gd name="T9" fmla="*/ 0 h 414"/>
                </a:gdLst>
                <a:ahLst/>
                <a:cxnLst>
                  <a:cxn ang="0">
                    <a:pos x="T0" y="T1"/>
                  </a:cxn>
                  <a:cxn ang="0">
                    <a:pos x="T2" y="T3"/>
                  </a:cxn>
                  <a:cxn ang="0">
                    <a:pos x="T4" y="T5"/>
                  </a:cxn>
                  <a:cxn ang="0">
                    <a:pos x="T6" y="T7"/>
                  </a:cxn>
                  <a:cxn ang="0">
                    <a:pos x="T8" y="T9"/>
                  </a:cxn>
                </a:cxnLst>
                <a:rect l="0" t="0" r="r" b="b"/>
                <a:pathLst>
                  <a:path w="403" h="414">
                    <a:moveTo>
                      <a:pt x="0" y="0"/>
                    </a:moveTo>
                    <a:cubicBezTo>
                      <a:pt x="0" y="0"/>
                      <a:pt x="0" y="105"/>
                      <a:pt x="0" y="233"/>
                    </a:cubicBezTo>
                    <a:cubicBezTo>
                      <a:pt x="0" y="362"/>
                      <a:pt x="90" y="414"/>
                      <a:pt x="201" y="350"/>
                    </a:cubicBezTo>
                    <a:cubicBezTo>
                      <a:pt x="403" y="233"/>
                      <a:pt x="403" y="233"/>
                      <a:pt x="403" y="233"/>
                    </a:cubicBezTo>
                    <a:cubicBezTo>
                      <a:pt x="310" y="105"/>
                      <a:pt x="165" y="18"/>
                      <a:pt x="0" y="0"/>
                    </a:cubicBezTo>
                    <a:close/>
                  </a:path>
                </a:pathLst>
              </a:custGeom>
              <a:solidFill>
                <a:srgbClr val="FF0000"/>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0" name="Freeform 79">
                <a:extLst>
                  <a:ext uri="{FF2B5EF4-FFF2-40B4-BE49-F238E27FC236}">
                    <a16:creationId xmlns:a16="http://schemas.microsoft.com/office/drawing/2014/main" id="{039E062C-5641-8E6A-A64C-5D3908FAF5D9}"/>
                  </a:ext>
                </a:extLst>
              </p:cNvPr>
              <p:cNvSpPr>
                <a:spLocks/>
              </p:cNvSpPr>
              <p:nvPr/>
            </p:nvSpPr>
            <p:spPr bwMode="auto">
              <a:xfrm>
                <a:off x="6212746" y="3731592"/>
                <a:ext cx="749301" cy="774484"/>
              </a:xfrm>
              <a:custGeom>
                <a:avLst/>
                <a:gdLst>
                  <a:gd name="T0" fmla="*/ 403 w 403"/>
                  <a:gd name="T1" fmla="*/ 181 h 413"/>
                  <a:gd name="T2" fmla="*/ 201 w 403"/>
                  <a:gd name="T3" fmla="*/ 64 h 413"/>
                  <a:gd name="T4" fmla="*/ 0 w 403"/>
                  <a:gd name="T5" fmla="*/ 181 h 413"/>
                  <a:gd name="T6" fmla="*/ 0 w 403"/>
                  <a:gd name="T7" fmla="*/ 413 h 413"/>
                  <a:gd name="T8" fmla="*/ 403 w 403"/>
                  <a:gd name="T9" fmla="*/ 181 h 413"/>
                </a:gdLst>
                <a:ahLst/>
                <a:cxnLst>
                  <a:cxn ang="0">
                    <a:pos x="T0" y="T1"/>
                  </a:cxn>
                  <a:cxn ang="0">
                    <a:pos x="T2" y="T3"/>
                  </a:cxn>
                  <a:cxn ang="0">
                    <a:pos x="T4" y="T5"/>
                  </a:cxn>
                  <a:cxn ang="0">
                    <a:pos x="T6" y="T7"/>
                  </a:cxn>
                  <a:cxn ang="0">
                    <a:pos x="T8" y="T9"/>
                  </a:cxn>
                </a:cxnLst>
                <a:rect l="0" t="0" r="r" b="b"/>
                <a:pathLst>
                  <a:path w="403" h="413">
                    <a:moveTo>
                      <a:pt x="403" y="181"/>
                    </a:moveTo>
                    <a:cubicBezTo>
                      <a:pt x="403" y="181"/>
                      <a:pt x="313" y="128"/>
                      <a:pt x="201" y="64"/>
                    </a:cubicBezTo>
                    <a:cubicBezTo>
                      <a:pt x="90" y="0"/>
                      <a:pt x="0" y="52"/>
                      <a:pt x="0" y="181"/>
                    </a:cubicBezTo>
                    <a:cubicBezTo>
                      <a:pt x="0" y="413"/>
                      <a:pt x="0" y="413"/>
                      <a:pt x="0" y="413"/>
                    </a:cubicBezTo>
                    <a:cubicBezTo>
                      <a:pt x="165" y="396"/>
                      <a:pt x="310" y="308"/>
                      <a:pt x="403" y="181"/>
                    </a:cubicBezTo>
                    <a:close/>
                  </a:path>
                </a:pathLst>
              </a:custGeom>
              <a:solidFill>
                <a:srgbClr val="04A6C2"/>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1" name="Freeform 80">
                <a:extLst>
                  <a:ext uri="{FF2B5EF4-FFF2-40B4-BE49-F238E27FC236}">
                    <a16:creationId xmlns:a16="http://schemas.microsoft.com/office/drawing/2014/main" id="{B955C8C5-4637-DF64-B7F2-015259FD666D}"/>
                  </a:ext>
                </a:extLst>
              </p:cNvPr>
              <p:cNvSpPr>
                <a:spLocks/>
              </p:cNvSpPr>
              <p:nvPr/>
            </p:nvSpPr>
            <p:spPr bwMode="auto">
              <a:xfrm>
                <a:off x="5230473" y="2377821"/>
                <a:ext cx="755596" cy="774484"/>
              </a:xfrm>
              <a:custGeom>
                <a:avLst/>
                <a:gdLst>
                  <a:gd name="T0" fmla="*/ 0 w 403"/>
                  <a:gd name="T1" fmla="*/ 233 h 414"/>
                  <a:gd name="T2" fmla="*/ 201 w 403"/>
                  <a:gd name="T3" fmla="*/ 350 h 414"/>
                  <a:gd name="T4" fmla="*/ 403 w 403"/>
                  <a:gd name="T5" fmla="*/ 233 h 414"/>
                  <a:gd name="T6" fmla="*/ 403 w 403"/>
                  <a:gd name="T7" fmla="*/ 0 h 414"/>
                  <a:gd name="T8" fmla="*/ 0 w 403"/>
                  <a:gd name="T9" fmla="*/ 233 h 414"/>
                </a:gdLst>
                <a:ahLst/>
                <a:cxnLst>
                  <a:cxn ang="0">
                    <a:pos x="T0" y="T1"/>
                  </a:cxn>
                  <a:cxn ang="0">
                    <a:pos x="T2" y="T3"/>
                  </a:cxn>
                  <a:cxn ang="0">
                    <a:pos x="T4" y="T5"/>
                  </a:cxn>
                  <a:cxn ang="0">
                    <a:pos x="T6" y="T7"/>
                  </a:cxn>
                  <a:cxn ang="0">
                    <a:pos x="T8" y="T9"/>
                  </a:cxn>
                </a:cxnLst>
                <a:rect l="0" t="0" r="r" b="b"/>
                <a:pathLst>
                  <a:path w="403" h="414">
                    <a:moveTo>
                      <a:pt x="0" y="233"/>
                    </a:moveTo>
                    <a:cubicBezTo>
                      <a:pt x="0" y="233"/>
                      <a:pt x="90" y="285"/>
                      <a:pt x="201" y="350"/>
                    </a:cubicBezTo>
                    <a:cubicBezTo>
                      <a:pt x="313" y="414"/>
                      <a:pt x="403" y="362"/>
                      <a:pt x="403" y="233"/>
                    </a:cubicBezTo>
                    <a:cubicBezTo>
                      <a:pt x="403" y="0"/>
                      <a:pt x="403" y="0"/>
                      <a:pt x="403" y="0"/>
                    </a:cubicBezTo>
                    <a:cubicBezTo>
                      <a:pt x="237" y="18"/>
                      <a:pt x="93" y="105"/>
                      <a:pt x="0" y="233"/>
                    </a:cubicBezTo>
                    <a:close/>
                  </a:path>
                </a:pathLst>
              </a:custGeom>
              <a:solidFill>
                <a:srgbClr val="3E6E2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2" name="Freeform 81">
                <a:extLst>
                  <a:ext uri="{FF2B5EF4-FFF2-40B4-BE49-F238E27FC236}">
                    <a16:creationId xmlns:a16="http://schemas.microsoft.com/office/drawing/2014/main" id="{6D08D611-D91B-6864-7F34-D3C50AAB5DB8}"/>
                  </a:ext>
                </a:extLst>
              </p:cNvPr>
              <p:cNvSpPr>
                <a:spLocks/>
              </p:cNvSpPr>
              <p:nvPr/>
            </p:nvSpPr>
            <p:spPr bwMode="auto">
              <a:xfrm>
                <a:off x="5230473" y="3731592"/>
                <a:ext cx="755596" cy="774484"/>
              </a:xfrm>
              <a:custGeom>
                <a:avLst/>
                <a:gdLst>
                  <a:gd name="T0" fmla="*/ 403 w 403"/>
                  <a:gd name="T1" fmla="*/ 413 h 413"/>
                  <a:gd name="T2" fmla="*/ 403 w 403"/>
                  <a:gd name="T3" fmla="*/ 181 h 413"/>
                  <a:gd name="T4" fmla="*/ 201 w 403"/>
                  <a:gd name="T5" fmla="*/ 64 h 413"/>
                  <a:gd name="T6" fmla="*/ 0 w 403"/>
                  <a:gd name="T7" fmla="*/ 181 h 413"/>
                  <a:gd name="T8" fmla="*/ 403 w 403"/>
                  <a:gd name="T9" fmla="*/ 413 h 413"/>
                </a:gdLst>
                <a:ahLst/>
                <a:cxnLst>
                  <a:cxn ang="0">
                    <a:pos x="T0" y="T1"/>
                  </a:cxn>
                  <a:cxn ang="0">
                    <a:pos x="T2" y="T3"/>
                  </a:cxn>
                  <a:cxn ang="0">
                    <a:pos x="T4" y="T5"/>
                  </a:cxn>
                  <a:cxn ang="0">
                    <a:pos x="T6" y="T7"/>
                  </a:cxn>
                  <a:cxn ang="0">
                    <a:pos x="T8" y="T9"/>
                  </a:cxn>
                </a:cxnLst>
                <a:rect l="0" t="0" r="r" b="b"/>
                <a:pathLst>
                  <a:path w="403" h="413">
                    <a:moveTo>
                      <a:pt x="403" y="413"/>
                    </a:moveTo>
                    <a:cubicBezTo>
                      <a:pt x="403" y="413"/>
                      <a:pt x="403" y="309"/>
                      <a:pt x="403" y="181"/>
                    </a:cubicBezTo>
                    <a:cubicBezTo>
                      <a:pt x="403" y="52"/>
                      <a:pt x="313" y="0"/>
                      <a:pt x="201" y="64"/>
                    </a:cubicBezTo>
                    <a:cubicBezTo>
                      <a:pt x="0" y="181"/>
                      <a:pt x="0" y="181"/>
                      <a:pt x="0" y="181"/>
                    </a:cubicBezTo>
                    <a:cubicBezTo>
                      <a:pt x="93" y="308"/>
                      <a:pt x="237" y="396"/>
                      <a:pt x="403" y="413"/>
                    </a:cubicBezTo>
                    <a:close/>
                  </a:path>
                </a:pathLst>
              </a:custGeom>
              <a:solidFill>
                <a:schemeClr val="accent3">
                  <a:lumMod val="75000"/>
                </a:schemeClr>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3" name="Freeform 82">
                <a:extLst>
                  <a:ext uri="{FF2B5EF4-FFF2-40B4-BE49-F238E27FC236}">
                    <a16:creationId xmlns:a16="http://schemas.microsoft.com/office/drawing/2014/main" id="{67A747E9-AC41-F93E-ACBE-070093078AA6}"/>
                  </a:ext>
                </a:extLst>
              </p:cNvPr>
              <p:cNvSpPr>
                <a:spLocks/>
              </p:cNvSpPr>
              <p:nvPr/>
            </p:nvSpPr>
            <p:spPr bwMode="auto">
              <a:xfrm>
                <a:off x="5028981" y="3007484"/>
                <a:ext cx="673739" cy="868933"/>
              </a:xfrm>
              <a:custGeom>
                <a:avLst/>
                <a:gdLst>
                  <a:gd name="T0" fmla="*/ 251 w 363"/>
                  <a:gd name="T1" fmla="*/ 349 h 466"/>
                  <a:gd name="T2" fmla="*/ 251 w 363"/>
                  <a:gd name="T3" fmla="*/ 117 h 466"/>
                  <a:gd name="T4" fmla="*/ 49 w 363"/>
                  <a:gd name="T5" fmla="*/ 0 h 466"/>
                  <a:gd name="T6" fmla="*/ 0 w 363"/>
                  <a:gd name="T7" fmla="*/ 233 h 466"/>
                  <a:gd name="T8" fmla="*/ 49 w 363"/>
                  <a:gd name="T9" fmla="*/ 466 h 466"/>
                  <a:gd name="T10" fmla="*/ 251 w 363"/>
                  <a:gd name="T11" fmla="*/ 349 h 466"/>
                </a:gdLst>
                <a:ahLst/>
                <a:cxnLst>
                  <a:cxn ang="0">
                    <a:pos x="T0" y="T1"/>
                  </a:cxn>
                  <a:cxn ang="0">
                    <a:pos x="T2" y="T3"/>
                  </a:cxn>
                  <a:cxn ang="0">
                    <a:pos x="T4" y="T5"/>
                  </a:cxn>
                  <a:cxn ang="0">
                    <a:pos x="T6" y="T7"/>
                  </a:cxn>
                  <a:cxn ang="0">
                    <a:pos x="T8" y="T9"/>
                  </a:cxn>
                  <a:cxn ang="0">
                    <a:pos x="T10" y="T11"/>
                  </a:cxn>
                </a:cxnLst>
                <a:rect l="0" t="0" r="r" b="b"/>
                <a:pathLst>
                  <a:path w="363" h="466">
                    <a:moveTo>
                      <a:pt x="251" y="349"/>
                    </a:moveTo>
                    <a:cubicBezTo>
                      <a:pt x="363" y="285"/>
                      <a:pt x="363" y="181"/>
                      <a:pt x="251" y="117"/>
                    </a:cubicBezTo>
                    <a:cubicBezTo>
                      <a:pt x="49" y="0"/>
                      <a:pt x="49" y="0"/>
                      <a:pt x="49" y="0"/>
                    </a:cubicBezTo>
                    <a:cubicBezTo>
                      <a:pt x="18" y="71"/>
                      <a:pt x="0" y="150"/>
                      <a:pt x="0" y="233"/>
                    </a:cubicBezTo>
                    <a:cubicBezTo>
                      <a:pt x="0" y="316"/>
                      <a:pt x="18" y="395"/>
                      <a:pt x="49" y="466"/>
                    </a:cubicBezTo>
                    <a:cubicBezTo>
                      <a:pt x="49" y="466"/>
                      <a:pt x="140" y="414"/>
                      <a:pt x="251" y="349"/>
                    </a:cubicBezTo>
                    <a:close/>
                  </a:path>
                </a:pathLst>
              </a:custGeom>
              <a:solidFill>
                <a:srgbClr val="036D7F"/>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4" name="Freeform 83">
                <a:extLst>
                  <a:ext uri="{FF2B5EF4-FFF2-40B4-BE49-F238E27FC236}">
                    <a16:creationId xmlns:a16="http://schemas.microsoft.com/office/drawing/2014/main" id="{EED39BAB-555C-FC75-37A6-86891282E6C9}"/>
                  </a:ext>
                </a:extLst>
              </p:cNvPr>
              <p:cNvSpPr>
                <a:spLocks/>
              </p:cNvSpPr>
              <p:nvPr/>
            </p:nvSpPr>
            <p:spPr bwMode="auto">
              <a:xfrm>
                <a:off x="6489796" y="3007484"/>
                <a:ext cx="680036" cy="868933"/>
              </a:xfrm>
              <a:custGeom>
                <a:avLst/>
                <a:gdLst>
                  <a:gd name="T0" fmla="*/ 363 w 363"/>
                  <a:gd name="T1" fmla="*/ 233 h 466"/>
                  <a:gd name="T2" fmla="*/ 313 w 363"/>
                  <a:gd name="T3" fmla="*/ 0 h 466"/>
                  <a:gd name="T4" fmla="*/ 112 w 363"/>
                  <a:gd name="T5" fmla="*/ 117 h 466"/>
                  <a:gd name="T6" fmla="*/ 112 w 363"/>
                  <a:gd name="T7" fmla="*/ 349 h 466"/>
                  <a:gd name="T8" fmla="*/ 313 w 363"/>
                  <a:gd name="T9" fmla="*/ 466 h 466"/>
                  <a:gd name="T10" fmla="*/ 363 w 363"/>
                  <a:gd name="T11" fmla="*/ 233 h 466"/>
                </a:gdLst>
                <a:ahLst/>
                <a:cxnLst>
                  <a:cxn ang="0">
                    <a:pos x="T0" y="T1"/>
                  </a:cxn>
                  <a:cxn ang="0">
                    <a:pos x="T2" y="T3"/>
                  </a:cxn>
                  <a:cxn ang="0">
                    <a:pos x="T4" y="T5"/>
                  </a:cxn>
                  <a:cxn ang="0">
                    <a:pos x="T6" y="T7"/>
                  </a:cxn>
                  <a:cxn ang="0">
                    <a:pos x="T8" y="T9"/>
                  </a:cxn>
                  <a:cxn ang="0">
                    <a:pos x="T10" y="T11"/>
                  </a:cxn>
                </a:cxnLst>
                <a:rect l="0" t="0" r="r" b="b"/>
                <a:pathLst>
                  <a:path w="363" h="466">
                    <a:moveTo>
                      <a:pt x="363" y="233"/>
                    </a:moveTo>
                    <a:cubicBezTo>
                      <a:pt x="363" y="150"/>
                      <a:pt x="345" y="71"/>
                      <a:pt x="313" y="0"/>
                    </a:cubicBezTo>
                    <a:cubicBezTo>
                      <a:pt x="313" y="0"/>
                      <a:pt x="223" y="52"/>
                      <a:pt x="112" y="117"/>
                    </a:cubicBezTo>
                    <a:cubicBezTo>
                      <a:pt x="0" y="181"/>
                      <a:pt x="0" y="285"/>
                      <a:pt x="112" y="349"/>
                    </a:cubicBezTo>
                    <a:cubicBezTo>
                      <a:pt x="313" y="466"/>
                      <a:pt x="313" y="466"/>
                      <a:pt x="313" y="466"/>
                    </a:cubicBezTo>
                    <a:cubicBezTo>
                      <a:pt x="345" y="395"/>
                      <a:pt x="363" y="316"/>
                      <a:pt x="363" y="233"/>
                    </a:cubicBezTo>
                    <a:close/>
                  </a:path>
                </a:pathLst>
              </a:custGeom>
              <a:solidFill>
                <a:srgbClr val="56993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grpSp>
        <p:sp>
          <p:nvSpPr>
            <p:cNvPr id="35" name="Rectangle 71">
              <a:extLst>
                <a:ext uri="{FF2B5EF4-FFF2-40B4-BE49-F238E27FC236}">
                  <a16:creationId xmlns:a16="http://schemas.microsoft.com/office/drawing/2014/main" id="{02A70BBD-9DEA-605F-5E03-D8C55480582E}"/>
                </a:ext>
              </a:extLst>
            </p:cNvPr>
            <p:cNvSpPr/>
            <p:nvPr/>
          </p:nvSpPr>
          <p:spPr>
            <a:xfrm>
              <a:off x="13772069" y="4634876"/>
              <a:ext cx="2751828" cy="941471"/>
            </a:xfrm>
            <a:prstGeom prst="rect">
              <a:avLst/>
            </a:prstGeom>
          </p:spPr>
          <p:txBody>
            <a:bodyPr wrap="square" lIns="0" tIns="0" rIns="0" bIns="0" anchor="ctr">
              <a:spAutoFit/>
            </a:bodyPr>
            <a:lstStyle/>
            <a:p>
              <a:pPr>
                <a:buNone/>
              </a:pPr>
              <a:r>
                <a:rPr lang="en-GB" sz="2800" b="1" noProof="0" dirty="0">
                  <a:solidFill>
                    <a:srgbClr val="569938"/>
                  </a:solidFill>
                  <a:latin typeface="+mj-lt"/>
                </a:rPr>
                <a:t>Partnerschaften und Kooperationen</a:t>
              </a:r>
              <a:endParaRPr lang="en-GB" sz="2800" b="1" noProof="0" dirty="0">
                <a:solidFill>
                  <a:srgbClr val="569938"/>
                </a:solidFill>
                <a:latin typeface="+mj-lt"/>
                <a:ea typeface="Arial" panose="020B0604020202020204" pitchFamily="34" charset="0"/>
                <a:cs typeface="Times New Roman" panose="02020603050405020304" pitchFamily="18" charset="0"/>
              </a:endParaRPr>
            </a:p>
          </p:txBody>
        </p:sp>
        <p:sp>
          <p:nvSpPr>
            <p:cNvPr id="36" name="Rectangle 72">
              <a:extLst>
                <a:ext uri="{FF2B5EF4-FFF2-40B4-BE49-F238E27FC236}">
                  <a16:creationId xmlns:a16="http://schemas.microsoft.com/office/drawing/2014/main" id="{3D28E8B5-693C-7EAA-5683-9476C96ADE7B}"/>
                </a:ext>
              </a:extLst>
            </p:cNvPr>
            <p:cNvSpPr/>
            <p:nvPr/>
          </p:nvSpPr>
          <p:spPr>
            <a:xfrm>
              <a:off x="1816890" y="4709040"/>
              <a:ext cx="2638086" cy="861774"/>
            </a:xfrm>
            <a:prstGeom prst="rect">
              <a:avLst/>
            </a:prstGeom>
          </p:spPr>
          <p:txBody>
            <a:bodyPr wrap="square" lIns="0" tIns="0" rIns="0" bIns="0" anchor="ctr">
              <a:spAutoFit/>
            </a:bodyPr>
            <a:lstStyle/>
            <a:p>
              <a:pPr algn="r">
                <a:buNone/>
              </a:pPr>
              <a:r>
                <a:rPr lang="en-GB" sz="2800" b="1" noProof="0" dirty="0">
                  <a:solidFill>
                    <a:srgbClr val="036D7F"/>
                  </a:solidFill>
                  <a:latin typeface="+mj-lt"/>
                </a:rPr>
                <a:t>Technologische Innovation</a:t>
              </a:r>
              <a:endParaRPr lang="en-GB" sz="2800" b="1" noProof="0" dirty="0">
                <a:solidFill>
                  <a:srgbClr val="036D7F"/>
                </a:solidFill>
                <a:latin typeface="+mj-lt"/>
                <a:ea typeface="Arial" panose="020B0604020202020204" pitchFamily="34" charset="0"/>
                <a:cs typeface="Times New Roman" panose="02020603050405020304" pitchFamily="18" charset="0"/>
              </a:endParaRPr>
            </a:p>
          </p:txBody>
        </p:sp>
        <p:sp>
          <p:nvSpPr>
            <p:cNvPr id="37" name="Rectangle 73">
              <a:extLst>
                <a:ext uri="{FF2B5EF4-FFF2-40B4-BE49-F238E27FC236}">
                  <a16:creationId xmlns:a16="http://schemas.microsoft.com/office/drawing/2014/main" id="{1877759B-3CC2-6DC1-743B-F13FBD60AF0C}"/>
                </a:ext>
              </a:extLst>
            </p:cNvPr>
            <p:cNvSpPr/>
            <p:nvPr/>
          </p:nvSpPr>
          <p:spPr>
            <a:xfrm>
              <a:off x="13440108" y="8417851"/>
              <a:ext cx="2638086" cy="430887"/>
            </a:xfrm>
            <a:prstGeom prst="rect">
              <a:avLst/>
            </a:prstGeom>
          </p:spPr>
          <p:txBody>
            <a:bodyPr wrap="square" lIns="0" tIns="0" rIns="0" bIns="0" anchor="ctr">
              <a:spAutoFit/>
            </a:bodyPr>
            <a:lstStyle/>
            <a:p>
              <a:pPr>
                <a:buNone/>
              </a:pPr>
              <a:r>
                <a:rPr lang="en-GB" sz="2800" b="1" noProof="0" dirty="0">
                  <a:solidFill>
                    <a:srgbClr val="04A6C2"/>
                  </a:solidFill>
                  <a:latin typeface="+mj-lt"/>
                </a:rPr>
                <a:t>Nutzung von Vermögenswerten</a:t>
              </a:r>
              <a:endParaRPr lang="en-GB" sz="2800" b="1" noProof="0" dirty="0">
                <a:solidFill>
                  <a:srgbClr val="04A6C2"/>
                </a:solidFill>
                <a:latin typeface="+mj-lt"/>
                <a:ea typeface="Arial" panose="020B0604020202020204" pitchFamily="34" charset="0"/>
                <a:cs typeface="Times New Roman" panose="02020603050405020304" pitchFamily="18" charset="0"/>
              </a:endParaRPr>
            </a:p>
          </p:txBody>
        </p:sp>
        <p:sp>
          <p:nvSpPr>
            <p:cNvPr id="38" name="Rectangle 74">
              <a:extLst>
                <a:ext uri="{FF2B5EF4-FFF2-40B4-BE49-F238E27FC236}">
                  <a16:creationId xmlns:a16="http://schemas.microsoft.com/office/drawing/2014/main" id="{487A650F-14E6-AE3F-639A-DE4EFD54245D}"/>
                </a:ext>
              </a:extLst>
            </p:cNvPr>
            <p:cNvSpPr/>
            <p:nvPr/>
          </p:nvSpPr>
          <p:spPr>
            <a:xfrm>
              <a:off x="1428255" y="8275694"/>
              <a:ext cx="3026721" cy="941471"/>
            </a:xfrm>
            <a:prstGeom prst="rect">
              <a:avLst/>
            </a:prstGeom>
          </p:spPr>
          <p:txBody>
            <a:bodyPr wrap="square" lIns="0" tIns="0" rIns="0" bIns="0" anchor="ctr">
              <a:spAutoFit/>
            </a:bodyPr>
            <a:lstStyle/>
            <a:p>
              <a:pPr algn="r">
                <a:buNone/>
              </a:pPr>
              <a:r>
                <a:rPr lang="en-GB" sz="2800" b="1" noProof="0" dirty="0">
                  <a:solidFill>
                    <a:schemeClr val="accent3">
                      <a:lumMod val="75000"/>
                    </a:schemeClr>
                  </a:solidFill>
                  <a:latin typeface="+mj-lt"/>
                </a:rPr>
                <a:t>Kulturelle und soziale Bewegungen</a:t>
              </a:r>
              <a:endParaRPr lang="en-GB" sz="2800" b="1" noProof="0" dirty="0">
                <a:solidFill>
                  <a:schemeClr val="accent3">
                    <a:lumMod val="75000"/>
                  </a:schemeClr>
                </a:solidFill>
                <a:latin typeface="+mj-lt"/>
                <a:ea typeface="Arial" panose="020B0604020202020204" pitchFamily="34" charset="0"/>
                <a:cs typeface="Times New Roman" panose="02020603050405020304" pitchFamily="18" charset="0"/>
              </a:endParaRPr>
            </a:p>
          </p:txBody>
        </p:sp>
        <p:sp>
          <p:nvSpPr>
            <p:cNvPr id="39" name="Rectangle 75">
              <a:extLst>
                <a:ext uri="{FF2B5EF4-FFF2-40B4-BE49-F238E27FC236}">
                  <a16:creationId xmlns:a16="http://schemas.microsoft.com/office/drawing/2014/main" id="{4B6A6A33-8DFD-BCFC-41C1-4B1BBAEA2B19}"/>
                </a:ext>
              </a:extLst>
            </p:cNvPr>
            <p:cNvSpPr/>
            <p:nvPr/>
          </p:nvSpPr>
          <p:spPr>
            <a:xfrm>
              <a:off x="13243889" y="1062689"/>
              <a:ext cx="3049666" cy="941471"/>
            </a:xfrm>
            <a:prstGeom prst="rect">
              <a:avLst/>
            </a:prstGeom>
          </p:spPr>
          <p:txBody>
            <a:bodyPr wrap="square" lIns="0" tIns="0" rIns="0" bIns="0" anchor="ctr">
              <a:spAutoFit/>
            </a:bodyPr>
            <a:lstStyle/>
            <a:p>
              <a:pPr>
                <a:buNone/>
              </a:pPr>
              <a:r>
                <a:rPr lang="en-GB" sz="2800" b="1" noProof="0" dirty="0">
                  <a:solidFill>
                    <a:srgbClr val="FF0000"/>
                  </a:solidFill>
                  <a:latin typeface="+mj-lt"/>
                </a:rPr>
                <a:t>Änderungen in Politik und Finanzierung</a:t>
              </a:r>
              <a:endParaRPr lang="en-GB" sz="2800" b="1" noProof="0" dirty="0">
                <a:solidFill>
                  <a:srgbClr val="FF0000"/>
                </a:solidFill>
                <a:latin typeface="+mj-lt"/>
                <a:ea typeface="Arial" panose="020B0604020202020204" pitchFamily="34" charset="0"/>
                <a:cs typeface="Times New Roman" panose="02020603050405020304" pitchFamily="18" charset="0"/>
              </a:endParaRPr>
            </a:p>
          </p:txBody>
        </p:sp>
        <p:sp>
          <p:nvSpPr>
            <p:cNvPr id="40" name="Rectangle 76">
              <a:extLst>
                <a:ext uri="{FF2B5EF4-FFF2-40B4-BE49-F238E27FC236}">
                  <a16:creationId xmlns:a16="http://schemas.microsoft.com/office/drawing/2014/main" id="{ACC207D7-EC1C-C7B4-4C8D-134A6F7C105A}"/>
                </a:ext>
              </a:extLst>
            </p:cNvPr>
            <p:cNvSpPr/>
            <p:nvPr/>
          </p:nvSpPr>
          <p:spPr>
            <a:xfrm>
              <a:off x="2087472" y="1142385"/>
              <a:ext cx="2638086" cy="861774"/>
            </a:xfrm>
            <a:prstGeom prst="rect">
              <a:avLst/>
            </a:prstGeom>
          </p:spPr>
          <p:txBody>
            <a:bodyPr wrap="square" lIns="0" tIns="0" rIns="0" bIns="0" anchor="ctr">
              <a:spAutoFit/>
            </a:bodyPr>
            <a:lstStyle/>
            <a:p>
              <a:pPr algn="r">
                <a:buNone/>
              </a:pPr>
              <a:r>
                <a:rPr lang="en-GB" sz="2800" b="1" noProof="0" dirty="0">
                  <a:solidFill>
                    <a:srgbClr val="3E6E28"/>
                  </a:solidFill>
                  <a:latin typeface="+mj-lt"/>
                </a:rPr>
                <a:t>Bedürfnisse und Trends des Publikums</a:t>
              </a:r>
              <a:endParaRPr lang="en-GB" sz="2800" b="1" noProof="0" dirty="0">
                <a:solidFill>
                  <a:srgbClr val="3E6E28"/>
                </a:solidFill>
                <a:latin typeface="+mj-lt"/>
                <a:ea typeface="Arial" panose="020B060402020202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F8BCF2E2-B9AC-85F4-EF9B-21540C1DE4DC}"/>
                </a:ext>
              </a:extLst>
            </p:cNvPr>
            <p:cNvSpPr txBox="1"/>
            <p:nvPr/>
          </p:nvSpPr>
          <p:spPr>
            <a:xfrm>
              <a:off x="6550556" y="1992083"/>
              <a:ext cx="2488630" cy="1529890"/>
            </a:xfrm>
            <a:prstGeom prst="rect">
              <a:avLst/>
            </a:prstGeom>
            <a:noFill/>
          </p:spPr>
          <p:txBody>
            <a:bodyPr wrap="square">
              <a:spAutoFit/>
            </a:bodyPr>
            <a:lstStyle/>
            <a:p>
              <a:pPr>
                <a:buNone/>
              </a:pPr>
              <a:r>
                <a:rPr lang="en-GB" sz="1700" noProof="0" dirty="0">
                  <a:latin typeface="+mj-lt"/>
                </a:rPr>
                <a:t>Demografische Veränderungen und veränderte Präferenzen steigern die Nachfrage nach immersiven, partizipativen und ortsspezifischen Werken</a:t>
              </a:r>
              <a:endParaRPr lang="en-GB" sz="1700" noProof="0" dirty="0">
                <a:latin typeface="+mj-lt"/>
                <a:ea typeface="Arial" panose="020B060402020202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D23C3A54-DFE8-A532-D328-5361170FA08B}"/>
                </a:ext>
              </a:extLst>
            </p:cNvPr>
            <p:cNvSpPr txBox="1"/>
            <p:nvPr/>
          </p:nvSpPr>
          <p:spPr>
            <a:xfrm>
              <a:off x="5179258" y="4200041"/>
              <a:ext cx="2488630" cy="1815694"/>
            </a:xfrm>
            <a:prstGeom prst="rect">
              <a:avLst/>
            </a:prstGeom>
            <a:noFill/>
          </p:spPr>
          <p:txBody>
            <a:bodyPr wrap="square">
              <a:spAutoFit/>
            </a:bodyPr>
            <a:lstStyle/>
            <a:p>
              <a:pPr>
                <a:buNone/>
              </a:pPr>
              <a:r>
                <a:rPr lang="en-GB" sz="1700" noProof="0" dirty="0">
                  <a:latin typeface="+mj-lt"/>
                </a:rPr>
                <a:t>Tools wie Livestreaming, Augmented Reality oder hybride Plattformen erweitern die künstlerische Reichweite und das Einkommenspotenzial</a:t>
              </a:r>
              <a:endParaRPr lang="en-GB" sz="1700" noProof="0" dirty="0">
                <a:latin typeface="+mj-lt"/>
                <a:ea typeface="Arial" panose="020B0604020202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6B5D1D0C-271D-2007-6612-7E2DF328DE8C}"/>
                </a:ext>
              </a:extLst>
            </p:cNvPr>
            <p:cNvSpPr txBox="1"/>
            <p:nvPr/>
          </p:nvSpPr>
          <p:spPr>
            <a:xfrm>
              <a:off x="5946522" y="6813214"/>
              <a:ext cx="3078112" cy="2101498"/>
            </a:xfrm>
            <a:prstGeom prst="rect">
              <a:avLst/>
            </a:prstGeom>
            <a:noFill/>
          </p:spPr>
          <p:txBody>
            <a:bodyPr wrap="square">
              <a:spAutoFit/>
            </a:bodyPr>
            <a:lstStyle/>
            <a:p>
              <a:pPr>
                <a:buNone/>
              </a:pPr>
              <a:r>
                <a:rPr lang="en-GB" sz="1700" noProof="0" dirty="0">
                  <a:latin typeface="+mj-lt"/>
                </a:rPr>
                <a:t>Die Relevanz für soziale Themen wie Klimagerechtigkeit, psychische Gesundheit oder Inklusion sorgt für Resonanz und steht im Einklang mit den Prioritäten der Geldgeber</a:t>
              </a:r>
              <a:endParaRPr lang="en-GB" sz="1700" noProof="0" dirty="0">
                <a:latin typeface="+mj-lt"/>
                <a:ea typeface="Arial" panose="020B06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91AD4A9F-D8CE-2AB6-57B0-0AD2F764A7E7}"/>
                </a:ext>
              </a:extLst>
            </p:cNvPr>
            <p:cNvSpPr txBox="1"/>
            <p:nvPr/>
          </p:nvSpPr>
          <p:spPr>
            <a:xfrm>
              <a:off x="9392144" y="6884121"/>
              <a:ext cx="2762265" cy="1815694"/>
            </a:xfrm>
            <a:prstGeom prst="rect">
              <a:avLst/>
            </a:prstGeom>
            <a:noFill/>
          </p:spPr>
          <p:txBody>
            <a:bodyPr wrap="square">
              <a:spAutoFit/>
            </a:bodyPr>
            <a:lstStyle/>
            <a:p>
              <a:pPr>
                <a:buNone/>
              </a:pPr>
              <a:r>
                <a:rPr lang="en-GB" sz="1700" noProof="0" dirty="0">
                  <a:latin typeface="+mj-lt"/>
                </a:rPr>
                <a:t>Die innovative Nutzung von physischen Räumen, Merchandising oder geistigem Eigentum fördert die finanzielle Nachhaltigkeit</a:t>
              </a:r>
              <a:endParaRPr lang="en-GB" sz="1700" noProof="0" dirty="0">
                <a:latin typeface="+mj-lt"/>
                <a:ea typeface="Arial" panose="020B060402020202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3FB1A299-D962-26DD-3FE1-7B07E9BB7627}"/>
                </a:ext>
              </a:extLst>
            </p:cNvPr>
            <p:cNvSpPr txBox="1"/>
            <p:nvPr/>
          </p:nvSpPr>
          <p:spPr>
            <a:xfrm>
              <a:off x="10989135" y="4171450"/>
              <a:ext cx="2573304" cy="2673106"/>
            </a:xfrm>
            <a:prstGeom prst="rect">
              <a:avLst/>
            </a:prstGeom>
            <a:noFill/>
          </p:spPr>
          <p:txBody>
            <a:bodyPr wrap="square">
              <a:spAutoFit/>
            </a:bodyPr>
            <a:lstStyle/>
            <a:p>
              <a:pPr>
                <a:buNone/>
              </a:pPr>
              <a:r>
                <a:rPr lang="en-GB" sz="1700" noProof="0" dirty="0">
                  <a:latin typeface="+mj-lt"/>
                </a:rPr>
                <a:t>Die sektorübergreifende Zusammenarbeit (z. B. Bildung, Technologie, Sozialunternehmen) ermöglicht die gemeinsame Nutzung von Ressourcen und die Erweiterung des Publikums</a:t>
              </a:r>
              <a:endParaRPr lang="en-GB" sz="1700" noProof="0" dirty="0">
                <a:latin typeface="+mj-lt"/>
                <a:ea typeface="Arial" panose="020B060402020202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D997FDA2-46D2-74D7-50EF-65E40617BC2C}"/>
                </a:ext>
              </a:extLst>
            </p:cNvPr>
            <p:cNvSpPr txBox="1"/>
            <p:nvPr/>
          </p:nvSpPr>
          <p:spPr>
            <a:xfrm>
              <a:off x="9678555" y="1557364"/>
              <a:ext cx="2578451" cy="1815694"/>
            </a:xfrm>
            <a:prstGeom prst="rect">
              <a:avLst/>
            </a:prstGeom>
            <a:noFill/>
          </p:spPr>
          <p:txBody>
            <a:bodyPr wrap="square">
              <a:spAutoFit/>
            </a:bodyPr>
            <a:lstStyle/>
            <a:p>
              <a:pPr>
                <a:buNone/>
              </a:pPr>
              <a:r>
                <a:rPr lang="en-GB" sz="1700" noProof="0" dirty="0">
                  <a:latin typeface="+mj-lt"/>
                </a:rPr>
                <a:t>Neue Förderprogramme, regulatorische Veränderungen und philanthropische Strategien eröffnen Raum für Innovationen</a:t>
              </a:r>
              <a:endParaRPr lang="en-GB" sz="1700" noProof="0" dirty="0">
                <a:latin typeface="+mj-lt"/>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754521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8F778-4560-C0B9-D7CF-3186734EFA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E6CCCF-B709-C3A0-991B-5FEFF04E0483}"/>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B0A588F5-2423-132F-0329-83A910EE245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7054E570-C48A-4B90-4E89-0AFA5BB02433}"/>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Organisatorische Grundlagen für Chancen</a:t>
            </a:r>
            <a:endParaRPr lang="en-GB" sz="5000" b="1" noProof="0" dirty="0"/>
          </a:p>
        </p:txBody>
      </p:sp>
      <p:sp>
        <p:nvSpPr>
          <p:cNvPr id="6" name="TextBox 5">
            <a:extLst>
              <a:ext uri="{FF2B5EF4-FFF2-40B4-BE49-F238E27FC236}">
                <a16:creationId xmlns:a16="http://schemas.microsoft.com/office/drawing/2014/main" id="{B6128927-D3D5-D3DD-8F8C-D0FBD0D3F285}"/>
              </a:ext>
            </a:extLst>
          </p:cNvPr>
          <p:cNvSpPr txBox="1"/>
          <p:nvPr/>
        </p:nvSpPr>
        <p:spPr>
          <a:xfrm>
            <a:off x="6382188" y="3470811"/>
            <a:ext cx="11734800" cy="668709"/>
          </a:xfrm>
          <a:prstGeom prst="rect">
            <a:avLst/>
          </a:prstGeom>
          <a:noFill/>
        </p:spPr>
        <p:txBody>
          <a:bodyPr wrap="square">
            <a:spAutoFit/>
          </a:bodyPr>
          <a:lstStyle/>
          <a:p>
            <a:pPr>
              <a:lnSpc>
                <a:spcPct val="107000"/>
              </a:lnSpc>
              <a:spcAft>
                <a:spcPts val="800"/>
              </a:spcAft>
              <a:buNone/>
            </a:pPr>
            <a:r>
              <a:rPr lang="en-GB" sz="3700" b="1" noProof="0" dirty="0">
                <a:solidFill>
                  <a:srgbClr val="3F6031"/>
                </a:solidFill>
              </a:rPr>
              <a:t>Organisatorische Stärken, die Chancen fördern:</a:t>
            </a:r>
            <a:endParaRPr lang="en-GB" sz="37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B4A116D-F6E7-F44B-DF9E-AB8A4755BC13}"/>
              </a:ext>
            </a:extLst>
          </p:cNvPr>
          <p:cNvSpPr txBox="1"/>
          <p:nvPr/>
        </p:nvSpPr>
        <p:spPr>
          <a:xfrm>
            <a:off x="6352371" y="4838756"/>
            <a:ext cx="11237842" cy="3256084"/>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Gute Planung = mehr Raum für Kreativität </a:t>
            </a:r>
            <a:r>
              <a:rPr lang="en-GB" sz="3500" b="1" kern="100" noProof="0" dirty="0">
                <a:solidFill>
                  <a:srgbClr val="04A6C2"/>
                </a:solidFill>
                <a:latin typeface="+mj-lt"/>
                <a:cs typeface="Times New Roman" panose="02020603050405020304" pitchFamily="18" charset="0"/>
              </a:rPr>
              <a:t>(Planung)</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Strategisches und operatives Management arbeiten zusammen </a:t>
            </a:r>
            <a:r>
              <a:rPr lang="en-GB" sz="3500" b="1" kern="100" noProof="0" dirty="0">
                <a:solidFill>
                  <a:srgbClr val="04A6C2"/>
                </a:solidFill>
                <a:latin typeface="+mj-lt"/>
                <a:cs typeface="Times New Roman" panose="02020603050405020304" pitchFamily="18" charset="0"/>
              </a:rPr>
              <a:t>(Organisation)</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Eine solide Verwaltung unterstützt Innovationen </a:t>
            </a:r>
            <a:r>
              <a:rPr lang="en-GB" sz="3500" b="1" kern="100" noProof="0" dirty="0">
                <a:solidFill>
                  <a:srgbClr val="04A6C2"/>
                </a:solidFill>
                <a:latin typeface="+mj-lt"/>
                <a:cs typeface="Times New Roman" panose="02020603050405020304" pitchFamily="18" charset="0"/>
              </a:rPr>
              <a:t>(Kontrolle)</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Führung ermöglicht eine langfristige Vision </a:t>
            </a:r>
            <a:r>
              <a:rPr lang="en-GB" sz="3500" b="1" kern="100" noProof="0" dirty="0">
                <a:solidFill>
                  <a:srgbClr val="04A6C2"/>
                </a:solidFill>
                <a:latin typeface="+mj-lt"/>
                <a:cs typeface="Times New Roman" panose="02020603050405020304" pitchFamily="18" charset="0"/>
              </a:rPr>
              <a:t>(Führung)</a:t>
            </a:r>
          </a:p>
        </p:txBody>
      </p:sp>
      <p:pic>
        <p:nvPicPr>
          <p:cNvPr id="10" name="Γραφικό 9">
            <a:extLst>
              <a:ext uri="{FF2B5EF4-FFF2-40B4-BE49-F238E27FC236}">
                <a16:creationId xmlns:a16="http://schemas.microsoft.com/office/drawing/2014/main" id="{EBC66552-402E-DB96-3179-D2A13723A68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97787" y="3470811"/>
            <a:ext cx="4953000" cy="4598629"/>
          </a:xfrm>
          <a:prstGeom prst="rect">
            <a:avLst/>
          </a:prstGeom>
        </p:spPr>
      </p:pic>
    </p:spTree>
    <p:extLst>
      <p:ext uri="{BB962C8B-B14F-4D97-AF65-F5344CB8AC3E}">
        <p14:creationId xmlns:p14="http://schemas.microsoft.com/office/powerpoint/2010/main" val="317422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4" name="Grafik 3" descr="Ein Bild, das Person, Kleidung, Menschliches Gesicht, Im Haus enthält.&#10;&#10;KI-generierte Inhalte können fehlerhaft sein.">
            <a:extLst>
              <a:ext uri="{FF2B5EF4-FFF2-40B4-BE49-F238E27FC236}">
                <a16:creationId xmlns:a16="http://schemas.microsoft.com/office/drawing/2014/main" id="{8F8C1C71-1EAE-CA8C-2382-4B29AA74A2EF}"/>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feld 4">
            <a:extLst>
              <a:ext uri="{FF2B5EF4-FFF2-40B4-BE49-F238E27FC236}">
                <a16:creationId xmlns:a16="http://schemas.microsoft.com/office/drawing/2014/main" id="{E9792B4A-E849-242F-4316-3AEDCCD7C3FD}"/>
              </a:ext>
            </a:extLst>
          </p:cNvPr>
          <p:cNvSpPr txBox="1"/>
          <p:nvPr/>
        </p:nvSpPr>
        <p:spPr>
          <a:xfrm>
            <a:off x="15762950" y="10299700"/>
            <a:ext cx="2525050" cy="200055"/>
          </a:xfrm>
          <a:prstGeom prst="rect">
            <a:avLst/>
          </a:prstGeom>
          <a:solidFill>
            <a:srgbClr val="000000"/>
          </a:solidFill>
        </p:spPr>
        <p:txBody>
          <a:bodyPr wrap="square" rtlCol="0">
            <a:spAutoFit/>
          </a:bodyPr>
          <a:lstStyle/>
          <a:p>
            <a:pPr algn="r">
              <a:spcAft>
                <a:spcPts val="600"/>
              </a:spcAft>
            </a:pPr>
            <a:r>
              <a:rPr lang="en-GB" sz="700" noProof="0" dirty="0">
                <a:solidFill>
                  <a:srgbClr val="FFFFFF"/>
                </a:solidFill>
                <a:hlinkClick r:id="rId4" tooltip="https://www.teachinginlifelonglearning.org.uk/article/doi/10.5920/till.537/">
                  <a:extLst>
                    <a:ext uri="{A12FA001-AC4F-418D-AE19-62706E023703}">
                      <ahyp:hlinkClr xmlns:ahyp="http://schemas.microsoft.com/office/drawing/2018/hyperlinkcolor" val="tx"/>
                    </a:ext>
                  </a:extLst>
                </a:hlinkClick>
              </a:rPr>
              <a:t>„Dieses </a:t>
            </a:r>
            <a:r>
              <a:rPr lang="en-GB" sz="700" noProof="0" dirty="0">
                <a:solidFill>
                  <a:srgbClr val="FFFFFF"/>
                </a:solidFill>
              </a:rPr>
              <a:t>Foto“ von </a:t>
            </a:r>
            <a:r>
              <a:rPr lang="en-GB" sz="700" noProof="0" dirty="0" err="1">
                <a:solidFill>
                  <a:srgbClr val="FFFFFF"/>
                </a:solidFill>
              </a:rPr>
              <a:t>Unbekannter </a:t>
            </a:r>
            <a:r>
              <a:rPr lang="en-GB" sz="700" noProof="0" dirty="0">
                <a:solidFill>
                  <a:srgbClr val="FFFFFF"/>
                </a:solidFill>
              </a:rPr>
              <a:t>Autor </a:t>
            </a:r>
            <a:r>
              <a:rPr lang="en-GB" sz="700" noProof="0" dirty="0" err="1">
                <a:solidFill>
                  <a:srgbClr val="FFFFFF"/>
                </a:solidFill>
              </a:rPr>
              <a:t>ist lizenziert gemäß </a:t>
            </a:r>
            <a:r>
              <a:rPr lang="en-GB" sz="700" noProof="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noProof="0" dirty="0">
              <a:solidFill>
                <a:srgbClr val="FFFFFF"/>
              </a:solidFill>
            </a:endParaRPr>
          </a:p>
        </p:txBody>
      </p:sp>
      <p:graphicFrame>
        <p:nvGraphicFramePr>
          <p:cNvPr id="18" name="Content Placeholder 2">
            <a:extLst>
              <a:ext uri="{FF2B5EF4-FFF2-40B4-BE49-F238E27FC236}">
                <a16:creationId xmlns:a16="http://schemas.microsoft.com/office/drawing/2014/main" id="{BF4AE533-E6EB-56D9-207C-747C03448EA3}"/>
              </a:ext>
            </a:extLst>
          </p:cNvPr>
          <p:cNvGraphicFramePr>
            <a:graphicFrameLocks noGrp="1"/>
          </p:cNvGraphicFramePr>
          <p:nvPr>
            <p:ph idx="1"/>
            <p:extLst>
              <p:ext uri="{D42A27DB-BD31-4B8C-83A1-F6EECF244321}">
                <p14:modId xmlns:p14="http://schemas.microsoft.com/office/powerpoint/2010/main" val="4010717621"/>
              </p:ext>
            </p:extLst>
          </p:nvPr>
        </p:nvGraphicFramePr>
        <p:xfrm>
          <a:off x="609599" y="4065985"/>
          <a:ext cx="7794171" cy="60813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960120" y="472615"/>
            <a:ext cx="6552903" cy="2935262"/>
          </a:xfrm>
        </p:spPr>
        <p:txBody>
          <a:bodyPr anchor="b">
            <a:normAutofit/>
          </a:bodyPr>
          <a:lstStyle/>
          <a:p>
            <a:pPr algn="l"/>
            <a:r>
              <a:rPr lang="en-GB" sz="5500" b="1" noProof="0" dirty="0">
                <a:effectLst>
                  <a:outerShdw blurRad="38100" dist="38100" dir="2700000" algn="tl">
                    <a:srgbClr val="000000">
                      <a:alpha val="43137"/>
                    </a:srgbClr>
                  </a:outerShdw>
                </a:effectLst>
              </a:rPr>
              <a:t>Warum INSPIRE wichtig ist</a:t>
            </a:r>
          </a:p>
        </p:txBody>
      </p:sp>
    </p:spTree>
    <p:extLst>
      <p:ext uri="{BB962C8B-B14F-4D97-AF65-F5344CB8AC3E}">
        <p14:creationId xmlns:p14="http://schemas.microsoft.com/office/powerpoint/2010/main" val="19803643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60FE-9BB5-375E-E8EF-72C9C1BCD4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476A14-0C2F-6EE7-1C57-E8DFFA1CF71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FEF0FB6-7F8E-1B5E-0E82-5ABEC3D42CD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B50AFD92-CFB7-9062-F31F-14DBB97940F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Strukturen prägen die Strategie</a:t>
            </a:r>
            <a:endParaRPr lang="en-GB" sz="5000" b="1" noProof="0" dirty="0"/>
          </a:p>
        </p:txBody>
      </p:sp>
      <p:sp>
        <p:nvSpPr>
          <p:cNvPr id="8" name="TextBox 7">
            <a:extLst>
              <a:ext uri="{FF2B5EF4-FFF2-40B4-BE49-F238E27FC236}">
                <a16:creationId xmlns:a16="http://schemas.microsoft.com/office/drawing/2014/main" id="{71E5ABEB-3F05-D785-CACA-D66E3DF932AD}"/>
              </a:ext>
            </a:extLst>
          </p:cNvPr>
          <p:cNvSpPr txBox="1"/>
          <p:nvPr/>
        </p:nvSpPr>
        <p:spPr>
          <a:xfrm>
            <a:off x="457200" y="2528852"/>
            <a:ext cx="17830800" cy="646331"/>
          </a:xfrm>
          <a:prstGeom prst="rect">
            <a:avLst/>
          </a:prstGeom>
          <a:noFill/>
        </p:spPr>
        <p:txBody>
          <a:bodyPr wrap="square">
            <a:spAutoFit/>
          </a:bodyPr>
          <a:lstStyle/>
          <a:p>
            <a:r>
              <a:rPr lang="en-GB" sz="3600" b="1" noProof="0" dirty="0">
                <a:solidFill>
                  <a:srgbClr val="3F6031"/>
                </a:solidFill>
              </a:rPr>
              <a:t>Die Struktur einer Organisation beeinflusst, wie sie plant, sich anpasst und Chancen nutzt.</a:t>
            </a:r>
          </a:p>
        </p:txBody>
      </p:sp>
      <p:graphicFrame>
        <p:nvGraphicFramePr>
          <p:cNvPr id="13" name="Πίνακας 12">
            <a:extLst>
              <a:ext uri="{FF2B5EF4-FFF2-40B4-BE49-F238E27FC236}">
                <a16:creationId xmlns:a16="http://schemas.microsoft.com/office/drawing/2014/main" id="{CC75DA57-2012-363A-1902-4A4763AF8165}"/>
              </a:ext>
            </a:extLst>
          </p:cNvPr>
          <p:cNvGraphicFramePr>
            <a:graphicFrameLocks noGrp="1"/>
          </p:cNvGraphicFramePr>
          <p:nvPr/>
        </p:nvGraphicFramePr>
        <p:xfrm>
          <a:off x="576000" y="3606530"/>
          <a:ext cx="17136000" cy="5859040"/>
        </p:xfrm>
        <a:graphic>
          <a:graphicData uri="http://schemas.openxmlformats.org/drawingml/2006/table">
            <a:tbl>
              <a:tblPr>
                <a:tableStyleId>{5940675A-B579-460E-94D1-54222C63F5DA}</a:tableStyleId>
              </a:tblPr>
              <a:tblGrid>
                <a:gridCol w="5712000">
                  <a:extLst>
                    <a:ext uri="{9D8B030D-6E8A-4147-A177-3AD203B41FA5}">
                      <a16:colId xmlns:a16="http://schemas.microsoft.com/office/drawing/2014/main" val="4282247826"/>
                    </a:ext>
                  </a:extLst>
                </a:gridCol>
                <a:gridCol w="5712000">
                  <a:extLst>
                    <a:ext uri="{9D8B030D-6E8A-4147-A177-3AD203B41FA5}">
                      <a16:colId xmlns:a16="http://schemas.microsoft.com/office/drawing/2014/main" val="2909860756"/>
                    </a:ext>
                  </a:extLst>
                </a:gridCol>
                <a:gridCol w="5712000">
                  <a:extLst>
                    <a:ext uri="{9D8B030D-6E8A-4147-A177-3AD203B41FA5}">
                      <a16:colId xmlns:a16="http://schemas.microsoft.com/office/drawing/2014/main" val="2372176874"/>
                    </a:ext>
                  </a:extLst>
                </a:gridCol>
              </a:tblGrid>
              <a:tr h="1256000">
                <a:tc>
                  <a:txBody>
                    <a:bodyPr/>
                    <a:lstStyle/>
                    <a:p>
                      <a:r>
                        <a:rPr lang="en-GB" sz="4500" b="1" noProof="0" dirty="0">
                          <a:solidFill>
                            <a:schemeClr val="bg1"/>
                          </a:solidFill>
                        </a:rPr>
                        <a:t>Freiberufler</a:t>
                      </a:r>
                      <a:endParaRPr lang="en-GB"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4500" b="1" noProof="0" dirty="0">
                          <a:solidFill>
                            <a:schemeClr val="bg1"/>
                          </a:solidFill>
                        </a:rPr>
                        <a:t>Institutionen</a:t>
                      </a:r>
                      <a:endParaRPr lang="en-GB"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4500" b="1" noProof="0" dirty="0">
                          <a:solidFill>
                            <a:schemeClr val="bg1"/>
                          </a:solidFill>
                        </a:rPr>
                        <a:t>Hybride/soziale Unternehmen</a:t>
                      </a:r>
                      <a:endParaRPr lang="en-GB"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195924945"/>
                  </a:ext>
                </a:extLst>
              </a:tr>
              <a:tr h="2198000">
                <a:tc>
                  <a:txBody>
                    <a:bodyPr/>
                    <a:lstStyle/>
                    <a:p>
                      <a:r>
                        <a:rPr lang="en-GB" sz="3500" noProof="0" dirty="0">
                          <a:solidFill>
                            <a:schemeClr val="bg1"/>
                          </a:solidFill>
                        </a:rPr>
                        <a:t>Hohe Autonomie, begrenzte Infrastruktur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noProof="0" dirty="0">
                          <a:solidFill>
                            <a:schemeClr val="bg1"/>
                          </a:solidFill>
                        </a:rPr>
                        <a:t>Etablierte Systeme, langsamere Anpassung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noProof="0" dirty="0">
                          <a:solidFill>
                            <a:schemeClr val="bg1"/>
                          </a:solidFill>
                        </a:rPr>
                        <a:t>Ausgewogenheit zwischen kreativer Mission und Einnahmen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609682261"/>
                  </a:ext>
                </a:extLst>
              </a:tr>
              <a:tr h="2198000">
                <a:tc>
                  <a:txBody>
                    <a:bodyPr/>
                    <a:lstStyle/>
                    <a:p>
                      <a:r>
                        <a:rPr lang="en-GB" sz="3500" noProof="0" dirty="0">
                          <a:solidFill>
                            <a:schemeClr val="bg1"/>
                          </a:solidFill>
                        </a:rPr>
                        <a:t>Schnelle Umstellung, aber begrenzte Ressourcen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noProof="0" dirty="0">
                          <a:solidFill>
                            <a:schemeClr val="bg1"/>
                          </a:solidFill>
                        </a:rPr>
                        <a:t>Größere Sichtbarkeit und Unterstützung, aber komplex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noProof="0" dirty="0">
                          <a:solidFill>
                            <a:schemeClr val="bg1"/>
                          </a:solidFill>
                        </a:rPr>
                        <a:t>Agil mit klarem Ziel, wirkungsorientiert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00067992"/>
                  </a:ext>
                </a:extLst>
              </a:tr>
            </a:tbl>
          </a:graphicData>
        </a:graphic>
      </p:graphicFrame>
    </p:spTree>
    <p:extLst>
      <p:ext uri="{BB962C8B-B14F-4D97-AF65-F5344CB8AC3E}">
        <p14:creationId xmlns:p14="http://schemas.microsoft.com/office/powerpoint/2010/main" val="2186792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59D8-6A9A-87F0-7EFC-20EAE94F39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ED8F93-FA54-5049-84AE-1ECF6B295F7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EDAB1E7-0A89-A381-E717-D4516D36189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AEDD902-4EF7-0628-2487-69DB26A3EBFE}"/>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Tools zur Umsetzung von Erkenntnissen in Maßnahmen</a:t>
            </a:r>
          </a:p>
        </p:txBody>
      </p:sp>
      <p:sp>
        <p:nvSpPr>
          <p:cNvPr id="6" name="TextBox 5">
            <a:extLst>
              <a:ext uri="{FF2B5EF4-FFF2-40B4-BE49-F238E27FC236}">
                <a16:creationId xmlns:a16="http://schemas.microsoft.com/office/drawing/2014/main" id="{01BFD604-9893-BCA0-3AE2-8436A818C2FC}"/>
              </a:ext>
            </a:extLst>
          </p:cNvPr>
          <p:cNvSpPr txBox="1"/>
          <p:nvPr/>
        </p:nvSpPr>
        <p:spPr>
          <a:xfrm>
            <a:off x="381000" y="3467100"/>
            <a:ext cx="14249400" cy="4794967"/>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PESTLE-Analyse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Scannen Sie das externe Umfeld</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Design Thinking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Die Bedürfnisse der Nutzer verstehen</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Problem-Reframing &amp; Reverse Thinking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Annahmen hinterfragen</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Blue-Ocean-Strategie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Unerschlossene Bereiche finden</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Zielgruppenforschung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Identifizieren Sie die tatsächliche Nachfrage</a:t>
            </a:r>
          </a:p>
        </p:txBody>
      </p:sp>
      <p:pic>
        <p:nvPicPr>
          <p:cNvPr id="4" name="Γραφικό 3">
            <a:extLst>
              <a:ext uri="{FF2B5EF4-FFF2-40B4-BE49-F238E27FC236}">
                <a16:creationId xmlns:a16="http://schemas.microsoft.com/office/drawing/2014/main" id="{E0187561-922E-E675-ABD5-590C170FAE8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258800" y="3648557"/>
            <a:ext cx="4648200" cy="4613509"/>
          </a:xfrm>
          <a:prstGeom prst="rect">
            <a:avLst/>
          </a:prstGeom>
        </p:spPr>
      </p:pic>
    </p:spTree>
    <p:extLst>
      <p:ext uri="{BB962C8B-B14F-4D97-AF65-F5344CB8AC3E}">
        <p14:creationId xmlns:p14="http://schemas.microsoft.com/office/powerpoint/2010/main" val="37454766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AA3A7-C4EC-0C1F-AE9E-16CD3EC806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0FECCE-5D3A-9C8C-F9F2-6244AE753D93}"/>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8E441CD-588B-F39A-1526-65EEB63012C9}"/>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847C927-0BB6-E3E3-5B44-C9B33660854A}"/>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Risiko und Chance: Zwei Seiten derselben Medaille</a:t>
            </a:r>
          </a:p>
        </p:txBody>
      </p:sp>
      <p:sp>
        <p:nvSpPr>
          <p:cNvPr id="6" name="TextBox 5">
            <a:extLst>
              <a:ext uri="{FF2B5EF4-FFF2-40B4-BE49-F238E27FC236}">
                <a16:creationId xmlns:a16="http://schemas.microsoft.com/office/drawing/2014/main" id="{AA4A1196-7BB7-1A6F-D025-415D84D4C4D5}"/>
              </a:ext>
            </a:extLst>
          </p:cNvPr>
          <p:cNvSpPr txBox="1"/>
          <p:nvPr/>
        </p:nvSpPr>
        <p:spPr>
          <a:xfrm>
            <a:off x="2286000" y="2408179"/>
            <a:ext cx="11734800" cy="1036438"/>
          </a:xfrm>
          <a:prstGeom prst="rect">
            <a:avLst/>
          </a:prstGeom>
          <a:noFill/>
        </p:spPr>
        <p:txBody>
          <a:bodyPr wrap="square">
            <a:spAutoFit/>
          </a:bodyPr>
          <a:lstStyle/>
          <a:p>
            <a:pPr>
              <a:lnSpc>
                <a:spcPct val="107000"/>
              </a:lnSpc>
              <a:spcAft>
                <a:spcPts val="800"/>
              </a:spcAft>
              <a:buNone/>
            </a:pPr>
            <a:r>
              <a:rPr lang="en-GB" sz="4500" b="1" noProof="0" dirty="0">
                <a:solidFill>
                  <a:srgbClr val="3F6031"/>
                </a:solidFill>
              </a:rPr>
              <a:t>Chance </a:t>
            </a:r>
            <a:r>
              <a:rPr lang="en-GB" sz="6000" b="1" noProof="0" dirty="0">
                <a:solidFill>
                  <a:srgbClr val="FF0000"/>
                </a:solidFill>
              </a:rPr>
              <a:t> = </a:t>
            </a:r>
            <a:r>
              <a:rPr lang="en-GB" sz="4500" b="1" noProof="0" dirty="0">
                <a:solidFill>
                  <a:srgbClr val="3F6031"/>
                </a:solidFill>
              </a:rPr>
              <a:t> Positives Risiko</a:t>
            </a:r>
            <a:endParaRPr lang="en-GB"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7" name="Freeform: Shape 5">
            <a:extLst>
              <a:ext uri="{FF2B5EF4-FFF2-40B4-BE49-F238E27FC236}">
                <a16:creationId xmlns:a16="http://schemas.microsoft.com/office/drawing/2014/main" id="{7E4D9AE1-3C4F-C2B7-2D14-CAD29B2D9E5E}"/>
              </a:ext>
            </a:extLst>
          </p:cNvPr>
          <p:cNvSpPr/>
          <p:nvPr/>
        </p:nvSpPr>
        <p:spPr>
          <a:xfrm>
            <a:off x="1986742" y="3746827"/>
            <a:ext cx="7849820" cy="3018711"/>
          </a:xfrm>
          <a:custGeom>
            <a:avLst/>
            <a:gdLst>
              <a:gd name="connsiteX0" fmla="*/ -205 w 5981700"/>
              <a:gd name="connsiteY0" fmla="*/ 1124804 h 1694860"/>
              <a:gd name="connsiteX1" fmla="*/ -205 w 5981700"/>
              <a:gd name="connsiteY1" fmla="*/ 569687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4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7"/>
                </a:lnTo>
                <a:cubicBezTo>
                  <a:pt x="-195" y="254952"/>
                  <a:pt x="254951" y="-184"/>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5"/>
                  <a:pt x="5444190" y="1416174"/>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8" name="Freeform: Shape 6">
            <a:extLst>
              <a:ext uri="{FF2B5EF4-FFF2-40B4-BE49-F238E27FC236}">
                <a16:creationId xmlns:a16="http://schemas.microsoft.com/office/drawing/2014/main" id="{2F5CC8F5-FB41-FD1A-B3E3-1E40B9AFAB7D}"/>
              </a:ext>
            </a:extLst>
          </p:cNvPr>
          <p:cNvSpPr/>
          <p:nvPr/>
        </p:nvSpPr>
        <p:spPr>
          <a:xfrm>
            <a:off x="9899797" y="4940700"/>
            <a:ext cx="7573556" cy="2434712"/>
          </a:xfrm>
          <a:custGeom>
            <a:avLst/>
            <a:gdLst>
              <a:gd name="connsiteX0" fmla="*/ 5981495 w 5981700"/>
              <a:gd name="connsiteY0" fmla="*/ 1124804 h 1694860"/>
              <a:gd name="connsiteX1" fmla="*/ 5981495 w 5981700"/>
              <a:gd name="connsiteY1" fmla="*/ 569686 h 1694860"/>
              <a:gd name="connsiteX2" fmla="*/ 5411596 w 5981700"/>
              <a:gd name="connsiteY2" fmla="*/ -175 h 1694860"/>
              <a:gd name="connsiteX3" fmla="*/ 5378944 w 5981700"/>
              <a:gd name="connsiteY3" fmla="*/ 758 h 1694860"/>
              <a:gd name="connsiteX4" fmla="*/ 537100 w 5981700"/>
              <a:gd name="connsiteY4" fmla="*/ 278317 h 1694860"/>
              <a:gd name="connsiteX5" fmla="*/ -205 w 5981700"/>
              <a:gd name="connsiteY5" fmla="*/ 847245 h 1694860"/>
              <a:gd name="connsiteX6" fmla="*/ -205 w 5981700"/>
              <a:gd name="connsiteY6" fmla="*/ 847245 h 1694860"/>
              <a:gd name="connsiteX7" fmla="*/ 537100 w 5981700"/>
              <a:gd name="connsiteY7" fmla="*/ 1416173 h 1694860"/>
              <a:gd name="connsiteX8" fmla="*/ 5378944 w 5981700"/>
              <a:gd name="connsiteY8" fmla="*/ 1693732 h 1694860"/>
              <a:gd name="connsiteX9" fmla="*/ 5980562 w 5981700"/>
              <a:gd name="connsiteY9" fmla="*/ 1157455 h 1694860"/>
              <a:gd name="connsiteX10" fmla="*/ 598149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5981495" y="1124804"/>
                </a:moveTo>
                <a:lnTo>
                  <a:pt x="5981495" y="569686"/>
                </a:lnTo>
                <a:cubicBezTo>
                  <a:pt x="5981486" y="254952"/>
                  <a:pt x="5726339" y="-185"/>
                  <a:pt x="5411596" y="-175"/>
                </a:cubicBezTo>
                <a:cubicBezTo>
                  <a:pt x="5400709" y="-175"/>
                  <a:pt x="5389821" y="130"/>
                  <a:pt x="5378944" y="758"/>
                </a:cubicBezTo>
                <a:lnTo>
                  <a:pt x="537100" y="278317"/>
                </a:lnTo>
                <a:cubicBezTo>
                  <a:pt x="235520" y="295586"/>
                  <a:pt x="-195" y="545169"/>
                  <a:pt x="-205" y="847245"/>
                </a:cubicBezTo>
                <a:lnTo>
                  <a:pt x="-205" y="847245"/>
                </a:lnTo>
                <a:cubicBezTo>
                  <a:pt x="-195" y="1149321"/>
                  <a:pt x="235520" y="1398904"/>
                  <a:pt x="537100" y="1416173"/>
                </a:cubicBezTo>
                <a:lnTo>
                  <a:pt x="5378944" y="1693732"/>
                </a:lnTo>
                <a:cubicBezTo>
                  <a:pt x="5693164" y="1711772"/>
                  <a:pt x="5962512" y="1471676"/>
                  <a:pt x="5980562" y="1157455"/>
                </a:cubicBezTo>
                <a:cubicBezTo>
                  <a:pt x="5981181" y="1146587"/>
                  <a:pt x="5981495" y="1135700"/>
                  <a:pt x="598149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9" name="Freeform: Shape 7">
            <a:extLst>
              <a:ext uri="{FF2B5EF4-FFF2-40B4-BE49-F238E27FC236}">
                <a16:creationId xmlns:a16="http://schemas.microsoft.com/office/drawing/2014/main" id="{0FAA45C0-951A-1253-5055-8AB0F41B0F26}"/>
              </a:ext>
            </a:extLst>
          </p:cNvPr>
          <p:cNvSpPr/>
          <p:nvPr/>
        </p:nvSpPr>
        <p:spPr>
          <a:xfrm>
            <a:off x="1883459" y="7174652"/>
            <a:ext cx="7680430" cy="2365622"/>
          </a:xfrm>
          <a:custGeom>
            <a:avLst/>
            <a:gdLst>
              <a:gd name="connsiteX0" fmla="*/ -205 w 5981700"/>
              <a:gd name="connsiteY0" fmla="*/ 1124804 h 1694860"/>
              <a:gd name="connsiteX1" fmla="*/ -205 w 5981700"/>
              <a:gd name="connsiteY1" fmla="*/ 569686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3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6"/>
                </a:lnTo>
                <a:cubicBezTo>
                  <a:pt x="-195" y="254952"/>
                  <a:pt x="254951" y="-185"/>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4"/>
                  <a:pt x="5444190" y="1416173"/>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12" name="TextBox 11">
            <a:extLst>
              <a:ext uri="{FF2B5EF4-FFF2-40B4-BE49-F238E27FC236}">
                <a16:creationId xmlns:a16="http://schemas.microsoft.com/office/drawing/2014/main" id="{7AEA5FCA-B70E-FD8B-28D1-A5E9A02E37C4}"/>
              </a:ext>
            </a:extLst>
          </p:cNvPr>
          <p:cNvSpPr txBox="1"/>
          <p:nvPr/>
        </p:nvSpPr>
        <p:spPr>
          <a:xfrm>
            <a:off x="2767173" y="4555089"/>
            <a:ext cx="5811561" cy="1569660"/>
          </a:xfrm>
          <a:prstGeom prst="rect">
            <a:avLst/>
          </a:prstGeom>
          <a:noFill/>
        </p:spPr>
        <p:txBody>
          <a:bodyPr wrap="square" lIns="0" rIns="0" anchor="ctr">
            <a:spAutoFit/>
          </a:bodyPr>
          <a:lstStyle/>
          <a:p>
            <a:pPr algn="r">
              <a:spcBef>
                <a:spcPts val="450"/>
              </a:spcBef>
            </a:pPr>
            <a:r>
              <a:rPr lang="en-GB" sz="3200" noProof="0" dirty="0">
                <a:solidFill>
                  <a:schemeClr val="bg1"/>
                </a:solidFill>
              </a:rPr>
              <a:t>Jede Chance birgt Risiken: finanzielle, reputationsbezogene, operative</a:t>
            </a:r>
            <a:endParaRPr lang="en-GB" sz="3200" b="1" noProof="0" dirty="0">
              <a:solidFill>
                <a:schemeClr val="bg1"/>
              </a:solidFill>
              <a:latin typeface="+mj-lt"/>
            </a:endParaRPr>
          </a:p>
        </p:txBody>
      </p:sp>
      <p:sp>
        <p:nvSpPr>
          <p:cNvPr id="13" name="TextBox 12">
            <a:extLst>
              <a:ext uri="{FF2B5EF4-FFF2-40B4-BE49-F238E27FC236}">
                <a16:creationId xmlns:a16="http://schemas.microsoft.com/office/drawing/2014/main" id="{24B43E26-6A71-EC24-DE7A-8AC943EE68B7}"/>
              </a:ext>
            </a:extLst>
          </p:cNvPr>
          <p:cNvSpPr txBox="1"/>
          <p:nvPr/>
        </p:nvSpPr>
        <p:spPr>
          <a:xfrm>
            <a:off x="1846694" y="7818854"/>
            <a:ext cx="5889597" cy="1077218"/>
          </a:xfrm>
          <a:prstGeom prst="rect">
            <a:avLst/>
          </a:prstGeom>
          <a:noFill/>
        </p:spPr>
        <p:txBody>
          <a:bodyPr wrap="square" lIns="0" rIns="0" anchor="ctr">
            <a:spAutoFit/>
          </a:bodyPr>
          <a:lstStyle/>
          <a:p>
            <a:pPr algn="r">
              <a:spcBef>
                <a:spcPts val="450"/>
              </a:spcBef>
            </a:pPr>
            <a:r>
              <a:rPr lang="en-GB" sz="3200" noProof="0" dirty="0">
                <a:solidFill>
                  <a:schemeClr val="bg1"/>
                </a:solidFill>
              </a:rPr>
              <a:t>Reaktionsstrategien vorbereiten: mindern, verbessern, akzeptieren</a:t>
            </a:r>
            <a:endParaRPr lang="en-GB" sz="3200" b="1" noProof="0" dirty="0">
              <a:solidFill>
                <a:schemeClr val="bg1"/>
              </a:solidFill>
              <a:latin typeface="+mj-lt"/>
            </a:endParaRPr>
          </a:p>
        </p:txBody>
      </p:sp>
      <p:sp>
        <p:nvSpPr>
          <p:cNvPr id="24" name="TextBox 23">
            <a:extLst>
              <a:ext uri="{FF2B5EF4-FFF2-40B4-BE49-F238E27FC236}">
                <a16:creationId xmlns:a16="http://schemas.microsoft.com/office/drawing/2014/main" id="{006AB1FA-60EC-7646-88BA-1B7B365F4CB6}"/>
              </a:ext>
            </a:extLst>
          </p:cNvPr>
          <p:cNvSpPr txBox="1"/>
          <p:nvPr/>
        </p:nvSpPr>
        <p:spPr>
          <a:xfrm>
            <a:off x="11565433" y="5373226"/>
            <a:ext cx="5551797" cy="1569660"/>
          </a:xfrm>
          <a:prstGeom prst="rect">
            <a:avLst/>
          </a:prstGeom>
          <a:noFill/>
        </p:spPr>
        <p:txBody>
          <a:bodyPr wrap="square" lIns="0" rIns="0" anchor="ctr">
            <a:spAutoFit/>
          </a:bodyPr>
          <a:lstStyle/>
          <a:p>
            <a:pPr>
              <a:spcBef>
                <a:spcPts val="450"/>
              </a:spcBef>
            </a:pPr>
            <a:r>
              <a:rPr lang="en-GB" sz="3200" noProof="0" dirty="0">
                <a:solidFill>
                  <a:schemeClr val="bg1"/>
                </a:solidFill>
              </a:rPr>
              <a:t>Nutzen Sie Tools wie Risikoregister oder Auswirkungsmatrizen</a:t>
            </a:r>
            <a:endParaRPr lang="en-GB" sz="3200" b="1" noProof="0" dirty="0">
              <a:solidFill>
                <a:schemeClr val="bg1"/>
              </a:solidFill>
              <a:latin typeface="+mj-lt"/>
            </a:endParaRPr>
          </a:p>
        </p:txBody>
      </p:sp>
      <p:sp>
        <p:nvSpPr>
          <p:cNvPr id="10" name="TextBox 9">
            <a:extLst>
              <a:ext uri="{FF2B5EF4-FFF2-40B4-BE49-F238E27FC236}">
                <a16:creationId xmlns:a16="http://schemas.microsoft.com/office/drawing/2014/main" id="{4187A562-5FE7-2F99-CFB2-C50D8512FC52}"/>
              </a:ext>
            </a:extLst>
          </p:cNvPr>
          <p:cNvSpPr txBox="1"/>
          <p:nvPr/>
        </p:nvSpPr>
        <p:spPr>
          <a:xfrm>
            <a:off x="12115800" y="8787867"/>
            <a:ext cx="5486400" cy="861774"/>
          </a:xfrm>
          <a:prstGeom prst="rect">
            <a:avLst/>
          </a:prstGeom>
          <a:solidFill>
            <a:srgbClr val="04A6C2"/>
          </a:solidFill>
        </p:spPr>
        <p:txBody>
          <a:bodyPr wrap="square">
            <a:spAutoFit/>
          </a:bodyPr>
          <a:lstStyle/>
          <a:p>
            <a:pPr algn="r"/>
            <a:r>
              <a:rPr lang="en-GB" sz="5000" b="1" i="1" noProof="0" dirty="0">
                <a:solidFill>
                  <a:schemeClr val="bg1"/>
                </a:solidFill>
              </a:rPr>
              <a:t>Hoffen Sie mit einem Plan!</a:t>
            </a:r>
          </a:p>
        </p:txBody>
      </p:sp>
    </p:spTree>
    <p:extLst>
      <p:ext uri="{BB962C8B-B14F-4D97-AF65-F5344CB8AC3E}">
        <p14:creationId xmlns:p14="http://schemas.microsoft.com/office/powerpoint/2010/main" val="498372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A29DC-F1A9-DFC1-38A8-344A32E58E5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AEA808-96DD-C75B-743F-CB1AAD58E9A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9237441-6785-046E-FC9A-E42E0AAD5BC5}"/>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21E9C66F-5DEA-85C5-34BD-0DD9A022A2E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Wie die Erkennung von Chancen mit der Strategie zusammenhängt</a:t>
            </a:r>
            <a:endParaRPr lang="en-GB" sz="5000" b="1" noProof="0" dirty="0"/>
          </a:p>
        </p:txBody>
      </p:sp>
      <p:cxnSp>
        <p:nvCxnSpPr>
          <p:cNvPr id="8" name="Straight Connector 6">
            <a:extLst>
              <a:ext uri="{FF2B5EF4-FFF2-40B4-BE49-F238E27FC236}">
                <a16:creationId xmlns:a16="http://schemas.microsoft.com/office/drawing/2014/main" id="{313D4EED-142D-0D0C-A2E6-B42EE5A0B777}"/>
              </a:ext>
            </a:extLst>
          </p:cNvPr>
          <p:cNvCxnSpPr/>
          <p:nvPr/>
        </p:nvCxnSpPr>
        <p:spPr>
          <a:xfrm>
            <a:off x="8811337"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1">
            <a:extLst>
              <a:ext uri="{FF2B5EF4-FFF2-40B4-BE49-F238E27FC236}">
                <a16:creationId xmlns:a16="http://schemas.microsoft.com/office/drawing/2014/main" id="{C636B4B1-6A62-191F-6787-E057ADCC1A85}"/>
              </a:ext>
            </a:extLst>
          </p:cNvPr>
          <p:cNvCxnSpPr/>
          <p:nvPr/>
        </p:nvCxnSpPr>
        <p:spPr>
          <a:xfrm>
            <a:off x="12145160"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55">
            <a:extLst>
              <a:ext uri="{FF2B5EF4-FFF2-40B4-BE49-F238E27FC236}">
                <a16:creationId xmlns:a16="http://schemas.microsoft.com/office/drawing/2014/main" id="{AE7A30F1-07BA-5246-2127-B5D9427D8FA9}"/>
              </a:ext>
            </a:extLst>
          </p:cNvPr>
          <p:cNvCxnSpPr/>
          <p:nvPr/>
        </p:nvCxnSpPr>
        <p:spPr>
          <a:xfrm>
            <a:off x="15480943"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Freeform 854">
            <a:extLst>
              <a:ext uri="{FF2B5EF4-FFF2-40B4-BE49-F238E27FC236}">
                <a16:creationId xmlns:a16="http://schemas.microsoft.com/office/drawing/2014/main" id="{207F5D93-62DE-0E60-7205-FDE03E941AEE}"/>
              </a:ext>
            </a:extLst>
          </p:cNvPr>
          <p:cNvSpPr>
            <a:spLocks/>
          </p:cNvSpPr>
          <p:nvPr/>
        </p:nvSpPr>
        <p:spPr bwMode="auto">
          <a:xfrm>
            <a:off x="13708538" y="2529600"/>
            <a:ext cx="3544813" cy="3830596"/>
          </a:xfrm>
          <a:custGeom>
            <a:avLst/>
            <a:gdLst>
              <a:gd name="T0" fmla="*/ 997 w 1958"/>
              <a:gd name="T1" fmla="*/ 5 h 2134"/>
              <a:gd name="T2" fmla="*/ 1207 w 1958"/>
              <a:gd name="T3" fmla="*/ 47 h 2134"/>
              <a:gd name="T4" fmla="*/ 1398 w 1958"/>
              <a:gd name="T5" fmla="*/ 129 h 2134"/>
              <a:gd name="T6" fmla="*/ 1569 w 1958"/>
              <a:gd name="T7" fmla="*/ 243 h 2134"/>
              <a:gd name="T8" fmla="*/ 1712 w 1958"/>
              <a:gd name="T9" fmla="*/ 388 h 2134"/>
              <a:gd name="T10" fmla="*/ 1828 w 1958"/>
              <a:gd name="T11" fmla="*/ 557 h 2134"/>
              <a:gd name="T12" fmla="*/ 1908 w 1958"/>
              <a:gd name="T13" fmla="*/ 750 h 2134"/>
              <a:gd name="T14" fmla="*/ 1952 w 1958"/>
              <a:gd name="T15" fmla="*/ 958 h 2134"/>
              <a:gd name="T16" fmla="*/ 1952 w 1958"/>
              <a:gd name="T17" fmla="*/ 1176 h 2134"/>
              <a:gd name="T18" fmla="*/ 1908 w 1958"/>
              <a:gd name="T19" fmla="*/ 1384 h 2134"/>
              <a:gd name="T20" fmla="*/ 1828 w 1958"/>
              <a:gd name="T21" fmla="*/ 1576 h 2134"/>
              <a:gd name="T22" fmla="*/ 1712 w 1958"/>
              <a:gd name="T23" fmla="*/ 1745 h 2134"/>
              <a:gd name="T24" fmla="*/ 1569 w 1958"/>
              <a:gd name="T25" fmla="*/ 1891 h 2134"/>
              <a:gd name="T26" fmla="*/ 1398 w 1958"/>
              <a:gd name="T27" fmla="*/ 2006 h 2134"/>
              <a:gd name="T28" fmla="*/ 1207 w 1958"/>
              <a:gd name="T29" fmla="*/ 2087 h 2134"/>
              <a:gd name="T30" fmla="*/ 997 w 1958"/>
              <a:gd name="T31" fmla="*/ 2128 h 2134"/>
              <a:gd name="T32" fmla="*/ 779 w 1958"/>
              <a:gd name="T33" fmla="*/ 2128 h 2134"/>
              <a:gd name="T34" fmla="*/ 569 w 1958"/>
              <a:gd name="T35" fmla="*/ 2085 h 2134"/>
              <a:gd name="T36" fmla="*/ 377 w 1958"/>
              <a:gd name="T37" fmla="*/ 2004 h 2134"/>
              <a:gd name="T38" fmla="*/ 206 w 1958"/>
              <a:gd name="T39" fmla="*/ 1887 h 2134"/>
              <a:gd name="T40" fmla="*/ 61 w 1958"/>
              <a:gd name="T41" fmla="*/ 1741 h 2134"/>
              <a:gd name="T42" fmla="*/ 8 w 1958"/>
              <a:gd name="T43" fmla="*/ 1643 h 2134"/>
              <a:gd name="T44" fmla="*/ 57 w 1958"/>
              <a:gd name="T45" fmla="*/ 1686 h 2134"/>
              <a:gd name="T46" fmla="*/ 155 w 1958"/>
              <a:gd name="T47" fmla="*/ 1802 h 2134"/>
              <a:gd name="T48" fmla="*/ 314 w 1958"/>
              <a:gd name="T49" fmla="*/ 1932 h 2134"/>
              <a:gd name="T50" fmla="*/ 491 w 1958"/>
              <a:gd name="T51" fmla="*/ 2026 h 2134"/>
              <a:gd name="T52" fmla="*/ 685 w 1958"/>
              <a:gd name="T53" fmla="*/ 2085 h 2134"/>
              <a:gd name="T54" fmla="*/ 889 w 1958"/>
              <a:gd name="T55" fmla="*/ 2105 h 2134"/>
              <a:gd name="T56" fmla="*/ 1094 w 1958"/>
              <a:gd name="T57" fmla="*/ 2085 h 2134"/>
              <a:gd name="T58" fmla="*/ 1286 w 1958"/>
              <a:gd name="T59" fmla="*/ 2026 h 2134"/>
              <a:gd name="T60" fmla="*/ 1465 w 1958"/>
              <a:gd name="T61" fmla="*/ 1932 h 2134"/>
              <a:gd name="T62" fmla="*/ 1624 w 1958"/>
              <a:gd name="T63" fmla="*/ 1802 h 2134"/>
              <a:gd name="T64" fmla="*/ 1753 w 1958"/>
              <a:gd name="T65" fmla="*/ 1643 h 2134"/>
              <a:gd name="T66" fmla="*/ 1850 w 1958"/>
              <a:gd name="T67" fmla="*/ 1464 h 2134"/>
              <a:gd name="T68" fmla="*/ 1908 w 1958"/>
              <a:gd name="T69" fmla="*/ 1272 h 2134"/>
              <a:gd name="T70" fmla="*/ 1928 w 1958"/>
              <a:gd name="T71" fmla="*/ 1068 h 2134"/>
              <a:gd name="T72" fmla="*/ 1908 w 1958"/>
              <a:gd name="T73" fmla="*/ 864 h 2134"/>
              <a:gd name="T74" fmla="*/ 1850 w 1958"/>
              <a:gd name="T75" fmla="*/ 669 h 2134"/>
              <a:gd name="T76" fmla="*/ 1753 w 1958"/>
              <a:gd name="T77" fmla="*/ 490 h 2134"/>
              <a:gd name="T78" fmla="*/ 1624 w 1958"/>
              <a:gd name="T79" fmla="*/ 333 h 2134"/>
              <a:gd name="T80" fmla="*/ 1465 w 1958"/>
              <a:gd name="T81" fmla="*/ 202 h 2134"/>
              <a:gd name="T82" fmla="*/ 1286 w 1958"/>
              <a:gd name="T83" fmla="*/ 108 h 2134"/>
              <a:gd name="T84" fmla="*/ 1094 w 1958"/>
              <a:gd name="T85" fmla="*/ 49 h 2134"/>
              <a:gd name="T86" fmla="*/ 889 w 1958"/>
              <a:gd name="T87" fmla="*/ 29 h 2134"/>
              <a:gd name="T88" fmla="*/ 685 w 1958"/>
              <a:gd name="T89" fmla="*/ 49 h 2134"/>
              <a:gd name="T90" fmla="*/ 493 w 1958"/>
              <a:gd name="T91" fmla="*/ 106 h 2134"/>
              <a:gd name="T92" fmla="*/ 316 w 1958"/>
              <a:gd name="T93" fmla="*/ 202 h 2134"/>
              <a:gd name="T94" fmla="*/ 281 w 1958"/>
              <a:gd name="T95" fmla="*/ 312 h 2134"/>
              <a:gd name="T96" fmla="*/ 169 w 1958"/>
              <a:gd name="T97" fmla="*/ 190 h 2134"/>
              <a:gd name="T98" fmla="*/ 296 w 1958"/>
              <a:gd name="T99" fmla="*/ 178 h 2134"/>
              <a:gd name="T100" fmla="*/ 477 w 1958"/>
              <a:gd name="T101" fmla="*/ 82 h 2134"/>
              <a:gd name="T102" fmla="*/ 675 w 1958"/>
              <a:gd name="T103" fmla="*/ 21 h 2134"/>
              <a:gd name="T104" fmla="*/ 889 w 1958"/>
              <a:gd name="T105" fmla="*/ 0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8" h="2134">
                <a:moveTo>
                  <a:pt x="889" y="0"/>
                </a:moveTo>
                <a:lnTo>
                  <a:pt x="997" y="5"/>
                </a:lnTo>
                <a:lnTo>
                  <a:pt x="1103" y="21"/>
                </a:lnTo>
                <a:lnTo>
                  <a:pt x="1207" y="47"/>
                </a:lnTo>
                <a:lnTo>
                  <a:pt x="1304" y="84"/>
                </a:lnTo>
                <a:lnTo>
                  <a:pt x="1398" y="129"/>
                </a:lnTo>
                <a:lnTo>
                  <a:pt x="1486" y="182"/>
                </a:lnTo>
                <a:lnTo>
                  <a:pt x="1569" y="243"/>
                </a:lnTo>
                <a:lnTo>
                  <a:pt x="1643" y="312"/>
                </a:lnTo>
                <a:lnTo>
                  <a:pt x="1712" y="388"/>
                </a:lnTo>
                <a:lnTo>
                  <a:pt x="1775" y="471"/>
                </a:lnTo>
                <a:lnTo>
                  <a:pt x="1828" y="557"/>
                </a:lnTo>
                <a:lnTo>
                  <a:pt x="1873" y="652"/>
                </a:lnTo>
                <a:lnTo>
                  <a:pt x="1908" y="750"/>
                </a:lnTo>
                <a:lnTo>
                  <a:pt x="1934" y="852"/>
                </a:lnTo>
                <a:lnTo>
                  <a:pt x="1952" y="958"/>
                </a:lnTo>
                <a:lnTo>
                  <a:pt x="1958" y="1068"/>
                </a:lnTo>
                <a:lnTo>
                  <a:pt x="1952" y="1176"/>
                </a:lnTo>
                <a:lnTo>
                  <a:pt x="1934" y="1282"/>
                </a:lnTo>
                <a:lnTo>
                  <a:pt x="1908" y="1384"/>
                </a:lnTo>
                <a:lnTo>
                  <a:pt x="1873" y="1482"/>
                </a:lnTo>
                <a:lnTo>
                  <a:pt x="1828" y="1576"/>
                </a:lnTo>
                <a:lnTo>
                  <a:pt x="1775" y="1665"/>
                </a:lnTo>
                <a:lnTo>
                  <a:pt x="1712" y="1745"/>
                </a:lnTo>
                <a:lnTo>
                  <a:pt x="1643" y="1822"/>
                </a:lnTo>
                <a:lnTo>
                  <a:pt x="1569" y="1891"/>
                </a:lnTo>
                <a:lnTo>
                  <a:pt x="1486" y="1951"/>
                </a:lnTo>
                <a:lnTo>
                  <a:pt x="1398" y="2006"/>
                </a:lnTo>
                <a:lnTo>
                  <a:pt x="1304" y="2050"/>
                </a:lnTo>
                <a:lnTo>
                  <a:pt x="1207" y="2087"/>
                </a:lnTo>
                <a:lnTo>
                  <a:pt x="1103" y="2112"/>
                </a:lnTo>
                <a:lnTo>
                  <a:pt x="997" y="2128"/>
                </a:lnTo>
                <a:lnTo>
                  <a:pt x="889" y="2134"/>
                </a:lnTo>
                <a:lnTo>
                  <a:pt x="779" y="2128"/>
                </a:lnTo>
                <a:lnTo>
                  <a:pt x="673" y="2112"/>
                </a:lnTo>
                <a:lnTo>
                  <a:pt x="569" y="2085"/>
                </a:lnTo>
                <a:lnTo>
                  <a:pt x="471" y="2050"/>
                </a:lnTo>
                <a:lnTo>
                  <a:pt x="377" y="2004"/>
                </a:lnTo>
                <a:lnTo>
                  <a:pt x="288" y="1949"/>
                </a:lnTo>
                <a:lnTo>
                  <a:pt x="206" y="1887"/>
                </a:lnTo>
                <a:lnTo>
                  <a:pt x="131" y="1818"/>
                </a:lnTo>
                <a:lnTo>
                  <a:pt x="61" y="1741"/>
                </a:lnTo>
                <a:lnTo>
                  <a:pt x="0" y="1659"/>
                </a:lnTo>
                <a:lnTo>
                  <a:pt x="8" y="1643"/>
                </a:lnTo>
                <a:lnTo>
                  <a:pt x="14" y="1625"/>
                </a:lnTo>
                <a:lnTo>
                  <a:pt x="57" y="1686"/>
                </a:lnTo>
                <a:lnTo>
                  <a:pt x="104" y="1745"/>
                </a:lnTo>
                <a:lnTo>
                  <a:pt x="155" y="1802"/>
                </a:lnTo>
                <a:lnTo>
                  <a:pt x="232" y="1871"/>
                </a:lnTo>
                <a:lnTo>
                  <a:pt x="314" y="1932"/>
                </a:lnTo>
                <a:lnTo>
                  <a:pt x="400" y="1983"/>
                </a:lnTo>
                <a:lnTo>
                  <a:pt x="491" y="2026"/>
                </a:lnTo>
                <a:lnTo>
                  <a:pt x="587" y="2061"/>
                </a:lnTo>
                <a:lnTo>
                  <a:pt x="685" y="2085"/>
                </a:lnTo>
                <a:lnTo>
                  <a:pt x="785" y="2101"/>
                </a:lnTo>
                <a:lnTo>
                  <a:pt x="889" y="2105"/>
                </a:lnTo>
                <a:lnTo>
                  <a:pt x="991" y="2101"/>
                </a:lnTo>
                <a:lnTo>
                  <a:pt x="1094" y="2085"/>
                </a:lnTo>
                <a:lnTo>
                  <a:pt x="1192" y="2061"/>
                </a:lnTo>
                <a:lnTo>
                  <a:pt x="1286" y="2026"/>
                </a:lnTo>
                <a:lnTo>
                  <a:pt x="1378" y="1983"/>
                </a:lnTo>
                <a:lnTo>
                  <a:pt x="1465" y="1932"/>
                </a:lnTo>
                <a:lnTo>
                  <a:pt x="1547" y="1871"/>
                </a:lnTo>
                <a:lnTo>
                  <a:pt x="1624" y="1802"/>
                </a:lnTo>
                <a:lnTo>
                  <a:pt x="1692" y="1726"/>
                </a:lnTo>
                <a:lnTo>
                  <a:pt x="1753" y="1643"/>
                </a:lnTo>
                <a:lnTo>
                  <a:pt x="1806" y="1557"/>
                </a:lnTo>
                <a:lnTo>
                  <a:pt x="1850" y="1464"/>
                </a:lnTo>
                <a:lnTo>
                  <a:pt x="1883" y="1370"/>
                </a:lnTo>
                <a:lnTo>
                  <a:pt x="1908" y="1272"/>
                </a:lnTo>
                <a:lnTo>
                  <a:pt x="1922" y="1170"/>
                </a:lnTo>
                <a:lnTo>
                  <a:pt x="1928" y="1068"/>
                </a:lnTo>
                <a:lnTo>
                  <a:pt x="1922" y="964"/>
                </a:lnTo>
                <a:lnTo>
                  <a:pt x="1908" y="864"/>
                </a:lnTo>
                <a:lnTo>
                  <a:pt x="1883" y="765"/>
                </a:lnTo>
                <a:lnTo>
                  <a:pt x="1850" y="669"/>
                </a:lnTo>
                <a:lnTo>
                  <a:pt x="1806" y="579"/>
                </a:lnTo>
                <a:lnTo>
                  <a:pt x="1753" y="490"/>
                </a:lnTo>
                <a:lnTo>
                  <a:pt x="1692" y="410"/>
                </a:lnTo>
                <a:lnTo>
                  <a:pt x="1624" y="333"/>
                </a:lnTo>
                <a:lnTo>
                  <a:pt x="1547" y="263"/>
                </a:lnTo>
                <a:lnTo>
                  <a:pt x="1465" y="202"/>
                </a:lnTo>
                <a:lnTo>
                  <a:pt x="1378" y="151"/>
                </a:lnTo>
                <a:lnTo>
                  <a:pt x="1286" y="108"/>
                </a:lnTo>
                <a:lnTo>
                  <a:pt x="1192" y="72"/>
                </a:lnTo>
                <a:lnTo>
                  <a:pt x="1094" y="49"/>
                </a:lnTo>
                <a:lnTo>
                  <a:pt x="991" y="33"/>
                </a:lnTo>
                <a:lnTo>
                  <a:pt x="889" y="29"/>
                </a:lnTo>
                <a:lnTo>
                  <a:pt x="787" y="33"/>
                </a:lnTo>
                <a:lnTo>
                  <a:pt x="685" y="49"/>
                </a:lnTo>
                <a:lnTo>
                  <a:pt x="589" y="72"/>
                </a:lnTo>
                <a:lnTo>
                  <a:pt x="493" y="106"/>
                </a:lnTo>
                <a:lnTo>
                  <a:pt x="402" y="149"/>
                </a:lnTo>
                <a:lnTo>
                  <a:pt x="316" y="202"/>
                </a:lnTo>
                <a:lnTo>
                  <a:pt x="233" y="261"/>
                </a:lnTo>
                <a:lnTo>
                  <a:pt x="281" y="312"/>
                </a:lnTo>
                <a:lnTo>
                  <a:pt x="116" y="345"/>
                </a:lnTo>
                <a:lnTo>
                  <a:pt x="169" y="190"/>
                </a:lnTo>
                <a:lnTo>
                  <a:pt x="214" y="239"/>
                </a:lnTo>
                <a:lnTo>
                  <a:pt x="296" y="178"/>
                </a:lnTo>
                <a:lnTo>
                  <a:pt x="385" y="127"/>
                </a:lnTo>
                <a:lnTo>
                  <a:pt x="477" y="82"/>
                </a:lnTo>
                <a:lnTo>
                  <a:pt x="575" y="47"/>
                </a:lnTo>
                <a:lnTo>
                  <a:pt x="675" y="21"/>
                </a:lnTo>
                <a:lnTo>
                  <a:pt x="781" y="5"/>
                </a:lnTo>
                <a:lnTo>
                  <a:pt x="889" y="0"/>
                </a:lnTo>
                <a:close/>
              </a:path>
            </a:pathLst>
          </a:custGeom>
          <a:solidFill>
            <a:srgbClr val="FF0000"/>
          </a:solidFill>
          <a:ln w="28575">
            <a:solidFill>
              <a:srgbClr val="FF0000"/>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3" name="Freeform 1114">
            <a:extLst>
              <a:ext uri="{FF2B5EF4-FFF2-40B4-BE49-F238E27FC236}">
                <a16:creationId xmlns:a16="http://schemas.microsoft.com/office/drawing/2014/main" id="{97AC332C-966B-0611-4F09-772275A20DA2}"/>
              </a:ext>
            </a:extLst>
          </p:cNvPr>
          <p:cNvSpPr>
            <a:spLocks/>
          </p:cNvSpPr>
          <p:nvPr/>
        </p:nvSpPr>
        <p:spPr bwMode="auto">
          <a:xfrm>
            <a:off x="13870158" y="3015624"/>
            <a:ext cx="2873970" cy="2851376"/>
          </a:xfrm>
          <a:custGeom>
            <a:avLst/>
            <a:gdLst>
              <a:gd name="T0" fmla="*/ 632 w 1263"/>
              <a:gd name="T1" fmla="*/ 0 h 1262"/>
              <a:gd name="T2" fmla="*/ 717 w 1263"/>
              <a:gd name="T3" fmla="*/ 5 h 1262"/>
              <a:gd name="T4" fmla="*/ 799 w 1263"/>
              <a:gd name="T5" fmla="*/ 21 h 1262"/>
              <a:gd name="T6" fmla="*/ 878 w 1263"/>
              <a:gd name="T7" fmla="*/ 49 h 1262"/>
              <a:gd name="T8" fmla="*/ 951 w 1263"/>
              <a:gd name="T9" fmla="*/ 86 h 1262"/>
              <a:gd name="T10" fmla="*/ 1017 w 1263"/>
              <a:gd name="T11" fmla="*/ 131 h 1262"/>
              <a:gd name="T12" fmla="*/ 1078 w 1263"/>
              <a:gd name="T13" fmla="*/ 184 h 1262"/>
              <a:gd name="T14" fmla="*/ 1131 w 1263"/>
              <a:gd name="T15" fmla="*/ 245 h 1262"/>
              <a:gd name="T16" fmla="*/ 1176 w 1263"/>
              <a:gd name="T17" fmla="*/ 312 h 1262"/>
              <a:gd name="T18" fmla="*/ 1214 w 1263"/>
              <a:gd name="T19" fmla="*/ 384 h 1262"/>
              <a:gd name="T20" fmla="*/ 1241 w 1263"/>
              <a:gd name="T21" fmla="*/ 463 h 1262"/>
              <a:gd name="T22" fmla="*/ 1257 w 1263"/>
              <a:gd name="T23" fmla="*/ 545 h 1262"/>
              <a:gd name="T24" fmla="*/ 1263 w 1263"/>
              <a:gd name="T25" fmla="*/ 630 h 1262"/>
              <a:gd name="T26" fmla="*/ 1257 w 1263"/>
              <a:gd name="T27" fmla="*/ 716 h 1262"/>
              <a:gd name="T28" fmla="*/ 1241 w 1263"/>
              <a:gd name="T29" fmla="*/ 799 h 1262"/>
              <a:gd name="T30" fmla="*/ 1214 w 1263"/>
              <a:gd name="T31" fmla="*/ 877 h 1262"/>
              <a:gd name="T32" fmla="*/ 1176 w 1263"/>
              <a:gd name="T33" fmla="*/ 950 h 1262"/>
              <a:gd name="T34" fmla="*/ 1131 w 1263"/>
              <a:gd name="T35" fmla="*/ 1017 h 1262"/>
              <a:gd name="T36" fmla="*/ 1078 w 1263"/>
              <a:gd name="T37" fmla="*/ 1078 h 1262"/>
              <a:gd name="T38" fmla="*/ 1017 w 1263"/>
              <a:gd name="T39" fmla="*/ 1131 h 1262"/>
              <a:gd name="T40" fmla="*/ 951 w 1263"/>
              <a:gd name="T41" fmla="*/ 1176 h 1262"/>
              <a:gd name="T42" fmla="*/ 878 w 1263"/>
              <a:gd name="T43" fmla="*/ 1213 h 1262"/>
              <a:gd name="T44" fmla="*/ 799 w 1263"/>
              <a:gd name="T45" fmla="*/ 1241 h 1262"/>
              <a:gd name="T46" fmla="*/ 717 w 1263"/>
              <a:gd name="T47" fmla="*/ 1256 h 1262"/>
              <a:gd name="T48" fmla="*/ 632 w 1263"/>
              <a:gd name="T49" fmla="*/ 1262 h 1262"/>
              <a:gd name="T50" fmla="*/ 546 w 1263"/>
              <a:gd name="T51" fmla="*/ 1256 h 1262"/>
              <a:gd name="T52" fmla="*/ 464 w 1263"/>
              <a:gd name="T53" fmla="*/ 1241 h 1262"/>
              <a:gd name="T54" fmla="*/ 385 w 1263"/>
              <a:gd name="T55" fmla="*/ 1213 h 1262"/>
              <a:gd name="T56" fmla="*/ 312 w 1263"/>
              <a:gd name="T57" fmla="*/ 1176 h 1262"/>
              <a:gd name="T58" fmla="*/ 246 w 1263"/>
              <a:gd name="T59" fmla="*/ 1131 h 1262"/>
              <a:gd name="T60" fmla="*/ 185 w 1263"/>
              <a:gd name="T61" fmla="*/ 1078 h 1262"/>
              <a:gd name="T62" fmla="*/ 132 w 1263"/>
              <a:gd name="T63" fmla="*/ 1017 h 1262"/>
              <a:gd name="T64" fmla="*/ 87 w 1263"/>
              <a:gd name="T65" fmla="*/ 950 h 1262"/>
              <a:gd name="T66" fmla="*/ 49 w 1263"/>
              <a:gd name="T67" fmla="*/ 877 h 1262"/>
              <a:gd name="T68" fmla="*/ 22 w 1263"/>
              <a:gd name="T69" fmla="*/ 799 h 1262"/>
              <a:gd name="T70" fmla="*/ 6 w 1263"/>
              <a:gd name="T71" fmla="*/ 716 h 1262"/>
              <a:gd name="T72" fmla="*/ 0 w 1263"/>
              <a:gd name="T73" fmla="*/ 630 h 1262"/>
              <a:gd name="T74" fmla="*/ 6 w 1263"/>
              <a:gd name="T75" fmla="*/ 545 h 1262"/>
              <a:gd name="T76" fmla="*/ 22 w 1263"/>
              <a:gd name="T77" fmla="*/ 463 h 1262"/>
              <a:gd name="T78" fmla="*/ 49 w 1263"/>
              <a:gd name="T79" fmla="*/ 384 h 1262"/>
              <a:gd name="T80" fmla="*/ 87 w 1263"/>
              <a:gd name="T81" fmla="*/ 312 h 1262"/>
              <a:gd name="T82" fmla="*/ 132 w 1263"/>
              <a:gd name="T83" fmla="*/ 245 h 1262"/>
              <a:gd name="T84" fmla="*/ 185 w 1263"/>
              <a:gd name="T85" fmla="*/ 184 h 1262"/>
              <a:gd name="T86" fmla="*/ 246 w 1263"/>
              <a:gd name="T87" fmla="*/ 131 h 1262"/>
              <a:gd name="T88" fmla="*/ 312 w 1263"/>
              <a:gd name="T89" fmla="*/ 86 h 1262"/>
              <a:gd name="T90" fmla="*/ 385 w 1263"/>
              <a:gd name="T91" fmla="*/ 49 h 1262"/>
              <a:gd name="T92" fmla="*/ 464 w 1263"/>
              <a:gd name="T93" fmla="*/ 21 h 1262"/>
              <a:gd name="T94" fmla="*/ 546 w 1263"/>
              <a:gd name="T95" fmla="*/ 5 h 1262"/>
              <a:gd name="T96" fmla="*/ 632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2" y="0"/>
                </a:moveTo>
                <a:lnTo>
                  <a:pt x="717" y="5"/>
                </a:lnTo>
                <a:lnTo>
                  <a:pt x="799" y="21"/>
                </a:lnTo>
                <a:lnTo>
                  <a:pt x="878" y="49"/>
                </a:lnTo>
                <a:lnTo>
                  <a:pt x="951" y="86"/>
                </a:lnTo>
                <a:lnTo>
                  <a:pt x="1017" y="131"/>
                </a:lnTo>
                <a:lnTo>
                  <a:pt x="1078" y="184"/>
                </a:lnTo>
                <a:lnTo>
                  <a:pt x="1131" y="245"/>
                </a:lnTo>
                <a:lnTo>
                  <a:pt x="1176" y="312"/>
                </a:lnTo>
                <a:lnTo>
                  <a:pt x="1214" y="384"/>
                </a:lnTo>
                <a:lnTo>
                  <a:pt x="1241" y="463"/>
                </a:lnTo>
                <a:lnTo>
                  <a:pt x="1257" y="545"/>
                </a:lnTo>
                <a:lnTo>
                  <a:pt x="1263" y="630"/>
                </a:lnTo>
                <a:lnTo>
                  <a:pt x="1257" y="716"/>
                </a:lnTo>
                <a:lnTo>
                  <a:pt x="1241" y="799"/>
                </a:lnTo>
                <a:lnTo>
                  <a:pt x="1214" y="877"/>
                </a:lnTo>
                <a:lnTo>
                  <a:pt x="1176" y="950"/>
                </a:lnTo>
                <a:lnTo>
                  <a:pt x="1131" y="1017"/>
                </a:lnTo>
                <a:lnTo>
                  <a:pt x="1078" y="1078"/>
                </a:lnTo>
                <a:lnTo>
                  <a:pt x="1017" y="1131"/>
                </a:lnTo>
                <a:lnTo>
                  <a:pt x="951" y="1176"/>
                </a:lnTo>
                <a:lnTo>
                  <a:pt x="878" y="1213"/>
                </a:lnTo>
                <a:lnTo>
                  <a:pt x="799" y="1241"/>
                </a:lnTo>
                <a:lnTo>
                  <a:pt x="717" y="1256"/>
                </a:lnTo>
                <a:lnTo>
                  <a:pt x="632" y="1262"/>
                </a:lnTo>
                <a:lnTo>
                  <a:pt x="546" y="1256"/>
                </a:lnTo>
                <a:lnTo>
                  <a:pt x="464" y="1241"/>
                </a:lnTo>
                <a:lnTo>
                  <a:pt x="385" y="1213"/>
                </a:lnTo>
                <a:lnTo>
                  <a:pt x="312" y="1176"/>
                </a:lnTo>
                <a:lnTo>
                  <a:pt x="246" y="1131"/>
                </a:lnTo>
                <a:lnTo>
                  <a:pt x="185" y="1078"/>
                </a:lnTo>
                <a:lnTo>
                  <a:pt x="132" y="1017"/>
                </a:lnTo>
                <a:lnTo>
                  <a:pt x="87" y="950"/>
                </a:lnTo>
                <a:lnTo>
                  <a:pt x="49" y="877"/>
                </a:lnTo>
                <a:lnTo>
                  <a:pt x="22" y="799"/>
                </a:lnTo>
                <a:lnTo>
                  <a:pt x="6" y="716"/>
                </a:lnTo>
                <a:lnTo>
                  <a:pt x="0" y="630"/>
                </a:lnTo>
                <a:lnTo>
                  <a:pt x="6" y="545"/>
                </a:lnTo>
                <a:lnTo>
                  <a:pt x="22" y="463"/>
                </a:lnTo>
                <a:lnTo>
                  <a:pt x="49" y="384"/>
                </a:lnTo>
                <a:lnTo>
                  <a:pt x="87" y="312"/>
                </a:lnTo>
                <a:lnTo>
                  <a:pt x="132" y="245"/>
                </a:lnTo>
                <a:lnTo>
                  <a:pt x="185" y="184"/>
                </a:lnTo>
                <a:lnTo>
                  <a:pt x="246" y="131"/>
                </a:lnTo>
                <a:lnTo>
                  <a:pt x="312" y="86"/>
                </a:lnTo>
                <a:lnTo>
                  <a:pt x="385" y="49"/>
                </a:lnTo>
                <a:lnTo>
                  <a:pt x="464" y="21"/>
                </a:lnTo>
                <a:lnTo>
                  <a:pt x="546" y="5"/>
                </a:lnTo>
                <a:lnTo>
                  <a:pt x="632"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4" name="Freeform 853">
            <a:extLst>
              <a:ext uri="{FF2B5EF4-FFF2-40B4-BE49-F238E27FC236}">
                <a16:creationId xmlns:a16="http://schemas.microsoft.com/office/drawing/2014/main" id="{14DD8994-23F4-AB1A-3B19-663146E996AB}"/>
              </a:ext>
            </a:extLst>
          </p:cNvPr>
          <p:cNvSpPr>
            <a:spLocks/>
          </p:cNvSpPr>
          <p:nvPr/>
        </p:nvSpPr>
        <p:spPr bwMode="auto">
          <a:xfrm>
            <a:off x="7042551" y="2529600"/>
            <a:ext cx="3537572" cy="3830596"/>
          </a:xfrm>
          <a:custGeom>
            <a:avLst/>
            <a:gdLst>
              <a:gd name="T0" fmla="*/ 1177 w 1954"/>
              <a:gd name="T1" fmla="*/ 5 h 2134"/>
              <a:gd name="T2" fmla="*/ 1383 w 1954"/>
              <a:gd name="T3" fmla="*/ 47 h 2134"/>
              <a:gd name="T4" fmla="*/ 1571 w 1954"/>
              <a:gd name="T5" fmla="*/ 125 h 2134"/>
              <a:gd name="T6" fmla="*/ 1740 w 1954"/>
              <a:gd name="T7" fmla="*/ 237 h 2134"/>
              <a:gd name="T8" fmla="*/ 1836 w 1954"/>
              <a:gd name="T9" fmla="*/ 345 h 2134"/>
              <a:gd name="T10" fmla="*/ 1721 w 1954"/>
              <a:gd name="T11" fmla="*/ 259 h 2134"/>
              <a:gd name="T12" fmla="*/ 1554 w 1954"/>
              <a:gd name="T13" fmla="*/ 147 h 2134"/>
              <a:gd name="T14" fmla="*/ 1369 w 1954"/>
              <a:gd name="T15" fmla="*/ 72 h 2134"/>
              <a:gd name="T16" fmla="*/ 1171 w 1954"/>
              <a:gd name="T17" fmla="*/ 33 h 2134"/>
              <a:gd name="T18" fmla="*/ 967 w 1954"/>
              <a:gd name="T19" fmla="*/ 33 h 2134"/>
              <a:gd name="T20" fmla="*/ 766 w 1954"/>
              <a:gd name="T21" fmla="*/ 72 h 2134"/>
              <a:gd name="T22" fmla="*/ 580 w 1954"/>
              <a:gd name="T23" fmla="*/ 151 h 2134"/>
              <a:gd name="T24" fmla="*/ 411 w 1954"/>
              <a:gd name="T25" fmla="*/ 263 h 2134"/>
              <a:gd name="T26" fmla="*/ 266 w 1954"/>
              <a:gd name="T27" fmla="*/ 410 h 2134"/>
              <a:gd name="T28" fmla="*/ 152 w 1954"/>
              <a:gd name="T29" fmla="*/ 579 h 2134"/>
              <a:gd name="T30" fmla="*/ 75 w 1954"/>
              <a:gd name="T31" fmla="*/ 765 h 2134"/>
              <a:gd name="T32" fmla="*/ 36 w 1954"/>
              <a:gd name="T33" fmla="*/ 964 h 2134"/>
              <a:gd name="T34" fmla="*/ 36 w 1954"/>
              <a:gd name="T35" fmla="*/ 1170 h 2134"/>
              <a:gd name="T36" fmla="*/ 75 w 1954"/>
              <a:gd name="T37" fmla="*/ 1370 h 2134"/>
              <a:gd name="T38" fmla="*/ 152 w 1954"/>
              <a:gd name="T39" fmla="*/ 1557 h 2134"/>
              <a:gd name="T40" fmla="*/ 266 w 1954"/>
              <a:gd name="T41" fmla="*/ 1726 h 2134"/>
              <a:gd name="T42" fmla="*/ 411 w 1954"/>
              <a:gd name="T43" fmla="*/ 1871 h 2134"/>
              <a:gd name="T44" fmla="*/ 580 w 1954"/>
              <a:gd name="T45" fmla="*/ 1983 h 2134"/>
              <a:gd name="T46" fmla="*/ 766 w 1954"/>
              <a:gd name="T47" fmla="*/ 2061 h 2134"/>
              <a:gd name="T48" fmla="*/ 967 w 1954"/>
              <a:gd name="T49" fmla="*/ 2101 h 2134"/>
              <a:gd name="T50" fmla="*/ 1173 w 1954"/>
              <a:gd name="T51" fmla="*/ 2101 h 2134"/>
              <a:gd name="T52" fmla="*/ 1371 w 1954"/>
              <a:gd name="T53" fmla="*/ 2061 h 2134"/>
              <a:gd name="T54" fmla="*/ 1558 w 1954"/>
              <a:gd name="T55" fmla="*/ 1983 h 2134"/>
              <a:gd name="T56" fmla="*/ 1726 w 1954"/>
              <a:gd name="T57" fmla="*/ 1871 h 2134"/>
              <a:gd name="T58" fmla="*/ 1872 w 1954"/>
              <a:gd name="T59" fmla="*/ 1724 h 2134"/>
              <a:gd name="T60" fmla="*/ 1942 w 1954"/>
              <a:gd name="T61" fmla="*/ 1655 h 2134"/>
              <a:gd name="T62" fmla="*/ 1891 w 1954"/>
              <a:gd name="T63" fmla="*/ 1747 h 2134"/>
              <a:gd name="T64" fmla="*/ 1748 w 1954"/>
              <a:gd name="T65" fmla="*/ 1891 h 2134"/>
              <a:gd name="T66" fmla="*/ 1577 w 1954"/>
              <a:gd name="T67" fmla="*/ 2006 h 2134"/>
              <a:gd name="T68" fmla="*/ 1387 w 1954"/>
              <a:gd name="T69" fmla="*/ 2087 h 2134"/>
              <a:gd name="T70" fmla="*/ 1179 w 1954"/>
              <a:gd name="T71" fmla="*/ 2128 h 2134"/>
              <a:gd name="T72" fmla="*/ 961 w 1954"/>
              <a:gd name="T73" fmla="*/ 2128 h 2134"/>
              <a:gd name="T74" fmla="*/ 751 w 1954"/>
              <a:gd name="T75" fmla="*/ 2087 h 2134"/>
              <a:gd name="T76" fmla="*/ 560 w 1954"/>
              <a:gd name="T77" fmla="*/ 2006 h 2134"/>
              <a:gd name="T78" fmla="*/ 389 w 1954"/>
              <a:gd name="T79" fmla="*/ 1891 h 2134"/>
              <a:gd name="T80" fmla="*/ 246 w 1954"/>
              <a:gd name="T81" fmla="*/ 1745 h 2134"/>
              <a:gd name="T82" fmla="*/ 130 w 1954"/>
              <a:gd name="T83" fmla="*/ 1576 h 2134"/>
              <a:gd name="T84" fmla="*/ 50 w 1954"/>
              <a:gd name="T85" fmla="*/ 1384 h 2134"/>
              <a:gd name="T86" fmla="*/ 6 w 1954"/>
              <a:gd name="T87" fmla="*/ 1176 h 2134"/>
              <a:gd name="T88" fmla="*/ 6 w 1954"/>
              <a:gd name="T89" fmla="*/ 958 h 2134"/>
              <a:gd name="T90" fmla="*/ 50 w 1954"/>
              <a:gd name="T91" fmla="*/ 750 h 2134"/>
              <a:gd name="T92" fmla="*/ 130 w 1954"/>
              <a:gd name="T93" fmla="*/ 557 h 2134"/>
              <a:gd name="T94" fmla="*/ 246 w 1954"/>
              <a:gd name="T95" fmla="*/ 388 h 2134"/>
              <a:gd name="T96" fmla="*/ 389 w 1954"/>
              <a:gd name="T97" fmla="*/ 243 h 2134"/>
              <a:gd name="T98" fmla="*/ 560 w 1954"/>
              <a:gd name="T99" fmla="*/ 129 h 2134"/>
              <a:gd name="T100" fmla="*/ 751 w 1954"/>
              <a:gd name="T101" fmla="*/ 47 h 2134"/>
              <a:gd name="T102" fmla="*/ 961 w 1954"/>
              <a:gd name="T103" fmla="*/ 5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4" h="2134">
                <a:moveTo>
                  <a:pt x="1069" y="0"/>
                </a:moveTo>
                <a:lnTo>
                  <a:pt x="1177" y="5"/>
                </a:lnTo>
                <a:lnTo>
                  <a:pt x="1281" y="21"/>
                </a:lnTo>
                <a:lnTo>
                  <a:pt x="1383" y="47"/>
                </a:lnTo>
                <a:lnTo>
                  <a:pt x="1479" y="82"/>
                </a:lnTo>
                <a:lnTo>
                  <a:pt x="1571" y="125"/>
                </a:lnTo>
                <a:lnTo>
                  <a:pt x="1658" y="176"/>
                </a:lnTo>
                <a:lnTo>
                  <a:pt x="1740" y="237"/>
                </a:lnTo>
                <a:lnTo>
                  <a:pt x="1783" y="190"/>
                </a:lnTo>
                <a:lnTo>
                  <a:pt x="1836" y="345"/>
                </a:lnTo>
                <a:lnTo>
                  <a:pt x="1671" y="312"/>
                </a:lnTo>
                <a:lnTo>
                  <a:pt x="1721" y="259"/>
                </a:lnTo>
                <a:lnTo>
                  <a:pt x="1638" y="198"/>
                </a:lnTo>
                <a:lnTo>
                  <a:pt x="1554" y="147"/>
                </a:lnTo>
                <a:lnTo>
                  <a:pt x="1461" y="106"/>
                </a:lnTo>
                <a:lnTo>
                  <a:pt x="1369" y="72"/>
                </a:lnTo>
                <a:lnTo>
                  <a:pt x="1271" y="49"/>
                </a:lnTo>
                <a:lnTo>
                  <a:pt x="1171" y="33"/>
                </a:lnTo>
                <a:lnTo>
                  <a:pt x="1069" y="29"/>
                </a:lnTo>
                <a:lnTo>
                  <a:pt x="967" y="33"/>
                </a:lnTo>
                <a:lnTo>
                  <a:pt x="864" y="49"/>
                </a:lnTo>
                <a:lnTo>
                  <a:pt x="766" y="72"/>
                </a:lnTo>
                <a:lnTo>
                  <a:pt x="672" y="108"/>
                </a:lnTo>
                <a:lnTo>
                  <a:pt x="580" y="151"/>
                </a:lnTo>
                <a:lnTo>
                  <a:pt x="493" y="202"/>
                </a:lnTo>
                <a:lnTo>
                  <a:pt x="411" y="263"/>
                </a:lnTo>
                <a:lnTo>
                  <a:pt x="334" y="333"/>
                </a:lnTo>
                <a:lnTo>
                  <a:pt x="266" y="410"/>
                </a:lnTo>
                <a:lnTo>
                  <a:pt x="205" y="490"/>
                </a:lnTo>
                <a:lnTo>
                  <a:pt x="152" y="579"/>
                </a:lnTo>
                <a:lnTo>
                  <a:pt x="108" y="669"/>
                </a:lnTo>
                <a:lnTo>
                  <a:pt x="75" y="765"/>
                </a:lnTo>
                <a:lnTo>
                  <a:pt x="50" y="864"/>
                </a:lnTo>
                <a:lnTo>
                  <a:pt x="36" y="964"/>
                </a:lnTo>
                <a:lnTo>
                  <a:pt x="30" y="1068"/>
                </a:lnTo>
                <a:lnTo>
                  <a:pt x="36" y="1170"/>
                </a:lnTo>
                <a:lnTo>
                  <a:pt x="50" y="1272"/>
                </a:lnTo>
                <a:lnTo>
                  <a:pt x="75" y="1370"/>
                </a:lnTo>
                <a:lnTo>
                  <a:pt x="108" y="1464"/>
                </a:lnTo>
                <a:lnTo>
                  <a:pt x="152" y="1557"/>
                </a:lnTo>
                <a:lnTo>
                  <a:pt x="205" y="1643"/>
                </a:lnTo>
                <a:lnTo>
                  <a:pt x="266" y="1726"/>
                </a:lnTo>
                <a:lnTo>
                  <a:pt x="334" y="1802"/>
                </a:lnTo>
                <a:lnTo>
                  <a:pt x="411" y="1871"/>
                </a:lnTo>
                <a:lnTo>
                  <a:pt x="493" y="1932"/>
                </a:lnTo>
                <a:lnTo>
                  <a:pt x="580" y="1983"/>
                </a:lnTo>
                <a:lnTo>
                  <a:pt x="672" y="2026"/>
                </a:lnTo>
                <a:lnTo>
                  <a:pt x="766" y="2061"/>
                </a:lnTo>
                <a:lnTo>
                  <a:pt x="864" y="2085"/>
                </a:lnTo>
                <a:lnTo>
                  <a:pt x="967" y="2101"/>
                </a:lnTo>
                <a:lnTo>
                  <a:pt x="1069" y="2105"/>
                </a:lnTo>
                <a:lnTo>
                  <a:pt x="1173" y="2101"/>
                </a:lnTo>
                <a:lnTo>
                  <a:pt x="1273" y="2085"/>
                </a:lnTo>
                <a:lnTo>
                  <a:pt x="1371" y="2061"/>
                </a:lnTo>
                <a:lnTo>
                  <a:pt x="1467" y="2026"/>
                </a:lnTo>
                <a:lnTo>
                  <a:pt x="1558" y="1983"/>
                </a:lnTo>
                <a:lnTo>
                  <a:pt x="1644" y="1932"/>
                </a:lnTo>
                <a:lnTo>
                  <a:pt x="1726" y="1871"/>
                </a:lnTo>
                <a:lnTo>
                  <a:pt x="1803" y="1802"/>
                </a:lnTo>
                <a:lnTo>
                  <a:pt x="1872" y="1724"/>
                </a:lnTo>
                <a:lnTo>
                  <a:pt x="1933" y="1643"/>
                </a:lnTo>
                <a:lnTo>
                  <a:pt x="1942" y="1655"/>
                </a:lnTo>
                <a:lnTo>
                  <a:pt x="1954" y="1665"/>
                </a:lnTo>
                <a:lnTo>
                  <a:pt x="1891" y="1747"/>
                </a:lnTo>
                <a:lnTo>
                  <a:pt x="1823" y="1822"/>
                </a:lnTo>
                <a:lnTo>
                  <a:pt x="1748" y="1891"/>
                </a:lnTo>
                <a:lnTo>
                  <a:pt x="1666" y="1951"/>
                </a:lnTo>
                <a:lnTo>
                  <a:pt x="1577" y="2006"/>
                </a:lnTo>
                <a:lnTo>
                  <a:pt x="1485" y="2052"/>
                </a:lnTo>
                <a:lnTo>
                  <a:pt x="1387" y="2087"/>
                </a:lnTo>
                <a:lnTo>
                  <a:pt x="1285" y="2112"/>
                </a:lnTo>
                <a:lnTo>
                  <a:pt x="1179" y="2128"/>
                </a:lnTo>
                <a:lnTo>
                  <a:pt x="1069" y="2134"/>
                </a:lnTo>
                <a:lnTo>
                  <a:pt x="961" y="2128"/>
                </a:lnTo>
                <a:lnTo>
                  <a:pt x="855" y="2112"/>
                </a:lnTo>
                <a:lnTo>
                  <a:pt x="751" y="2087"/>
                </a:lnTo>
                <a:lnTo>
                  <a:pt x="652" y="2050"/>
                </a:lnTo>
                <a:lnTo>
                  <a:pt x="560" y="2006"/>
                </a:lnTo>
                <a:lnTo>
                  <a:pt x="472" y="1951"/>
                </a:lnTo>
                <a:lnTo>
                  <a:pt x="389" y="1891"/>
                </a:lnTo>
                <a:lnTo>
                  <a:pt x="315" y="1822"/>
                </a:lnTo>
                <a:lnTo>
                  <a:pt x="246" y="1745"/>
                </a:lnTo>
                <a:lnTo>
                  <a:pt x="183" y="1665"/>
                </a:lnTo>
                <a:lnTo>
                  <a:pt x="130" y="1576"/>
                </a:lnTo>
                <a:lnTo>
                  <a:pt x="85" y="1482"/>
                </a:lnTo>
                <a:lnTo>
                  <a:pt x="50" y="1384"/>
                </a:lnTo>
                <a:lnTo>
                  <a:pt x="24" y="1282"/>
                </a:lnTo>
                <a:lnTo>
                  <a:pt x="6" y="1176"/>
                </a:lnTo>
                <a:lnTo>
                  <a:pt x="0" y="1068"/>
                </a:lnTo>
                <a:lnTo>
                  <a:pt x="6" y="958"/>
                </a:lnTo>
                <a:lnTo>
                  <a:pt x="24" y="852"/>
                </a:lnTo>
                <a:lnTo>
                  <a:pt x="50" y="750"/>
                </a:lnTo>
                <a:lnTo>
                  <a:pt x="85" y="652"/>
                </a:lnTo>
                <a:lnTo>
                  <a:pt x="130" y="557"/>
                </a:lnTo>
                <a:lnTo>
                  <a:pt x="183" y="471"/>
                </a:lnTo>
                <a:lnTo>
                  <a:pt x="246" y="388"/>
                </a:lnTo>
                <a:lnTo>
                  <a:pt x="315" y="312"/>
                </a:lnTo>
                <a:lnTo>
                  <a:pt x="389" y="243"/>
                </a:lnTo>
                <a:lnTo>
                  <a:pt x="472" y="182"/>
                </a:lnTo>
                <a:lnTo>
                  <a:pt x="560" y="129"/>
                </a:lnTo>
                <a:lnTo>
                  <a:pt x="652" y="84"/>
                </a:lnTo>
                <a:lnTo>
                  <a:pt x="751" y="47"/>
                </a:lnTo>
                <a:lnTo>
                  <a:pt x="855" y="21"/>
                </a:lnTo>
                <a:lnTo>
                  <a:pt x="961" y="5"/>
                </a:lnTo>
                <a:lnTo>
                  <a:pt x="1069" y="0"/>
                </a:lnTo>
                <a:close/>
              </a:path>
            </a:pathLst>
          </a:custGeom>
          <a:solidFill>
            <a:srgbClr val="3E6E28"/>
          </a:solidFill>
          <a:ln w="28575">
            <a:solidFill>
              <a:srgbClr val="3E6E28"/>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5" name="Freeform 1171">
            <a:extLst>
              <a:ext uri="{FF2B5EF4-FFF2-40B4-BE49-F238E27FC236}">
                <a16:creationId xmlns:a16="http://schemas.microsoft.com/office/drawing/2014/main" id="{B16A94AD-B328-3D24-DDB3-13EC46FFF659}"/>
              </a:ext>
            </a:extLst>
          </p:cNvPr>
          <p:cNvSpPr>
            <a:spLocks/>
          </p:cNvSpPr>
          <p:nvPr/>
        </p:nvSpPr>
        <p:spPr bwMode="auto">
          <a:xfrm>
            <a:off x="7525963" y="3019209"/>
            <a:ext cx="2878527" cy="2851376"/>
          </a:xfrm>
          <a:custGeom>
            <a:avLst/>
            <a:gdLst>
              <a:gd name="T0" fmla="*/ 633 w 1263"/>
              <a:gd name="T1" fmla="*/ 0 h 1262"/>
              <a:gd name="T2" fmla="*/ 717 w 1263"/>
              <a:gd name="T3" fmla="*/ 5 h 1262"/>
              <a:gd name="T4" fmla="*/ 800 w 1263"/>
              <a:gd name="T5" fmla="*/ 23 h 1262"/>
              <a:gd name="T6" fmla="*/ 878 w 1263"/>
              <a:gd name="T7" fmla="*/ 51 h 1262"/>
              <a:gd name="T8" fmla="*/ 951 w 1263"/>
              <a:gd name="T9" fmla="*/ 86 h 1262"/>
              <a:gd name="T10" fmla="*/ 1018 w 1263"/>
              <a:gd name="T11" fmla="*/ 131 h 1262"/>
              <a:gd name="T12" fmla="*/ 1079 w 1263"/>
              <a:gd name="T13" fmla="*/ 186 h 1262"/>
              <a:gd name="T14" fmla="*/ 1132 w 1263"/>
              <a:gd name="T15" fmla="*/ 245 h 1262"/>
              <a:gd name="T16" fmla="*/ 1177 w 1263"/>
              <a:gd name="T17" fmla="*/ 314 h 1262"/>
              <a:gd name="T18" fmla="*/ 1214 w 1263"/>
              <a:gd name="T19" fmla="*/ 386 h 1262"/>
              <a:gd name="T20" fmla="*/ 1241 w 1263"/>
              <a:gd name="T21" fmla="*/ 463 h 1262"/>
              <a:gd name="T22" fmla="*/ 1257 w 1263"/>
              <a:gd name="T23" fmla="*/ 545 h 1262"/>
              <a:gd name="T24" fmla="*/ 1263 w 1263"/>
              <a:gd name="T25" fmla="*/ 632 h 1262"/>
              <a:gd name="T26" fmla="*/ 1257 w 1263"/>
              <a:gd name="T27" fmla="*/ 718 h 1262"/>
              <a:gd name="T28" fmla="*/ 1241 w 1263"/>
              <a:gd name="T29" fmla="*/ 799 h 1262"/>
              <a:gd name="T30" fmla="*/ 1214 w 1263"/>
              <a:gd name="T31" fmla="*/ 877 h 1262"/>
              <a:gd name="T32" fmla="*/ 1177 w 1263"/>
              <a:gd name="T33" fmla="*/ 950 h 1262"/>
              <a:gd name="T34" fmla="*/ 1132 w 1263"/>
              <a:gd name="T35" fmla="*/ 1017 h 1262"/>
              <a:gd name="T36" fmla="*/ 1079 w 1263"/>
              <a:gd name="T37" fmla="*/ 1078 h 1262"/>
              <a:gd name="T38" fmla="*/ 1018 w 1263"/>
              <a:gd name="T39" fmla="*/ 1131 h 1262"/>
              <a:gd name="T40" fmla="*/ 951 w 1263"/>
              <a:gd name="T41" fmla="*/ 1178 h 1262"/>
              <a:gd name="T42" fmla="*/ 878 w 1263"/>
              <a:gd name="T43" fmla="*/ 1213 h 1262"/>
              <a:gd name="T44" fmla="*/ 800 w 1263"/>
              <a:gd name="T45" fmla="*/ 1241 h 1262"/>
              <a:gd name="T46" fmla="*/ 717 w 1263"/>
              <a:gd name="T47" fmla="*/ 1258 h 1262"/>
              <a:gd name="T48" fmla="*/ 633 w 1263"/>
              <a:gd name="T49" fmla="*/ 1262 h 1262"/>
              <a:gd name="T50" fmla="*/ 546 w 1263"/>
              <a:gd name="T51" fmla="*/ 1258 h 1262"/>
              <a:gd name="T52" fmla="*/ 464 w 1263"/>
              <a:gd name="T53" fmla="*/ 1241 h 1262"/>
              <a:gd name="T54" fmla="*/ 387 w 1263"/>
              <a:gd name="T55" fmla="*/ 1213 h 1262"/>
              <a:gd name="T56" fmla="*/ 313 w 1263"/>
              <a:gd name="T57" fmla="*/ 1178 h 1262"/>
              <a:gd name="T58" fmla="*/ 246 w 1263"/>
              <a:gd name="T59" fmla="*/ 1131 h 1262"/>
              <a:gd name="T60" fmla="*/ 185 w 1263"/>
              <a:gd name="T61" fmla="*/ 1078 h 1262"/>
              <a:gd name="T62" fmla="*/ 132 w 1263"/>
              <a:gd name="T63" fmla="*/ 1017 h 1262"/>
              <a:gd name="T64" fmla="*/ 87 w 1263"/>
              <a:gd name="T65" fmla="*/ 950 h 1262"/>
              <a:gd name="T66" fmla="*/ 52 w 1263"/>
              <a:gd name="T67" fmla="*/ 877 h 1262"/>
              <a:gd name="T68" fmla="*/ 24 w 1263"/>
              <a:gd name="T69" fmla="*/ 799 h 1262"/>
              <a:gd name="T70" fmla="*/ 6 w 1263"/>
              <a:gd name="T71" fmla="*/ 718 h 1262"/>
              <a:gd name="T72" fmla="*/ 0 w 1263"/>
              <a:gd name="T73" fmla="*/ 632 h 1262"/>
              <a:gd name="T74" fmla="*/ 6 w 1263"/>
              <a:gd name="T75" fmla="*/ 545 h 1262"/>
              <a:gd name="T76" fmla="*/ 24 w 1263"/>
              <a:gd name="T77" fmla="*/ 463 h 1262"/>
              <a:gd name="T78" fmla="*/ 52 w 1263"/>
              <a:gd name="T79" fmla="*/ 386 h 1262"/>
              <a:gd name="T80" fmla="*/ 87 w 1263"/>
              <a:gd name="T81" fmla="*/ 314 h 1262"/>
              <a:gd name="T82" fmla="*/ 132 w 1263"/>
              <a:gd name="T83" fmla="*/ 245 h 1262"/>
              <a:gd name="T84" fmla="*/ 185 w 1263"/>
              <a:gd name="T85" fmla="*/ 186 h 1262"/>
              <a:gd name="T86" fmla="*/ 246 w 1263"/>
              <a:gd name="T87" fmla="*/ 131 h 1262"/>
              <a:gd name="T88" fmla="*/ 313 w 1263"/>
              <a:gd name="T89" fmla="*/ 86 h 1262"/>
              <a:gd name="T90" fmla="*/ 387 w 1263"/>
              <a:gd name="T91" fmla="*/ 51 h 1262"/>
              <a:gd name="T92" fmla="*/ 464 w 1263"/>
              <a:gd name="T93" fmla="*/ 23 h 1262"/>
              <a:gd name="T94" fmla="*/ 546 w 1263"/>
              <a:gd name="T95" fmla="*/ 5 h 1262"/>
              <a:gd name="T96" fmla="*/ 633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3" y="0"/>
                </a:moveTo>
                <a:lnTo>
                  <a:pt x="717" y="5"/>
                </a:lnTo>
                <a:lnTo>
                  <a:pt x="800" y="23"/>
                </a:lnTo>
                <a:lnTo>
                  <a:pt x="878" y="51"/>
                </a:lnTo>
                <a:lnTo>
                  <a:pt x="951" y="86"/>
                </a:lnTo>
                <a:lnTo>
                  <a:pt x="1018" y="131"/>
                </a:lnTo>
                <a:lnTo>
                  <a:pt x="1079" y="186"/>
                </a:lnTo>
                <a:lnTo>
                  <a:pt x="1132" y="245"/>
                </a:lnTo>
                <a:lnTo>
                  <a:pt x="1177" y="314"/>
                </a:lnTo>
                <a:lnTo>
                  <a:pt x="1214" y="386"/>
                </a:lnTo>
                <a:lnTo>
                  <a:pt x="1241" y="463"/>
                </a:lnTo>
                <a:lnTo>
                  <a:pt x="1257" y="545"/>
                </a:lnTo>
                <a:lnTo>
                  <a:pt x="1263" y="632"/>
                </a:lnTo>
                <a:lnTo>
                  <a:pt x="1257" y="718"/>
                </a:lnTo>
                <a:lnTo>
                  <a:pt x="1241" y="799"/>
                </a:lnTo>
                <a:lnTo>
                  <a:pt x="1214" y="877"/>
                </a:lnTo>
                <a:lnTo>
                  <a:pt x="1177" y="950"/>
                </a:lnTo>
                <a:lnTo>
                  <a:pt x="1132" y="1017"/>
                </a:lnTo>
                <a:lnTo>
                  <a:pt x="1079" y="1078"/>
                </a:lnTo>
                <a:lnTo>
                  <a:pt x="1018" y="1131"/>
                </a:lnTo>
                <a:lnTo>
                  <a:pt x="951" y="1178"/>
                </a:lnTo>
                <a:lnTo>
                  <a:pt x="878" y="1213"/>
                </a:lnTo>
                <a:lnTo>
                  <a:pt x="800" y="1241"/>
                </a:lnTo>
                <a:lnTo>
                  <a:pt x="717" y="1258"/>
                </a:lnTo>
                <a:lnTo>
                  <a:pt x="633" y="1262"/>
                </a:lnTo>
                <a:lnTo>
                  <a:pt x="546" y="1258"/>
                </a:lnTo>
                <a:lnTo>
                  <a:pt x="464" y="1241"/>
                </a:lnTo>
                <a:lnTo>
                  <a:pt x="387" y="1213"/>
                </a:lnTo>
                <a:lnTo>
                  <a:pt x="313" y="1178"/>
                </a:lnTo>
                <a:lnTo>
                  <a:pt x="246" y="1131"/>
                </a:lnTo>
                <a:lnTo>
                  <a:pt x="185" y="1078"/>
                </a:lnTo>
                <a:lnTo>
                  <a:pt x="132" y="1017"/>
                </a:lnTo>
                <a:lnTo>
                  <a:pt x="87" y="950"/>
                </a:lnTo>
                <a:lnTo>
                  <a:pt x="52" y="877"/>
                </a:lnTo>
                <a:lnTo>
                  <a:pt x="24" y="799"/>
                </a:lnTo>
                <a:lnTo>
                  <a:pt x="6" y="718"/>
                </a:lnTo>
                <a:lnTo>
                  <a:pt x="0" y="632"/>
                </a:lnTo>
                <a:lnTo>
                  <a:pt x="6" y="545"/>
                </a:lnTo>
                <a:lnTo>
                  <a:pt x="24" y="463"/>
                </a:lnTo>
                <a:lnTo>
                  <a:pt x="52" y="386"/>
                </a:lnTo>
                <a:lnTo>
                  <a:pt x="87" y="314"/>
                </a:lnTo>
                <a:lnTo>
                  <a:pt x="132" y="245"/>
                </a:lnTo>
                <a:lnTo>
                  <a:pt x="185" y="186"/>
                </a:lnTo>
                <a:lnTo>
                  <a:pt x="246" y="131"/>
                </a:lnTo>
                <a:lnTo>
                  <a:pt x="313" y="86"/>
                </a:lnTo>
                <a:lnTo>
                  <a:pt x="387" y="51"/>
                </a:lnTo>
                <a:lnTo>
                  <a:pt x="464" y="23"/>
                </a:lnTo>
                <a:lnTo>
                  <a:pt x="546" y="5"/>
                </a:lnTo>
                <a:lnTo>
                  <a:pt x="633"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6" name="Freeform 1110">
            <a:extLst>
              <a:ext uri="{FF2B5EF4-FFF2-40B4-BE49-F238E27FC236}">
                <a16:creationId xmlns:a16="http://schemas.microsoft.com/office/drawing/2014/main" id="{A71CE6C7-44DF-6FC5-3EC4-85337F79A365}"/>
              </a:ext>
            </a:extLst>
          </p:cNvPr>
          <p:cNvSpPr>
            <a:spLocks noEditPoints="1"/>
          </p:cNvSpPr>
          <p:nvPr/>
        </p:nvSpPr>
        <p:spPr bwMode="auto">
          <a:xfrm>
            <a:off x="10210800" y="2529600"/>
            <a:ext cx="3863448" cy="3830596"/>
          </a:xfrm>
          <a:prstGeom prst="ellipse">
            <a:avLst/>
          </a:prstGeom>
          <a:solidFill>
            <a:schemeClr val="bg1">
              <a:lumMod val="95000"/>
            </a:schemeClr>
          </a:solidFill>
          <a:ln w="57150">
            <a:solidFill>
              <a:srgbClr val="04A6C2"/>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7" name="Freeform 1205">
            <a:extLst>
              <a:ext uri="{FF2B5EF4-FFF2-40B4-BE49-F238E27FC236}">
                <a16:creationId xmlns:a16="http://schemas.microsoft.com/office/drawing/2014/main" id="{8C15D260-8001-116E-A00B-F8644939C8D7}"/>
              </a:ext>
            </a:extLst>
          </p:cNvPr>
          <p:cNvSpPr>
            <a:spLocks/>
          </p:cNvSpPr>
          <p:nvPr/>
        </p:nvSpPr>
        <p:spPr bwMode="auto">
          <a:xfrm>
            <a:off x="10689594" y="3005677"/>
            <a:ext cx="2905858" cy="2878449"/>
          </a:xfrm>
          <a:custGeom>
            <a:avLst/>
            <a:gdLst>
              <a:gd name="T0" fmla="*/ 638 w 1276"/>
              <a:gd name="T1" fmla="*/ 0 h 1274"/>
              <a:gd name="T2" fmla="*/ 724 w 1276"/>
              <a:gd name="T3" fmla="*/ 6 h 1274"/>
              <a:gd name="T4" fmla="*/ 807 w 1276"/>
              <a:gd name="T5" fmla="*/ 23 h 1274"/>
              <a:gd name="T6" fmla="*/ 885 w 1276"/>
              <a:gd name="T7" fmla="*/ 51 h 1274"/>
              <a:gd name="T8" fmla="*/ 960 w 1276"/>
              <a:gd name="T9" fmla="*/ 86 h 1274"/>
              <a:gd name="T10" fmla="*/ 1027 w 1276"/>
              <a:gd name="T11" fmla="*/ 133 h 1274"/>
              <a:gd name="T12" fmla="*/ 1090 w 1276"/>
              <a:gd name="T13" fmla="*/ 186 h 1274"/>
              <a:gd name="T14" fmla="*/ 1143 w 1276"/>
              <a:gd name="T15" fmla="*/ 247 h 1274"/>
              <a:gd name="T16" fmla="*/ 1188 w 1276"/>
              <a:gd name="T17" fmla="*/ 316 h 1274"/>
              <a:gd name="T18" fmla="*/ 1225 w 1276"/>
              <a:gd name="T19" fmla="*/ 388 h 1274"/>
              <a:gd name="T20" fmla="*/ 1253 w 1276"/>
              <a:gd name="T21" fmla="*/ 467 h 1274"/>
              <a:gd name="T22" fmla="*/ 1270 w 1276"/>
              <a:gd name="T23" fmla="*/ 551 h 1274"/>
              <a:gd name="T24" fmla="*/ 1276 w 1276"/>
              <a:gd name="T25" fmla="*/ 638 h 1274"/>
              <a:gd name="T26" fmla="*/ 1270 w 1276"/>
              <a:gd name="T27" fmla="*/ 724 h 1274"/>
              <a:gd name="T28" fmla="*/ 1253 w 1276"/>
              <a:gd name="T29" fmla="*/ 807 h 1274"/>
              <a:gd name="T30" fmla="*/ 1225 w 1276"/>
              <a:gd name="T31" fmla="*/ 885 h 1274"/>
              <a:gd name="T32" fmla="*/ 1188 w 1276"/>
              <a:gd name="T33" fmla="*/ 958 h 1274"/>
              <a:gd name="T34" fmla="*/ 1143 w 1276"/>
              <a:gd name="T35" fmla="*/ 1027 h 1274"/>
              <a:gd name="T36" fmla="*/ 1090 w 1276"/>
              <a:gd name="T37" fmla="*/ 1087 h 1274"/>
              <a:gd name="T38" fmla="*/ 1027 w 1276"/>
              <a:gd name="T39" fmla="*/ 1142 h 1274"/>
              <a:gd name="T40" fmla="*/ 960 w 1276"/>
              <a:gd name="T41" fmla="*/ 1188 h 1274"/>
              <a:gd name="T42" fmla="*/ 885 w 1276"/>
              <a:gd name="T43" fmla="*/ 1225 h 1274"/>
              <a:gd name="T44" fmla="*/ 807 w 1276"/>
              <a:gd name="T45" fmla="*/ 1252 h 1274"/>
              <a:gd name="T46" fmla="*/ 724 w 1276"/>
              <a:gd name="T47" fmla="*/ 1268 h 1274"/>
              <a:gd name="T48" fmla="*/ 638 w 1276"/>
              <a:gd name="T49" fmla="*/ 1274 h 1274"/>
              <a:gd name="T50" fmla="*/ 552 w 1276"/>
              <a:gd name="T51" fmla="*/ 1268 h 1274"/>
              <a:gd name="T52" fmla="*/ 469 w 1276"/>
              <a:gd name="T53" fmla="*/ 1252 h 1274"/>
              <a:gd name="T54" fmla="*/ 391 w 1276"/>
              <a:gd name="T55" fmla="*/ 1225 h 1274"/>
              <a:gd name="T56" fmla="*/ 316 w 1276"/>
              <a:gd name="T57" fmla="*/ 1188 h 1274"/>
              <a:gd name="T58" fmla="*/ 249 w 1276"/>
              <a:gd name="T59" fmla="*/ 1142 h 1274"/>
              <a:gd name="T60" fmla="*/ 186 w 1276"/>
              <a:gd name="T61" fmla="*/ 1087 h 1274"/>
              <a:gd name="T62" fmla="*/ 133 w 1276"/>
              <a:gd name="T63" fmla="*/ 1027 h 1274"/>
              <a:gd name="T64" fmla="*/ 88 w 1276"/>
              <a:gd name="T65" fmla="*/ 958 h 1274"/>
              <a:gd name="T66" fmla="*/ 51 w 1276"/>
              <a:gd name="T67" fmla="*/ 885 h 1274"/>
              <a:gd name="T68" fmla="*/ 23 w 1276"/>
              <a:gd name="T69" fmla="*/ 807 h 1274"/>
              <a:gd name="T70" fmla="*/ 6 w 1276"/>
              <a:gd name="T71" fmla="*/ 724 h 1274"/>
              <a:gd name="T72" fmla="*/ 0 w 1276"/>
              <a:gd name="T73" fmla="*/ 638 h 1274"/>
              <a:gd name="T74" fmla="*/ 6 w 1276"/>
              <a:gd name="T75" fmla="*/ 551 h 1274"/>
              <a:gd name="T76" fmla="*/ 23 w 1276"/>
              <a:gd name="T77" fmla="*/ 467 h 1274"/>
              <a:gd name="T78" fmla="*/ 51 w 1276"/>
              <a:gd name="T79" fmla="*/ 388 h 1274"/>
              <a:gd name="T80" fmla="*/ 88 w 1276"/>
              <a:gd name="T81" fmla="*/ 316 h 1274"/>
              <a:gd name="T82" fmla="*/ 133 w 1276"/>
              <a:gd name="T83" fmla="*/ 247 h 1274"/>
              <a:gd name="T84" fmla="*/ 186 w 1276"/>
              <a:gd name="T85" fmla="*/ 186 h 1274"/>
              <a:gd name="T86" fmla="*/ 249 w 1276"/>
              <a:gd name="T87" fmla="*/ 133 h 1274"/>
              <a:gd name="T88" fmla="*/ 316 w 1276"/>
              <a:gd name="T89" fmla="*/ 86 h 1274"/>
              <a:gd name="T90" fmla="*/ 391 w 1276"/>
              <a:gd name="T91" fmla="*/ 51 h 1274"/>
              <a:gd name="T92" fmla="*/ 469 w 1276"/>
              <a:gd name="T93" fmla="*/ 23 h 1274"/>
              <a:gd name="T94" fmla="*/ 552 w 1276"/>
              <a:gd name="T95" fmla="*/ 6 h 1274"/>
              <a:gd name="T96" fmla="*/ 638 w 1276"/>
              <a:gd name="T97"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274">
                <a:moveTo>
                  <a:pt x="638" y="0"/>
                </a:moveTo>
                <a:lnTo>
                  <a:pt x="724" y="6"/>
                </a:lnTo>
                <a:lnTo>
                  <a:pt x="807" y="23"/>
                </a:lnTo>
                <a:lnTo>
                  <a:pt x="885" y="51"/>
                </a:lnTo>
                <a:lnTo>
                  <a:pt x="960" y="86"/>
                </a:lnTo>
                <a:lnTo>
                  <a:pt x="1027" y="133"/>
                </a:lnTo>
                <a:lnTo>
                  <a:pt x="1090" y="186"/>
                </a:lnTo>
                <a:lnTo>
                  <a:pt x="1143" y="247"/>
                </a:lnTo>
                <a:lnTo>
                  <a:pt x="1188" y="316"/>
                </a:lnTo>
                <a:lnTo>
                  <a:pt x="1225" y="388"/>
                </a:lnTo>
                <a:lnTo>
                  <a:pt x="1253" y="467"/>
                </a:lnTo>
                <a:lnTo>
                  <a:pt x="1270" y="551"/>
                </a:lnTo>
                <a:lnTo>
                  <a:pt x="1276" y="638"/>
                </a:lnTo>
                <a:lnTo>
                  <a:pt x="1270" y="724"/>
                </a:lnTo>
                <a:lnTo>
                  <a:pt x="1253" y="807"/>
                </a:lnTo>
                <a:lnTo>
                  <a:pt x="1225" y="885"/>
                </a:lnTo>
                <a:lnTo>
                  <a:pt x="1188" y="958"/>
                </a:lnTo>
                <a:lnTo>
                  <a:pt x="1143" y="1027"/>
                </a:lnTo>
                <a:lnTo>
                  <a:pt x="1090" y="1087"/>
                </a:lnTo>
                <a:lnTo>
                  <a:pt x="1027" y="1142"/>
                </a:lnTo>
                <a:lnTo>
                  <a:pt x="960" y="1188"/>
                </a:lnTo>
                <a:lnTo>
                  <a:pt x="885" y="1225"/>
                </a:lnTo>
                <a:lnTo>
                  <a:pt x="807" y="1252"/>
                </a:lnTo>
                <a:lnTo>
                  <a:pt x="724" y="1268"/>
                </a:lnTo>
                <a:lnTo>
                  <a:pt x="638" y="1274"/>
                </a:lnTo>
                <a:lnTo>
                  <a:pt x="552" y="1268"/>
                </a:lnTo>
                <a:lnTo>
                  <a:pt x="469" y="1252"/>
                </a:lnTo>
                <a:lnTo>
                  <a:pt x="391" y="1225"/>
                </a:lnTo>
                <a:lnTo>
                  <a:pt x="316" y="1188"/>
                </a:lnTo>
                <a:lnTo>
                  <a:pt x="249" y="1142"/>
                </a:lnTo>
                <a:lnTo>
                  <a:pt x="186" y="1087"/>
                </a:lnTo>
                <a:lnTo>
                  <a:pt x="133" y="1027"/>
                </a:lnTo>
                <a:lnTo>
                  <a:pt x="88" y="958"/>
                </a:lnTo>
                <a:lnTo>
                  <a:pt x="51" y="885"/>
                </a:lnTo>
                <a:lnTo>
                  <a:pt x="23" y="807"/>
                </a:lnTo>
                <a:lnTo>
                  <a:pt x="6" y="724"/>
                </a:lnTo>
                <a:lnTo>
                  <a:pt x="0" y="638"/>
                </a:lnTo>
                <a:lnTo>
                  <a:pt x="6" y="551"/>
                </a:lnTo>
                <a:lnTo>
                  <a:pt x="23" y="467"/>
                </a:lnTo>
                <a:lnTo>
                  <a:pt x="51" y="388"/>
                </a:lnTo>
                <a:lnTo>
                  <a:pt x="88" y="316"/>
                </a:lnTo>
                <a:lnTo>
                  <a:pt x="133" y="247"/>
                </a:lnTo>
                <a:lnTo>
                  <a:pt x="186" y="186"/>
                </a:lnTo>
                <a:lnTo>
                  <a:pt x="249" y="133"/>
                </a:lnTo>
                <a:lnTo>
                  <a:pt x="316" y="86"/>
                </a:lnTo>
                <a:lnTo>
                  <a:pt x="391" y="51"/>
                </a:lnTo>
                <a:lnTo>
                  <a:pt x="469" y="23"/>
                </a:lnTo>
                <a:lnTo>
                  <a:pt x="552" y="6"/>
                </a:lnTo>
                <a:lnTo>
                  <a:pt x="638"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8" name="Rectangle 855">
            <a:extLst>
              <a:ext uri="{FF2B5EF4-FFF2-40B4-BE49-F238E27FC236}">
                <a16:creationId xmlns:a16="http://schemas.microsoft.com/office/drawing/2014/main" id="{36A4483D-5794-D09D-6DD7-4460BC24F0FD}"/>
              </a:ext>
            </a:extLst>
          </p:cNvPr>
          <p:cNvSpPr>
            <a:spLocks noChangeArrowheads="1"/>
          </p:cNvSpPr>
          <p:nvPr/>
        </p:nvSpPr>
        <p:spPr bwMode="auto">
          <a:xfrm>
            <a:off x="7404642" y="6798173"/>
            <a:ext cx="2881355" cy="1419959"/>
          </a:xfrm>
          <a:prstGeom prst="roundRect">
            <a:avLst/>
          </a:prstGeom>
          <a:solidFill>
            <a:srgbClr val="3E6E28"/>
          </a:solidFill>
          <a:ln w="0">
            <a:no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noProof="0" dirty="0">
                <a:solidFill>
                  <a:schemeClr val="bg1"/>
                </a:solidFill>
                <a:latin typeface="+mj-lt"/>
              </a:rPr>
              <a:t>Chancen erkennen</a:t>
            </a:r>
          </a:p>
        </p:txBody>
      </p:sp>
      <p:sp>
        <p:nvSpPr>
          <p:cNvPr id="19" name="Rectangle 68">
            <a:extLst>
              <a:ext uri="{FF2B5EF4-FFF2-40B4-BE49-F238E27FC236}">
                <a16:creationId xmlns:a16="http://schemas.microsoft.com/office/drawing/2014/main" id="{3AF0923F-6FCB-57B1-81DC-623E5F5D18BB}"/>
              </a:ext>
            </a:extLst>
          </p:cNvPr>
          <p:cNvSpPr/>
          <p:nvPr/>
        </p:nvSpPr>
        <p:spPr>
          <a:xfrm flipH="1">
            <a:off x="7446860" y="8560075"/>
            <a:ext cx="2728954"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Ideen, die aus Bedürfnissen oder Trends entstehen</a:t>
            </a:r>
            <a:endParaRPr lang="en-GB" sz="2500" noProof="0" dirty="0">
              <a:solidFill>
                <a:schemeClr val="tx1">
                  <a:lumMod val="75000"/>
                  <a:lumOff val="25000"/>
                </a:schemeClr>
              </a:solidFill>
              <a:latin typeface="+mj-lt"/>
            </a:endParaRPr>
          </a:p>
        </p:txBody>
      </p:sp>
      <p:sp>
        <p:nvSpPr>
          <p:cNvPr id="20" name="Rectangle 855">
            <a:extLst>
              <a:ext uri="{FF2B5EF4-FFF2-40B4-BE49-F238E27FC236}">
                <a16:creationId xmlns:a16="http://schemas.microsoft.com/office/drawing/2014/main" id="{08FD713C-10F5-84F8-6CA4-136F619F033C}"/>
              </a:ext>
            </a:extLst>
          </p:cNvPr>
          <p:cNvSpPr>
            <a:spLocks noChangeArrowheads="1"/>
          </p:cNvSpPr>
          <p:nvPr/>
        </p:nvSpPr>
        <p:spPr bwMode="auto">
          <a:xfrm>
            <a:off x="10738464" y="6798173"/>
            <a:ext cx="2881355" cy="1419959"/>
          </a:xfrm>
          <a:prstGeom prst="roundRect">
            <a:avLst/>
          </a:prstGeom>
          <a:solidFill>
            <a:srgbClr val="04A6C2"/>
          </a:solidFill>
          <a:ln w="0">
            <a:no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kern="100" noProof="0" dirty="0">
                <a:solidFill>
                  <a:schemeClr val="bg1"/>
                </a:solidFill>
                <a:latin typeface="+mj-lt"/>
                <a:ea typeface="Aptos" panose="020B0004020202020204" pitchFamily="34" charset="0"/>
                <a:cs typeface="Times New Roman" panose="02020603050405020304" pitchFamily="18" charset="0"/>
              </a:rPr>
              <a:t>Strategisches Denken und Planen</a:t>
            </a:r>
            <a:endParaRPr lang="en-GB" sz="3000" b="1" noProof="0" dirty="0">
              <a:solidFill>
                <a:schemeClr val="bg1"/>
              </a:solidFill>
              <a:latin typeface="+mj-lt"/>
            </a:endParaRPr>
          </a:p>
        </p:txBody>
      </p:sp>
      <p:sp>
        <p:nvSpPr>
          <p:cNvPr id="21" name="Rectangle 855">
            <a:extLst>
              <a:ext uri="{FF2B5EF4-FFF2-40B4-BE49-F238E27FC236}">
                <a16:creationId xmlns:a16="http://schemas.microsoft.com/office/drawing/2014/main" id="{24D5E53E-AB5D-0E98-9102-503F4C3435E8}"/>
              </a:ext>
            </a:extLst>
          </p:cNvPr>
          <p:cNvSpPr>
            <a:spLocks noChangeArrowheads="1"/>
          </p:cNvSpPr>
          <p:nvPr/>
        </p:nvSpPr>
        <p:spPr bwMode="auto">
          <a:xfrm>
            <a:off x="14074248" y="6798173"/>
            <a:ext cx="2881355" cy="1419959"/>
          </a:xfrm>
          <a:prstGeom prst="roundRect">
            <a:avLst/>
          </a:prstGeom>
          <a:solidFill>
            <a:srgbClr val="FF0000"/>
          </a:solidFill>
          <a:ln w="0">
            <a:solidFill>
              <a:srgbClr val="FF0000"/>
            </a:solid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kern="100" noProof="0" dirty="0">
                <a:solidFill>
                  <a:schemeClr val="bg1"/>
                </a:solidFill>
                <a:latin typeface="+mj-lt"/>
                <a:ea typeface="Aptos" panose="020B0004020202020204" pitchFamily="34" charset="0"/>
                <a:cs typeface="Times New Roman" panose="02020603050405020304" pitchFamily="18" charset="0"/>
              </a:rPr>
              <a:t>Nachhaltige, kreative Wirkung</a:t>
            </a:r>
            <a:endParaRPr lang="en-GB" sz="3000" b="1" noProof="0" dirty="0">
              <a:solidFill>
                <a:schemeClr val="bg1"/>
              </a:solidFill>
              <a:latin typeface="+mj-lt"/>
            </a:endParaRPr>
          </a:p>
        </p:txBody>
      </p:sp>
      <p:sp>
        <p:nvSpPr>
          <p:cNvPr id="22" name="Rectangle 71">
            <a:extLst>
              <a:ext uri="{FF2B5EF4-FFF2-40B4-BE49-F238E27FC236}">
                <a16:creationId xmlns:a16="http://schemas.microsoft.com/office/drawing/2014/main" id="{377F9551-228E-FA2E-3DDF-927E11B5A99B}"/>
              </a:ext>
            </a:extLst>
          </p:cNvPr>
          <p:cNvSpPr/>
          <p:nvPr/>
        </p:nvSpPr>
        <p:spPr>
          <a:xfrm flipH="1">
            <a:off x="10814664" y="8560075"/>
            <a:ext cx="2728954"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Werkzeuge, Risikoanalyse, praktische Wege</a:t>
            </a:r>
            <a:endParaRPr lang="en-GB" sz="2500" noProof="0" dirty="0">
              <a:solidFill>
                <a:schemeClr val="tx1">
                  <a:lumMod val="75000"/>
                  <a:lumOff val="25000"/>
                </a:schemeClr>
              </a:solidFill>
              <a:latin typeface="+mj-lt"/>
            </a:endParaRPr>
          </a:p>
        </p:txBody>
      </p:sp>
      <p:sp>
        <p:nvSpPr>
          <p:cNvPr id="23" name="Rectangle 72">
            <a:extLst>
              <a:ext uri="{FF2B5EF4-FFF2-40B4-BE49-F238E27FC236}">
                <a16:creationId xmlns:a16="http://schemas.microsoft.com/office/drawing/2014/main" id="{A4F8102D-8490-49F3-7E57-A05224890886}"/>
              </a:ext>
            </a:extLst>
          </p:cNvPr>
          <p:cNvSpPr/>
          <p:nvPr/>
        </p:nvSpPr>
        <p:spPr>
          <a:xfrm flipH="1">
            <a:off x="14040265" y="8560075"/>
            <a:ext cx="2881355"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Gut abgestimmte, realistische Umsetzung</a:t>
            </a:r>
            <a:endParaRPr lang="en-GB" sz="2500" noProof="0" dirty="0">
              <a:solidFill>
                <a:schemeClr val="tx1">
                  <a:lumMod val="75000"/>
                  <a:lumOff val="25000"/>
                </a:schemeClr>
              </a:solidFill>
              <a:latin typeface="+mj-lt"/>
            </a:endParaRPr>
          </a:p>
        </p:txBody>
      </p:sp>
      <p:sp>
        <p:nvSpPr>
          <p:cNvPr id="24" name="Freeform 1114">
            <a:extLst>
              <a:ext uri="{FF2B5EF4-FFF2-40B4-BE49-F238E27FC236}">
                <a16:creationId xmlns:a16="http://schemas.microsoft.com/office/drawing/2014/main" id="{01242DF2-404D-F322-455C-427982ADC85C}"/>
              </a:ext>
            </a:extLst>
          </p:cNvPr>
          <p:cNvSpPr>
            <a:spLocks/>
          </p:cNvSpPr>
          <p:nvPr/>
        </p:nvSpPr>
        <p:spPr bwMode="auto">
          <a:xfrm>
            <a:off x="14213628" y="3356393"/>
            <a:ext cx="2187031" cy="2169838"/>
          </a:xfrm>
          <a:custGeom>
            <a:avLst/>
            <a:gdLst>
              <a:gd name="T0" fmla="*/ 632 w 1263"/>
              <a:gd name="T1" fmla="*/ 0 h 1262"/>
              <a:gd name="T2" fmla="*/ 717 w 1263"/>
              <a:gd name="T3" fmla="*/ 5 h 1262"/>
              <a:gd name="T4" fmla="*/ 799 w 1263"/>
              <a:gd name="T5" fmla="*/ 21 h 1262"/>
              <a:gd name="T6" fmla="*/ 878 w 1263"/>
              <a:gd name="T7" fmla="*/ 49 h 1262"/>
              <a:gd name="T8" fmla="*/ 951 w 1263"/>
              <a:gd name="T9" fmla="*/ 86 h 1262"/>
              <a:gd name="T10" fmla="*/ 1017 w 1263"/>
              <a:gd name="T11" fmla="*/ 131 h 1262"/>
              <a:gd name="T12" fmla="*/ 1078 w 1263"/>
              <a:gd name="T13" fmla="*/ 184 h 1262"/>
              <a:gd name="T14" fmla="*/ 1131 w 1263"/>
              <a:gd name="T15" fmla="*/ 245 h 1262"/>
              <a:gd name="T16" fmla="*/ 1176 w 1263"/>
              <a:gd name="T17" fmla="*/ 312 h 1262"/>
              <a:gd name="T18" fmla="*/ 1214 w 1263"/>
              <a:gd name="T19" fmla="*/ 384 h 1262"/>
              <a:gd name="T20" fmla="*/ 1241 w 1263"/>
              <a:gd name="T21" fmla="*/ 463 h 1262"/>
              <a:gd name="T22" fmla="*/ 1257 w 1263"/>
              <a:gd name="T23" fmla="*/ 545 h 1262"/>
              <a:gd name="T24" fmla="*/ 1263 w 1263"/>
              <a:gd name="T25" fmla="*/ 630 h 1262"/>
              <a:gd name="T26" fmla="*/ 1257 w 1263"/>
              <a:gd name="T27" fmla="*/ 716 h 1262"/>
              <a:gd name="T28" fmla="*/ 1241 w 1263"/>
              <a:gd name="T29" fmla="*/ 799 h 1262"/>
              <a:gd name="T30" fmla="*/ 1214 w 1263"/>
              <a:gd name="T31" fmla="*/ 877 h 1262"/>
              <a:gd name="T32" fmla="*/ 1176 w 1263"/>
              <a:gd name="T33" fmla="*/ 950 h 1262"/>
              <a:gd name="T34" fmla="*/ 1131 w 1263"/>
              <a:gd name="T35" fmla="*/ 1017 h 1262"/>
              <a:gd name="T36" fmla="*/ 1078 w 1263"/>
              <a:gd name="T37" fmla="*/ 1078 h 1262"/>
              <a:gd name="T38" fmla="*/ 1017 w 1263"/>
              <a:gd name="T39" fmla="*/ 1131 h 1262"/>
              <a:gd name="T40" fmla="*/ 951 w 1263"/>
              <a:gd name="T41" fmla="*/ 1176 h 1262"/>
              <a:gd name="T42" fmla="*/ 878 w 1263"/>
              <a:gd name="T43" fmla="*/ 1213 h 1262"/>
              <a:gd name="T44" fmla="*/ 799 w 1263"/>
              <a:gd name="T45" fmla="*/ 1241 h 1262"/>
              <a:gd name="T46" fmla="*/ 717 w 1263"/>
              <a:gd name="T47" fmla="*/ 1256 h 1262"/>
              <a:gd name="T48" fmla="*/ 632 w 1263"/>
              <a:gd name="T49" fmla="*/ 1262 h 1262"/>
              <a:gd name="T50" fmla="*/ 546 w 1263"/>
              <a:gd name="T51" fmla="*/ 1256 h 1262"/>
              <a:gd name="T52" fmla="*/ 464 w 1263"/>
              <a:gd name="T53" fmla="*/ 1241 h 1262"/>
              <a:gd name="T54" fmla="*/ 385 w 1263"/>
              <a:gd name="T55" fmla="*/ 1213 h 1262"/>
              <a:gd name="T56" fmla="*/ 312 w 1263"/>
              <a:gd name="T57" fmla="*/ 1176 h 1262"/>
              <a:gd name="T58" fmla="*/ 246 w 1263"/>
              <a:gd name="T59" fmla="*/ 1131 h 1262"/>
              <a:gd name="T60" fmla="*/ 185 w 1263"/>
              <a:gd name="T61" fmla="*/ 1078 h 1262"/>
              <a:gd name="T62" fmla="*/ 132 w 1263"/>
              <a:gd name="T63" fmla="*/ 1017 h 1262"/>
              <a:gd name="T64" fmla="*/ 87 w 1263"/>
              <a:gd name="T65" fmla="*/ 950 h 1262"/>
              <a:gd name="T66" fmla="*/ 49 w 1263"/>
              <a:gd name="T67" fmla="*/ 877 h 1262"/>
              <a:gd name="T68" fmla="*/ 22 w 1263"/>
              <a:gd name="T69" fmla="*/ 799 h 1262"/>
              <a:gd name="T70" fmla="*/ 6 w 1263"/>
              <a:gd name="T71" fmla="*/ 716 h 1262"/>
              <a:gd name="T72" fmla="*/ 0 w 1263"/>
              <a:gd name="T73" fmla="*/ 630 h 1262"/>
              <a:gd name="T74" fmla="*/ 6 w 1263"/>
              <a:gd name="T75" fmla="*/ 545 h 1262"/>
              <a:gd name="T76" fmla="*/ 22 w 1263"/>
              <a:gd name="T77" fmla="*/ 463 h 1262"/>
              <a:gd name="T78" fmla="*/ 49 w 1263"/>
              <a:gd name="T79" fmla="*/ 384 h 1262"/>
              <a:gd name="T80" fmla="*/ 87 w 1263"/>
              <a:gd name="T81" fmla="*/ 312 h 1262"/>
              <a:gd name="T82" fmla="*/ 132 w 1263"/>
              <a:gd name="T83" fmla="*/ 245 h 1262"/>
              <a:gd name="T84" fmla="*/ 185 w 1263"/>
              <a:gd name="T85" fmla="*/ 184 h 1262"/>
              <a:gd name="T86" fmla="*/ 246 w 1263"/>
              <a:gd name="T87" fmla="*/ 131 h 1262"/>
              <a:gd name="T88" fmla="*/ 312 w 1263"/>
              <a:gd name="T89" fmla="*/ 86 h 1262"/>
              <a:gd name="T90" fmla="*/ 385 w 1263"/>
              <a:gd name="T91" fmla="*/ 49 h 1262"/>
              <a:gd name="T92" fmla="*/ 464 w 1263"/>
              <a:gd name="T93" fmla="*/ 21 h 1262"/>
              <a:gd name="T94" fmla="*/ 546 w 1263"/>
              <a:gd name="T95" fmla="*/ 5 h 1262"/>
              <a:gd name="T96" fmla="*/ 632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2" y="0"/>
                </a:moveTo>
                <a:lnTo>
                  <a:pt x="717" y="5"/>
                </a:lnTo>
                <a:lnTo>
                  <a:pt x="799" y="21"/>
                </a:lnTo>
                <a:lnTo>
                  <a:pt x="878" y="49"/>
                </a:lnTo>
                <a:lnTo>
                  <a:pt x="951" y="86"/>
                </a:lnTo>
                <a:lnTo>
                  <a:pt x="1017" y="131"/>
                </a:lnTo>
                <a:lnTo>
                  <a:pt x="1078" y="184"/>
                </a:lnTo>
                <a:lnTo>
                  <a:pt x="1131" y="245"/>
                </a:lnTo>
                <a:lnTo>
                  <a:pt x="1176" y="312"/>
                </a:lnTo>
                <a:lnTo>
                  <a:pt x="1214" y="384"/>
                </a:lnTo>
                <a:lnTo>
                  <a:pt x="1241" y="463"/>
                </a:lnTo>
                <a:lnTo>
                  <a:pt x="1257" y="545"/>
                </a:lnTo>
                <a:lnTo>
                  <a:pt x="1263" y="630"/>
                </a:lnTo>
                <a:lnTo>
                  <a:pt x="1257" y="716"/>
                </a:lnTo>
                <a:lnTo>
                  <a:pt x="1241" y="799"/>
                </a:lnTo>
                <a:lnTo>
                  <a:pt x="1214" y="877"/>
                </a:lnTo>
                <a:lnTo>
                  <a:pt x="1176" y="950"/>
                </a:lnTo>
                <a:lnTo>
                  <a:pt x="1131" y="1017"/>
                </a:lnTo>
                <a:lnTo>
                  <a:pt x="1078" y="1078"/>
                </a:lnTo>
                <a:lnTo>
                  <a:pt x="1017" y="1131"/>
                </a:lnTo>
                <a:lnTo>
                  <a:pt x="951" y="1176"/>
                </a:lnTo>
                <a:lnTo>
                  <a:pt x="878" y="1213"/>
                </a:lnTo>
                <a:lnTo>
                  <a:pt x="799" y="1241"/>
                </a:lnTo>
                <a:lnTo>
                  <a:pt x="717" y="1256"/>
                </a:lnTo>
                <a:lnTo>
                  <a:pt x="632" y="1262"/>
                </a:lnTo>
                <a:lnTo>
                  <a:pt x="546" y="1256"/>
                </a:lnTo>
                <a:lnTo>
                  <a:pt x="464" y="1241"/>
                </a:lnTo>
                <a:lnTo>
                  <a:pt x="385" y="1213"/>
                </a:lnTo>
                <a:lnTo>
                  <a:pt x="312" y="1176"/>
                </a:lnTo>
                <a:lnTo>
                  <a:pt x="246" y="1131"/>
                </a:lnTo>
                <a:lnTo>
                  <a:pt x="185" y="1078"/>
                </a:lnTo>
                <a:lnTo>
                  <a:pt x="132" y="1017"/>
                </a:lnTo>
                <a:lnTo>
                  <a:pt x="87" y="950"/>
                </a:lnTo>
                <a:lnTo>
                  <a:pt x="49" y="877"/>
                </a:lnTo>
                <a:lnTo>
                  <a:pt x="22" y="799"/>
                </a:lnTo>
                <a:lnTo>
                  <a:pt x="6" y="716"/>
                </a:lnTo>
                <a:lnTo>
                  <a:pt x="0" y="630"/>
                </a:lnTo>
                <a:lnTo>
                  <a:pt x="6" y="545"/>
                </a:lnTo>
                <a:lnTo>
                  <a:pt x="22" y="463"/>
                </a:lnTo>
                <a:lnTo>
                  <a:pt x="49" y="384"/>
                </a:lnTo>
                <a:lnTo>
                  <a:pt x="87" y="312"/>
                </a:lnTo>
                <a:lnTo>
                  <a:pt x="132" y="245"/>
                </a:lnTo>
                <a:lnTo>
                  <a:pt x="185" y="184"/>
                </a:lnTo>
                <a:lnTo>
                  <a:pt x="246" y="131"/>
                </a:lnTo>
                <a:lnTo>
                  <a:pt x="312" y="86"/>
                </a:lnTo>
                <a:lnTo>
                  <a:pt x="385" y="49"/>
                </a:lnTo>
                <a:lnTo>
                  <a:pt x="464" y="21"/>
                </a:lnTo>
                <a:lnTo>
                  <a:pt x="546" y="5"/>
                </a:lnTo>
                <a:lnTo>
                  <a:pt x="632" y="0"/>
                </a:lnTo>
                <a:close/>
              </a:path>
            </a:pathLst>
          </a:custGeom>
          <a:solidFill>
            <a:srgbClr val="FF0000"/>
          </a:solidFill>
          <a:ln w="0">
            <a:solidFill>
              <a:srgbClr val="FF0000"/>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25" name="Freeform 1171">
            <a:extLst>
              <a:ext uri="{FF2B5EF4-FFF2-40B4-BE49-F238E27FC236}">
                <a16:creationId xmlns:a16="http://schemas.microsoft.com/office/drawing/2014/main" id="{765E2F2B-1AEB-AFD3-0E00-3CFC95025F69}"/>
              </a:ext>
            </a:extLst>
          </p:cNvPr>
          <p:cNvSpPr>
            <a:spLocks/>
          </p:cNvSpPr>
          <p:nvPr/>
        </p:nvSpPr>
        <p:spPr bwMode="auto">
          <a:xfrm>
            <a:off x="7869977" y="3359977"/>
            <a:ext cx="2190499" cy="2169838"/>
          </a:xfrm>
          <a:custGeom>
            <a:avLst/>
            <a:gdLst>
              <a:gd name="T0" fmla="*/ 633 w 1263"/>
              <a:gd name="T1" fmla="*/ 0 h 1262"/>
              <a:gd name="T2" fmla="*/ 717 w 1263"/>
              <a:gd name="T3" fmla="*/ 5 h 1262"/>
              <a:gd name="T4" fmla="*/ 800 w 1263"/>
              <a:gd name="T5" fmla="*/ 23 h 1262"/>
              <a:gd name="T6" fmla="*/ 878 w 1263"/>
              <a:gd name="T7" fmla="*/ 51 h 1262"/>
              <a:gd name="T8" fmla="*/ 951 w 1263"/>
              <a:gd name="T9" fmla="*/ 86 h 1262"/>
              <a:gd name="T10" fmla="*/ 1018 w 1263"/>
              <a:gd name="T11" fmla="*/ 131 h 1262"/>
              <a:gd name="T12" fmla="*/ 1079 w 1263"/>
              <a:gd name="T13" fmla="*/ 186 h 1262"/>
              <a:gd name="T14" fmla="*/ 1132 w 1263"/>
              <a:gd name="T15" fmla="*/ 245 h 1262"/>
              <a:gd name="T16" fmla="*/ 1177 w 1263"/>
              <a:gd name="T17" fmla="*/ 314 h 1262"/>
              <a:gd name="T18" fmla="*/ 1214 w 1263"/>
              <a:gd name="T19" fmla="*/ 386 h 1262"/>
              <a:gd name="T20" fmla="*/ 1241 w 1263"/>
              <a:gd name="T21" fmla="*/ 463 h 1262"/>
              <a:gd name="T22" fmla="*/ 1257 w 1263"/>
              <a:gd name="T23" fmla="*/ 545 h 1262"/>
              <a:gd name="T24" fmla="*/ 1263 w 1263"/>
              <a:gd name="T25" fmla="*/ 632 h 1262"/>
              <a:gd name="T26" fmla="*/ 1257 w 1263"/>
              <a:gd name="T27" fmla="*/ 718 h 1262"/>
              <a:gd name="T28" fmla="*/ 1241 w 1263"/>
              <a:gd name="T29" fmla="*/ 799 h 1262"/>
              <a:gd name="T30" fmla="*/ 1214 w 1263"/>
              <a:gd name="T31" fmla="*/ 877 h 1262"/>
              <a:gd name="T32" fmla="*/ 1177 w 1263"/>
              <a:gd name="T33" fmla="*/ 950 h 1262"/>
              <a:gd name="T34" fmla="*/ 1132 w 1263"/>
              <a:gd name="T35" fmla="*/ 1017 h 1262"/>
              <a:gd name="T36" fmla="*/ 1079 w 1263"/>
              <a:gd name="T37" fmla="*/ 1078 h 1262"/>
              <a:gd name="T38" fmla="*/ 1018 w 1263"/>
              <a:gd name="T39" fmla="*/ 1131 h 1262"/>
              <a:gd name="T40" fmla="*/ 951 w 1263"/>
              <a:gd name="T41" fmla="*/ 1178 h 1262"/>
              <a:gd name="T42" fmla="*/ 878 w 1263"/>
              <a:gd name="T43" fmla="*/ 1213 h 1262"/>
              <a:gd name="T44" fmla="*/ 800 w 1263"/>
              <a:gd name="T45" fmla="*/ 1241 h 1262"/>
              <a:gd name="T46" fmla="*/ 717 w 1263"/>
              <a:gd name="T47" fmla="*/ 1258 h 1262"/>
              <a:gd name="T48" fmla="*/ 633 w 1263"/>
              <a:gd name="T49" fmla="*/ 1262 h 1262"/>
              <a:gd name="T50" fmla="*/ 546 w 1263"/>
              <a:gd name="T51" fmla="*/ 1258 h 1262"/>
              <a:gd name="T52" fmla="*/ 464 w 1263"/>
              <a:gd name="T53" fmla="*/ 1241 h 1262"/>
              <a:gd name="T54" fmla="*/ 387 w 1263"/>
              <a:gd name="T55" fmla="*/ 1213 h 1262"/>
              <a:gd name="T56" fmla="*/ 313 w 1263"/>
              <a:gd name="T57" fmla="*/ 1178 h 1262"/>
              <a:gd name="T58" fmla="*/ 246 w 1263"/>
              <a:gd name="T59" fmla="*/ 1131 h 1262"/>
              <a:gd name="T60" fmla="*/ 185 w 1263"/>
              <a:gd name="T61" fmla="*/ 1078 h 1262"/>
              <a:gd name="T62" fmla="*/ 132 w 1263"/>
              <a:gd name="T63" fmla="*/ 1017 h 1262"/>
              <a:gd name="T64" fmla="*/ 87 w 1263"/>
              <a:gd name="T65" fmla="*/ 950 h 1262"/>
              <a:gd name="T66" fmla="*/ 52 w 1263"/>
              <a:gd name="T67" fmla="*/ 877 h 1262"/>
              <a:gd name="T68" fmla="*/ 24 w 1263"/>
              <a:gd name="T69" fmla="*/ 799 h 1262"/>
              <a:gd name="T70" fmla="*/ 6 w 1263"/>
              <a:gd name="T71" fmla="*/ 718 h 1262"/>
              <a:gd name="T72" fmla="*/ 0 w 1263"/>
              <a:gd name="T73" fmla="*/ 632 h 1262"/>
              <a:gd name="T74" fmla="*/ 6 w 1263"/>
              <a:gd name="T75" fmla="*/ 545 h 1262"/>
              <a:gd name="T76" fmla="*/ 24 w 1263"/>
              <a:gd name="T77" fmla="*/ 463 h 1262"/>
              <a:gd name="T78" fmla="*/ 52 w 1263"/>
              <a:gd name="T79" fmla="*/ 386 h 1262"/>
              <a:gd name="T80" fmla="*/ 87 w 1263"/>
              <a:gd name="T81" fmla="*/ 314 h 1262"/>
              <a:gd name="T82" fmla="*/ 132 w 1263"/>
              <a:gd name="T83" fmla="*/ 245 h 1262"/>
              <a:gd name="T84" fmla="*/ 185 w 1263"/>
              <a:gd name="T85" fmla="*/ 186 h 1262"/>
              <a:gd name="T86" fmla="*/ 246 w 1263"/>
              <a:gd name="T87" fmla="*/ 131 h 1262"/>
              <a:gd name="T88" fmla="*/ 313 w 1263"/>
              <a:gd name="T89" fmla="*/ 86 h 1262"/>
              <a:gd name="T90" fmla="*/ 387 w 1263"/>
              <a:gd name="T91" fmla="*/ 51 h 1262"/>
              <a:gd name="T92" fmla="*/ 464 w 1263"/>
              <a:gd name="T93" fmla="*/ 23 h 1262"/>
              <a:gd name="T94" fmla="*/ 546 w 1263"/>
              <a:gd name="T95" fmla="*/ 5 h 1262"/>
              <a:gd name="T96" fmla="*/ 633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3" y="0"/>
                </a:moveTo>
                <a:lnTo>
                  <a:pt x="717" y="5"/>
                </a:lnTo>
                <a:lnTo>
                  <a:pt x="800" y="23"/>
                </a:lnTo>
                <a:lnTo>
                  <a:pt x="878" y="51"/>
                </a:lnTo>
                <a:lnTo>
                  <a:pt x="951" y="86"/>
                </a:lnTo>
                <a:lnTo>
                  <a:pt x="1018" y="131"/>
                </a:lnTo>
                <a:lnTo>
                  <a:pt x="1079" y="186"/>
                </a:lnTo>
                <a:lnTo>
                  <a:pt x="1132" y="245"/>
                </a:lnTo>
                <a:lnTo>
                  <a:pt x="1177" y="314"/>
                </a:lnTo>
                <a:lnTo>
                  <a:pt x="1214" y="386"/>
                </a:lnTo>
                <a:lnTo>
                  <a:pt x="1241" y="463"/>
                </a:lnTo>
                <a:lnTo>
                  <a:pt x="1257" y="545"/>
                </a:lnTo>
                <a:lnTo>
                  <a:pt x="1263" y="632"/>
                </a:lnTo>
                <a:lnTo>
                  <a:pt x="1257" y="718"/>
                </a:lnTo>
                <a:lnTo>
                  <a:pt x="1241" y="799"/>
                </a:lnTo>
                <a:lnTo>
                  <a:pt x="1214" y="877"/>
                </a:lnTo>
                <a:lnTo>
                  <a:pt x="1177" y="950"/>
                </a:lnTo>
                <a:lnTo>
                  <a:pt x="1132" y="1017"/>
                </a:lnTo>
                <a:lnTo>
                  <a:pt x="1079" y="1078"/>
                </a:lnTo>
                <a:lnTo>
                  <a:pt x="1018" y="1131"/>
                </a:lnTo>
                <a:lnTo>
                  <a:pt x="951" y="1178"/>
                </a:lnTo>
                <a:lnTo>
                  <a:pt x="878" y="1213"/>
                </a:lnTo>
                <a:lnTo>
                  <a:pt x="800" y="1241"/>
                </a:lnTo>
                <a:lnTo>
                  <a:pt x="717" y="1258"/>
                </a:lnTo>
                <a:lnTo>
                  <a:pt x="633" y="1262"/>
                </a:lnTo>
                <a:lnTo>
                  <a:pt x="546" y="1258"/>
                </a:lnTo>
                <a:lnTo>
                  <a:pt x="464" y="1241"/>
                </a:lnTo>
                <a:lnTo>
                  <a:pt x="387" y="1213"/>
                </a:lnTo>
                <a:lnTo>
                  <a:pt x="313" y="1178"/>
                </a:lnTo>
                <a:lnTo>
                  <a:pt x="246" y="1131"/>
                </a:lnTo>
                <a:lnTo>
                  <a:pt x="185" y="1078"/>
                </a:lnTo>
                <a:lnTo>
                  <a:pt x="132" y="1017"/>
                </a:lnTo>
                <a:lnTo>
                  <a:pt x="87" y="950"/>
                </a:lnTo>
                <a:lnTo>
                  <a:pt x="52" y="877"/>
                </a:lnTo>
                <a:lnTo>
                  <a:pt x="24" y="799"/>
                </a:lnTo>
                <a:lnTo>
                  <a:pt x="6" y="718"/>
                </a:lnTo>
                <a:lnTo>
                  <a:pt x="0" y="632"/>
                </a:lnTo>
                <a:lnTo>
                  <a:pt x="6" y="545"/>
                </a:lnTo>
                <a:lnTo>
                  <a:pt x="24" y="463"/>
                </a:lnTo>
                <a:lnTo>
                  <a:pt x="52" y="386"/>
                </a:lnTo>
                <a:lnTo>
                  <a:pt x="87" y="314"/>
                </a:lnTo>
                <a:lnTo>
                  <a:pt x="132" y="245"/>
                </a:lnTo>
                <a:lnTo>
                  <a:pt x="185" y="186"/>
                </a:lnTo>
                <a:lnTo>
                  <a:pt x="246" y="131"/>
                </a:lnTo>
                <a:lnTo>
                  <a:pt x="313" y="86"/>
                </a:lnTo>
                <a:lnTo>
                  <a:pt x="387" y="51"/>
                </a:lnTo>
                <a:lnTo>
                  <a:pt x="464" y="23"/>
                </a:lnTo>
                <a:lnTo>
                  <a:pt x="546" y="5"/>
                </a:lnTo>
                <a:lnTo>
                  <a:pt x="633" y="0"/>
                </a:lnTo>
                <a:close/>
              </a:path>
            </a:pathLst>
          </a:custGeom>
          <a:solidFill>
            <a:srgbClr val="3E6E28"/>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26" name="Freeform 1205">
            <a:extLst>
              <a:ext uri="{FF2B5EF4-FFF2-40B4-BE49-F238E27FC236}">
                <a16:creationId xmlns:a16="http://schemas.microsoft.com/office/drawing/2014/main" id="{3FE4BF4A-7945-2F26-6470-474D762251CF}"/>
              </a:ext>
            </a:extLst>
          </p:cNvPr>
          <p:cNvSpPr>
            <a:spLocks/>
          </p:cNvSpPr>
          <p:nvPr/>
        </p:nvSpPr>
        <p:spPr bwMode="auto">
          <a:xfrm>
            <a:off x="11036875" y="3349683"/>
            <a:ext cx="2211296" cy="2190438"/>
          </a:xfrm>
          <a:custGeom>
            <a:avLst/>
            <a:gdLst>
              <a:gd name="T0" fmla="*/ 638 w 1276"/>
              <a:gd name="T1" fmla="*/ 0 h 1274"/>
              <a:gd name="T2" fmla="*/ 724 w 1276"/>
              <a:gd name="T3" fmla="*/ 6 h 1274"/>
              <a:gd name="T4" fmla="*/ 807 w 1276"/>
              <a:gd name="T5" fmla="*/ 23 h 1274"/>
              <a:gd name="T6" fmla="*/ 885 w 1276"/>
              <a:gd name="T7" fmla="*/ 51 h 1274"/>
              <a:gd name="T8" fmla="*/ 960 w 1276"/>
              <a:gd name="T9" fmla="*/ 86 h 1274"/>
              <a:gd name="T10" fmla="*/ 1027 w 1276"/>
              <a:gd name="T11" fmla="*/ 133 h 1274"/>
              <a:gd name="T12" fmla="*/ 1090 w 1276"/>
              <a:gd name="T13" fmla="*/ 186 h 1274"/>
              <a:gd name="T14" fmla="*/ 1143 w 1276"/>
              <a:gd name="T15" fmla="*/ 247 h 1274"/>
              <a:gd name="T16" fmla="*/ 1188 w 1276"/>
              <a:gd name="T17" fmla="*/ 316 h 1274"/>
              <a:gd name="T18" fmla="*/ 1225 w 1276"/>
              <a:gd name="T19" fmla="*/ 388 h 1274"/>
              <a:gd name="T20" fmla="*/ 1253 w 1276"/>
              <a:gd name="T21" fmla="*/ 467 h 1274"/>
              <a:gd name="T22" fmla="*/ 1270 w 1276"/>
              <a:gd name="T23" fmla="*/ 551 h 1274"/>
              <a:gd name="T24" fmla="*/ 1276 w 1276"/>
              <a:gd name="T25" fmla="*/ 638 h 1274"/>
              <a:gd name="T26" fmla="*/ 1270 w 1276"/>
              <a:gd name="T27" fmla="*/ 724 h 1274"/>
              <a:gd name="T28" fmla="*/ 1253 w 1276"/>
              <a:gd name="T29" fmla="*/ 807 h 1274"/>
              <a:gd name="T30" fmla="*/ 1225 w 1276"/>
              <a:gd name="T31" fmla="*/ 885 h 1274"/>
              <a:gd name="T32" fmla="*/ 1188 w 1276"/>
              <a:gd name="T33" fmla="*/ 958 h 1274"/>
              <a:gd name="T34" fmla="*/ 1143 w 1276"/>
              <a:gd name="T35" fmla="*/ 1027 h 1274"/>
              <a:gd name="T36" fmla="*/ 1090 w 1276"/>
              <a:gd name="T37" fmla="*/ 1087 h 1274"/>
              <a:gd name="T38" fmla="*/ 1027 w 1276"/>
              <a:gd name="T39" fmla="*/ 1142 h 1274"/>
              <a:gd name="T40" fmla="*/ 960 w 1276"/>
              <a:gd name="T41" fmla="*/ 1188 h 1274"/>
              <a:gd name="T42" fmla="*/ 885 w 1276"/>
              <a:gd name="T43" fmla="*/ 1225 h 1274"/>
              <a:gd name="T44" fmla="*/ 807 w 1276"/>
              <a:gd name="T45" fmla="*/ 1252 h 1274"/>
              <a:gd name="T46" fmla="*/ 724 w 1276"/>
              <a:gd name="T47" fmla="*/ 1268 h 1274"/>
              <a:gd name="T48" fmla="*/ 638 w 1276"/>
              <a:gd name="T49" fmla="*/ 1274 h 1274"/>
              <a:gd name="T50" fmla="*/ 552 w 1276"/>
              <a:gd name="T51" fmla="*/ 1268 h 1274"/>
              <a:gd name="T52" fmla="*/ 469 w 1276"/>
              <a:gd name="T53" fmla="*/ 1252 h 1274"/>
              <a:gd name="T54" fmla="*/ 391 w 1276"/>
              <a:gd name="T55" fmla="*/ 1225 h 1274"/>
              <a:gd name="T56" fmla="*/ 316 w 1276"/>
              <a:gd name="T57" fmla="*/ 1188 h 1274"/>
              <a:gd name="T58" fmla="*/ 249 w 1276"/>
              <a:gd name="T59" fmla="*/ 1142 h 1274"/>
              <a:gd name="T60" fmla="*/ 186 w 1276"/>
              <a:gd name="T61" fmla="*/ 1087 h 1274"/>
              <a:gd name="T62" fmla="*/ 133 w 1276"/>
              <a:gd name="T63" fmla="*/ 1027 h 1274"/>
              <a:gd name="T64" fmla="*/ 88 w 1276"/>
              <a:gd name="T65" fmla="*/ 958 h 1274"/>
              <a:gd name="T66" fmla="*/ 51 w 1276"/>
              <a:gd name="T67" fmla="*/ 885 h 1274"/>
              <a:gd name="T68" fmla="*/ 23 w 1276"/>
              <a:gd name="T69" fmla="*/ 807 h 1274"/>
              <a:gd name="T70" fmla="*/ 6 w 1276"/>
              <a:gd name="T71" fmla="*/ 724 h 1274"/>
              <a:gd name="T72" fmla="*/ 0 w 1276"/>
              <a:gd name="T73" fmla="*/ 638 h 1274"/>
              <a:gd name="T74" fmla="*/ 6 w 1276"/>
              <a:gd name="T75" fmla="*/ 551 h 1274"/>
              <a:gd name="T76" fmla="*/ 23 w 1276"/>
              <a:gd name="T77" fmla="*/ 467 h 1274"/>
              <a:gd name="T78" fmla="*/ 51 w 1276"/>
              <a:gd name="T79" fmla="*/ 388 h 1274"/>
              <a:gd name="T80" fmla="*/ 88 w 1276"/>
              <a:gd name="T81" fmla="*/ 316 h 1274"/>
              <a:gd name="T82" fmla="*/ 133 w 1276"/>
              <a:gd name="T83" fmla="*/ 247 h 1274"/>
              <a:gd name="T84" fmla="*/ 186 w 1276"/>
              <a:gd name="T85" fmla="*/ 186 h 1274"/>
              <a:gd name="T86" fmla="*/ 249 w 1276"/>
              <a:gd name="T87" fmla="*/ 133 h 1274"/>
              <a:gd name="T88" fmla="*/ 316 w 1276"/>
              <a:gd name="T89" fmla="*/ 86 h 1274"/>
              <a:gd name="T90" fmla="*/ 391 w 1276"/>
              <a:gd name="T91" fmla="*/ 51 h 1274"/>
              <a:gd name="T92" fmla="*/ 469 w 1276"/>
              <a:gd name="T93" fmla="*/ 23 h 1274"/>
              <a:gd name="T94" fmla="*/ 552 w 1276"/>
              <a:gd name="T95" fmla="*/ 6 h 1274"/>
              <a:gd name="T96" fmla="*/ 638 w 1276"/>
              <a:gd name="T97"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274">
                <a:moveTo>
                  <a:pt x="638" y="0"/>
                </a:moveTo>
                <a:lnTo>
                  <a:pt x="724" y="6"/>
                </a:lnTo>
                <a:lnTo>
                  <a:pt x="807" y="23"/>
                </a:lnTo>
                <a:lnTo>
                  <a:pt x="885" y="51"/>
                </a:lnTo>
                <a:lnTo>
                  <a:pt x="960" y="86"/>
                </a:lnTo>
                <a:lnTo>
                  <a:pt x="1027" y="133"/>
                </a:lnTo>
                <a:lnTo>
                  <a:pt x="1090" y="186"/>
                </a:lnTo>
                <a:lnTo>
                  <a:pt x="1143" y="247"/>
                </a:lnTo>
                <a:lnTo>
                  <a:pt x="1188" y="316"/>
                </a:lnTo>
                <a:lnTo>
                  <a:pt x="1225" y="388"/>
                </a:lnTo>
                <a:lnTo>
                  <a:pt x="1253" y="467"/>
                </a:lnTo>
                <a:lnTo>
                  <a:pt x="1270" y="551"/>
                </a:lnTo>
                <a:lnTo>
                  <a:pt x="1276" y="638"/>
                </a:lnTo>
                <a:lnTo>
                  <a:pt x="1270" y="724"/>
                </a:lnTo>
                <a:lnTo>
                  <a:pt x="1253" y="807"/>
                </a:lnTo>
                <a:lnTo>
                  <a:pt x="1225" y="885"/>
                </a:lnTo>
                <a:lnTo>
                  <a:pt x="1188" y="958"/>
                </a:lnTo>
                <a:lnTo>
                  <a:pt x="1143" y="1027"/>
                </a:lnTo>
                <a:lnTo>
                  <a:pt x="1090" y="1087"/>
                </a:lnTo>
                <a:lnTo>
                  <a:pt x="1027" y="1142"/>
                </a:lnTo>
                <a:lnTo>
                  <a:pt x="960" y="1188"/>
                </a:lnTo>
                <a:lnTo>
                  <a:pt x="885" y="1225"/>
                </a:lnTo>
                <a:lnTo>
                  <a:pt x="807" y="1252"/>
                </a:lnTo>
                <a:lnTo>
                  <a:pt x="724" y="1268"/>
                </a:lnTo>
                <a:lnTo>
                  <a:pt x="638" y="1274"/>
                </a:lnTo>
                <a:lnTo>
                  <a:pt x="552" y="1268"/>
                </a:lnTo>
                <a:lnTo>
                  <a:pt x="469" y="1252"/>
                </a:lnTo>
                <a:lnTo>
                  <a:pt x="391" y="1225"/>
                </a:lnTo>
                <a:lnTo>
                  <a:pt x="316" y="1188"/>
                </a:lnTo>
                <a:lnTo>
                  <a:pt x="249" y="1142"/>
                </a:lnTo>
                <a:lnTo>
                  <a:pt x="186" y="1087"/>
                </a:lnTo>
                <a:lnTo>
                  <a:pt x="133" y="1027"/>
                </a:lnTo>
                <a:lnTo>
                  <a:pt x="88" y="958"/>
                </a:lnTo>
                <a:lnTo>
                  <a:pt x="51" y="885"/>
                </a:lnTo>
                <a:lnTo>
                  <a:pt x="23" y="807"/>
                </a:lnTo>
                <a:lnTo>
                  <a:pt x="6" y="724"/>
                </a:lnTo>
                <a:lnTo>
                  <a:pt x="0" y="638"/>
                </a:lnTo>
                <a:lnTo>
                  <a:pt x="6" y="551"/>
                </a:lnTo>
                <a:lnTo>
                  <a:pt x="23" y="467"/>
                </a:lnTo>
                <a:lnTo>
                  <a:pt x="51" y="388"/>
                </a:lnTo>
                <a:lnTo>
                  <a:pt x="88" y="316"/>
                </a:lnTo>
                <a:lnTo>
                  <a:pt x="133" y="247"/>
                </a:lnTo>
                <a:lnTo>
                  <a:pt x="186" y="186"/>
                </a:lnTo>
                <a:lnTo>
                  <a:pt x="249" y="133"/>
                </a:lnTo>
                <a:lnTo>
                  <a:pt x="316" y="86"/>
                </a:lnTo>
                <a:lnTo>
                  <a:pt x="391" y="51"/>
                </a:lnTo>
                <a:lnTo>
                  <a:pt x="469" y="23"/>
                </a:lnTo>
                <a:lnTo>
                  <a:pt x="552" y="6"/>
                </a:lnTo>
                <a:lnTo>
                  <a:pt x="638" y="0"/>
                </a:lnTo>
                <a:close/>
              </a:path>
            </a:pathLst>
          </a:custGeom>
          <a:solidFill>
            <a:srgbClr val="04A6C2"/>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pic>
        <p:nvPicPr>
          <p:cNvPr id="30" name="Γραφικό 29">
            <a:extLst>
              <a:ext uri="{FF2B5EF4-FFF2-40B4-BE49-F238E27FC236}">
                <a16:creationId xmlns:a16="http://schemas.microsoft.com/office/drawing/2014/main" id="{99F29D49-B502-4443-5F6A-A6D3B200486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425226" y="3904896"/>
            <a:ext cx="1080000" cy="1080000"/>
          </a:xfrm>
          <a:prstGeom prst="rect">
            <a:avLst/>
          </a:prstGeom>
        </p:spPr>
      </p:pic>
      <p:pic>
        <p:nvPicPr>
          <p:cNvPr id="31" name="Γραφικό 30">
            <a:extLst>
              <a:ext uri="{FF2B5EF4-FFF2-40B4-BE49-F238E27FC236}">
                <a16:creationId xmlns:a16="http://schemas.microsoft.com/office/drawing/2014/main" id="{CBA8BE98-870C-DE8A-58B3-24E21604757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1602523" y="3904902"/>
            <a:ext cx="1080000" cy="1080000"/>
          </a:xfrm>
          <a:prstGeom prst="rect">
            <a:avLst/>
          </a:prstGeom>
        </p:spPr>
      </p:pic>
      <p:pic>
        <p:nvPicPr>
          <p:cNvPr id="32" name="Γραφικό 31">
            <a:extLst>
              <a:ext uri="{FF2B5EF4-FFF2-40B4-BE49-F238E27FC236}">
                <a16:creationId xmlns:a16="http://schemas.microsoft.com/office/drawing/2014/main" id="{5A64A1F5-6B03-5190-9A0D-9AC089D0900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4767143" y="3901312"/>
            <a:ext cx="1080000" cy="1080000"/>
          </a:xfrm>
          <a:prstGeom prst="rect">
            <a:avLst/>
          </a:prstGeom>
        </p:spPr>
      </p:pic>
      <p:sp>
        <p:nvSpPr>
          <p:cNvPr id="33" name="TextBox 32">
            <a:extLst>
              <a:ext uri="{FF2B5EF4-FFF2-40B4-BE49-F238E27FC236}">
                <a16:creationId xmlns:a16="http://schemas.microsoft.com/office/drawing/2014/main" id="{7D4834D6-1CDF-6D66-C08C-99C62070E890}"/>
              </a:ext>
            </a:extLst>
          </p:cNvPr>
          <p:cNvSpPr txBox="1"/>
          <p:nvPr/>
        </p:nvSpPr>
        <p:spPr>
          <a:xfrm>
            <a:off x="285709" y="4491437"/>
            <a:ext cx="6020890" cy="2785378"/>
          </a:xfrm>
          <a:prstGeom prst="rect">
            <a:avLst/>
          </a:prstGeom>
          <a:noFill/>
        </p:spPr>
        <p:txBody>
          <a:bodyPr wrap="square">
            <a:spAutoFit/>
          </a:bodyPr>
          <a:lstStyle/>
          <a:p>
            <a:r>
              <a:rPr lang="en-GB" sz="3500" i="1" noProof="0" dirty="0">
                <a:solidFill>
                  <a:srgbClr val="3F6031"/>
                </a:solidFill>
                <a:latin typeface="+mj-lt"/>
                <a:cs typeface="Times New Roman" panose="02020603050405020304" pitchFamily="18" charset="0"/>
              </a:rPr>
              <a:t>Das Erkennen von Chancen ist der Input, </a:t>
            </a:r>
            <a:r>
              <a:rPr lang="en-GB" sz="3500" b="1" i="1" noProof="0" dirty="0">
                <a:solidFill>
                  <a:srgbClr val="3F6031"/>
                </a:solidFill>
                <a:latin typeface="+mj-lt"/>
                <a:cs typeface="Times New Roman" panose="02020603050405020304" pitchFamily="18" charset="0"/>
              </a:rPr>
              <a:t>die Strategie </a:t>
            </a:r>
            <a:r>
              <a:rPr lang="en-GB" sz="3500" i="1" noProof="0" dirty="0">
                <a:solidFill>
                  <a:srgbClr val="3F6031"/>
                </a:solidFill>
                <a:latin typeface="+mj-lt"/>
                <a:cs typeface="Times New Roman" panose="02020603050405020304" pitchFamily="18" charset="0"/>
              </a:rPr>
              <a:t>ist der </a:t>
            </a:r>
            <a:r>
              <a:rPr lang="en-GB" sz="3500" b="1" i="1" noProof="0" dirty="0">
                <a:solidFill>
                  <a:srgbClr val="3F6031"/>
                </a:solidFill>
                <a:latin typeface="+mj-lt"/>
                <a:cs typeface="Times New Roman" panose="02020603050405020304" pitchFamily="18" charset="0"/>
              </a:rPr>
              <a:t>Prozess </a:t>
            </a:r>
            <a:r>
              <a:rPr lang="en-GB" sz="3500" i="1" noProof="0" dirty="0">
                <a:solidFill>
                  <a:srgbClr val="3F6031"/>
                </a:solidFill>
                <a:latin typeface="+mj-lt"/>
                <a:cs typeface="Times New Roman" panose="02020603050405020304" pitchFamily="18" charset="0"/>
              </a:rPr>
              <a:t>und </a:t>
            </a:r>
            <a:r>
              <a:rPr lang="en-GB" sz="3500" b="1" i="1" noProof="0" dirty="0">
                <a:solidFill>
                  <a:srgbClr val="3F6031"/>
                </a:solidFill>
                <a:latin typeface="+mj-lt"/>
                <a:cs typeface="Times New Roman" panose="02020603050405020304" pitchFamily="18" charset="0"/>
              </a:rPr>
              <a:t>die Wirkung </a:t>
            </a:r>
            <a:r>
              <a:rPr lang="en-GB" sz="3500" i="1" noProof="0" dirty="0">
                <a:solidFill>
                  <a:srgbClr val="3F6031"/>
                </a:solidFill>
                <a:latin typeface="+mj-lt"/>
                <a:cs typeface="Times New Roman" panose="02020603050405020304" pitchFamily="18" charset="0"/>
              </a:rPr>
              <a:t>ist das </a:t>
            </a:r>
            <a:r>
              <a:rPr lang="en-GB" sz="3500" b="1" i="1" noProof="0" dirty="0">
                <a:solidFill>
                  <a:srgbClr val="3F6031"/>
                </a:solidFill>
                <a:latin typeface="+mj-lt"/>
                <a:cs typeface="Times New Roman" panose="02020603050405020304" pitchFamily="18" charset="0"/>
              </a:rPr>
              <a:t>Ergebnis</a:t>
            </a:r>
            <a:r>
              <a:rPr lang="en-GB" sz="3500" i="1" noProof="0" dirty="0">
                <a:solidFill>
                  <a:srgbClr val="3F6031"/>
                </a:solidFill>
                <a:latin typeface="+mj-lt"/>
                <a:cs typeface="Times New Roman" panose="02020603050405020304" pitchFamily="18" charset="0"/>
              </a:rPr>
              <a:t>.</a:t>
            </a:r>
            <a:br>
              <a:rPr lang="en-GB" sz="3500" noProof="0" dirty="0">
                <a:solidFill>
                  <a:srgbClr val="3F6031"/>
                </a:solidFill>
                <a:latin typeface="+mj-lt"/>
              </a:rPr>
            </a:br>
            <a:r>
              <a:rPr lang="en-GB" sz="3500" i="1" noProof="0" dirty="0">
                <a:solidFill>
                  <a:srgbClr val="3F6031"/>
                </a:solidFill>
                <a:effectLst/>
                <a:latin typeface="+mj-lt"/>
                <a:ea typeface="Aptos" panose="020B0004020202020204" pitchFamily="34" charset="0"/>
                <a:cs typeface="Times New Roman" panose="02020603050405020304" pitchFamily="18" charset="0"/>
              </a:rPr>
              <a:t>Das sind keine getrennten Ideen. Sie sind Teil eines </a:t>
            </a:r>
            <a:r>
              <a:rPr lang="en-GB" sz="3500" b="1" i="1" noProof="0" dirty="0">
                <a:solidFill>
                  <a:srgbClr val="3F6031"/>
                </a:solidFill>
                <a:effectLst/>
                <a:latin typeface="+mj-lt"/>
                <a:ea typeface="Aptos" panose="020B0004020202020204" pitchFamily="34" charset="0"/>
                <a:cs typeface="Times New Roman" panose="02020603050405020304" pitchFamily="18" charset="0"/>
              </a:rPr>
              <a:t>einzigen Prozesses</a:t>
            </a:r>
            <a:r>
              <a:rPr lang="en-GB" sz="3500" i="1" noProof="0" dirty="0">
                <a:solidFill>
                  <a:srgbClr val="3F6031"/>
                </a:solidFill>
                <a:effectLst/>
                <a:latin typeface="+mj-lt"/>
                <a:ea typeface="Aptos" panose="020B0004020202020204" pitchFamily="34" charset="0"/>
                <a:cs typeface="Times New Roman" panose="02020603050405020304" pitchFamily="18" charset="0"/>
              </a:rPr>
              <a:t>!</a:t>
            </a:r>
            <a:endParaRPr lang="en-GB" sz="3500" i="1" noProof="0" dirty="0">
              <a:solidFill>
                <a:srgbClr val="3F6031"/>
              </a:solidFill>
              <a:latin typeface="+mj-lt"/>
            </a:endParaRPr>
          </a:p>
        </p:txBody>
      </p:sp>
    </p:spTree>
    <p:extLst>
      <p:ext uri="{BB962C8B-B14F-4D97-AF65-F5344CB8AC3E}">
        <p14:creationId xmlns:p14="http://schemas.microsoft.com/office/powerpoint/2010/main" val="10876580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EADA-2BFD-6BAC-C7E6-DBCE25B9429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FB708D-F93A-DCD3-9A85-365BE0683FB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AB1708AE-AFC4-3807-AB64-01FCEFE6B36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655FC9B-AABC-57E3-A4C2-5232B489135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Vision und Nachhaltigkeit in Einklang bringen</a:t>
            </a:r>
          </a:p>
        </p:txBody>
      </p:sp>
      <p:sp>
        <p:nvSpPr>
          <p:cNvPr id="9" name="TextBox 8">
            <a:extLst>
              <a:ext uri="{FF2B5EF4-FFF2-40B4-BE49-F238E27FC236}">
                <a16:creationId xmlns:a16="http://schemas.microsoft.com/office/drawing/2014/main" id="{D82CDBD9-D36E-5E0B-6E49-582719751B31}"/>
              </a:ext>
            </a:extLst>
          </p:cNvPr>
          <p:cNvSpPr txBox="1"/>
          <p:nvPr/>
        </p:nvSpPr>
        <p:spPr>
          <a:xfrm>
            <a:off x="990600" y="4762500"/>
            <a:ext cx="11237494" cy="3295326"/>
          </a:xfrm>
          <a:prstGeom prst="rect">
            <a:avLst/>
          </a:prstGeom>
          <a:noFill/>
        </p:spPr>
        <p:txBody>
          <a:bodyPr wrap="square">
            <a:spAutoFit/>
          </a:bodyPr>
          <a:lstStyle/>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Verbindet langfristige Ziele mit kurzfristigen Maßnahmen</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Macht kreative Ambitionen realisierbar</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Schafft Vertrauen im Umgang mit Veränderungen</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Verbessert die Zusammenarbeit zwischen Teams</a:t>
            </a:r>
          </a:p>
        </p:txBody>
      </p:sp>
      <p:sp>
        <p:nvSpPr>
          <p:cNvPr id="10" name="TextBox 9">
            <a:extLst>
              <a:ext uri="{FF2B5EF4-FFF2-40B4-BE49-F238E27FC236}">
                <a16:creationId xmlns:a16="http://schemas.microsoft.com/office/drawing/2014/main" id="{FE3FFE29-2E7C-1080-C976-21FA09E9F287}"/>
              </a:ext>
            </a:extLst>
          </p:cNvPr>
          <p:cNvSpPr txBox="1"/>
          <p:nvPr/>
        </p:nvSpPr>
        <p:spPr>
          <a:xfrm>
            <a:off x="990600" y="3238500"/>
            <a:ext cx="11734800" cy="668709"/>
          </a:xfrm>
          <a:prstGeom prst="rect">
            <a:avLst/>
          </a:prstGeom>
          <a:noFill/>
        </p:spPr>
        <p:txBody>
          <a:bodyPr wrap="square">
            <a:spAutoFit/>
          </a:bodyPr>
          <a:lstStyle/>
          <a:p>
            <a:pPr>
              <a:lnSpc>
                <a:spcPct val="107000"/>
              </a:lnSpc>
              <a:spcAft>
                <a:spcPts val="800"/>
              </a:spcAft>
              <a:buNone/>
            </a:pPr>
            <a:r>
              <a:rPr lang="en-GB" sz="3700" b="1" noProof="0" dirty="0">
                <a:solidFill>
                  <a:srgbClr val="3F6031"/>
                </a:solidFill>
              </a:rPr>
              <a:t>Strategische Planung: </a:t>
            </a:r>
            <a:endParaRPr lang="en-GB" sz="37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pic>
        <p:nvPicPr>
          <p:cNvPr id="11" name="Γραφικό 10">
            <a:extLst>
              <a:ext uri="{FF2B5EF4-FFF2-40B4-BE49-F238E27FC236}">
                <a16:creationId xmlns:a16="http://schemas.microsoft.com/office/drawing/2014/main" id="{7E4D208C-1E1C-8AAB-F239-475EF62A5BE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999494" y="3419958"/>
            <a:ext cx="4993106" cy="4956054"/>
          </a:xfrm>
          <a:prstGeom prst="rect">
            <a:avLst/>
          </a:prstGeom>
        </p:spPr>
      </p:pic>
    </p:spTree>
    <p:extLst>
      <p:ext uri="{BB962C8B-B14F-4D97-AF65-F5344CB8AC3E}">
        <p14:creationId xmlns:p14="http://schemas.microsoft.com/office/powerpoint/2010/main" val="2870933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FAB1E-450D-4C59-8723-A5A1F6FB72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7E576D-B0AC-C3C0-0C17-654CD7727A11}"/>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9EDB248-E6A2-F362-6B74-0B3495608079}"/>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1251A136-F89D-BCB0-B54F-B772211B2A9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Aktivität C4.A9</a:t>
            </a:r>
            <a:endParaRPr lang="en-GB" sz="6000" noProof="0" dirty="0">
              <a:solidFill>
                <a:srgbClr val="3F6031"/>
              </a:solidFill>
            </a:endParaRPr>
          </a:p>
        </p:txBody>
      </p:sp>
      <p:sp>
        <p:nvSpPr>
          <p:cNvPr id="7" name="TextBox 6">
            <a:extLst>
              <a:ext uri="{FF2B5EF4-FFF2-40B4-BE49-F238E27FC236}">
                <a16:creationId xmlns:a16="http://schemas.microsoft.com/office/drawing/2014/main" id="{B651BD13-D4DF-3948-6A36-FF2BF2C56B67}"/>
              </a:ext>
            </a:extLst>
          </p:cNvPr>
          <p:cNvSpPr txBox="1"/>
          <p:nvPr/>
        </p:nvSpPr>
        <p:spPr>
          <a:xfrm>
            <a:off x="1828800" y="3948619"/>
            <a:ext cx="15866165" cy="1638334"/>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Chancenradar: Identifizierung und </a:t>
            </a:r>
            <a:r>
              <a:rPr lang="en-GB" sz="4500" b="1" noProof="0" dirty="0" err="1">
                <a:solidFill>
                  <a:srgbClr val="569938"/>
                </a:solidFill>
                <a:latin typeface="Calibri" panose="020F0502020204030204" pitchFamily="34" charset="0"/>
              </a:rPr>
              <a:t>Strategieentwicklung </a:t>
            </a:r>
            <a:r>
              <a:rPr lang="en-GB" sz="4500" b="1" noProof="0" dirty="0">
                <a:solidFill>
                  <a:srgbClr val="569938"/>
                </a:solidFill>
                <a:latin typeface="Calibri" panose="020F0502020204030204" pitchFamily="34" charset="0"/>
              </a:rPr>
              <a:t>für neue Chancen in den darstellenden Künsten</a:t>
            </a:r>
          </a:p>
        </p:txBody>
      </p:sp>
      <p:sp>
        <p:nvSpPr>
          <p:cNvPr id="6" name="TextBox 5">
            <a:extLst>
              <a:ext uri="{FF2B5EF4-FFF2-40B4-BE49-F238E27FC236}">
                <a16:creationId xmlns:a16="http://schemas.microsoft.com/office/drawing/2014/main" id="{2056ECA0-9335-3E24-5E73-01CA8854A172}"/>
              </a:ext>
            </a:extLst>
          </p:cNvPr>
          <p:cNvSpPr txBox="1"/>
          <p:nvPr/>
        </p:nvSpPr>
        <p:spPr>
          <a:xfrm>
            <a:off x="4608286" y="7072380"/>
            <a:ext cx="12983027" cy="1877437"/>
          </a:xfrm>
          <a:prstGeom prst="rect">
            <a:avLst/>
          </a:prstGeom>
          <a:noFill/>
        </p:spPr>
        <p:txBody>
          <a:bodyPr wrap="square">
            <a:spAutoFit/>
          </a:bodyPr>
          <a:lstStyle/>
          <a:p>
            <a:pPr marL="457200" lvl="0" indent="-457200">
              <a:spcBef>
                <a:spcPts val="600"/>
              </a:spcBef>
              <a:spcAft>
                <a:spcPts val="600"/>
              </a:spcAft>
              <a:buFont typeface="Arial" panose="020B0604020202020204" pitchFamily="34" charset="0"/>
              <a:buChar char="•"/>
            </a:pPr>
            <a:r>
              <a:rPr lang="en-GB" sz="3200" dirty="0"/>
              <a:t>Welche Chance erscheint am relevantesten oder dringendsten? </a:t>
            </a:r>
            <a:endParaRPr lang="el-GR" sz="3200" dirty="0"/>
          </a:p>
          <a:p>
            <a:pPr marL="457200" lvl="0" indent="-457200">
              <a:spcBef>
                <a:spcPts val="600"/>
              </a:spcBef>
              <a:spcAft>
                <a:spcPts val="600"/>
              </a:spcAft>
              <a:buFont typeface="Arial" panose="020B0604020202020204" pitchFamily="34" charset="0"/>
              <a:buChar char="•"/>
            </a:pPr>
            <a:r>
              <a:rPr lang="en-GB" sz="3200" dirty="0"/>
              <a:t>Welche strategische Reaktion könnte darauf eine Antwort sein? </a:t>
            </a:r>
            <a:endParaRPr lang="el-GR" sz="3200" dirty="0"/>
          </a:p>
          <a:p>
            <a:pPr marL="457200" lvl="0" indent="-457200">
              <a:spcBef>
                <a:spcPts val="600"/>
              </a:spcBef>
              <a:spcAft>
                <a:spcPts val="600"/>
              </a:spcAft>
              <a:buFont typeface="Arial" panose="020B0604020202020204" pitchFamily="34" charset="0"/>
              <a:buChar char="•"/>
            </a:pPr>
            <a:r>
              <a:rPr lang="en-GB" sz="3200" dirty="0"/>
              <a:t>Wären dafür Änderungen in der Struktur, Führung oder Zusammenarbeit erforderlich? </a:t>
            </a:r>
            <a:endParaRPr lang="el-GR" sz="3200" dirty="0"/>
          </a:p>
        </p:txBody>
      </p:sp>
    </p:spTree>
    <p:extLst>
      <p:ext uri="{BB962C8B-B14F-4D97-AF65-F5344CB8AC3E}">
        <p14:creationId xmlns:p14="http://schemas.microsoft.com/office/powerpoint/2010/main" val="6308458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άτομο, νύχι, αξεσουάρ μόδας, χέρια που κρατούν&#10;&#10;Το περιεχόμενο που δημιουργείται από AI ενδέχεται να είναι εσφαλμένο.">
            <a:extLst>
              <a:ext uri="{FF2B5EF4-FFF2-40B4-BE49-F238E27FC236}">
                <a16:creationId xmlns:a16="http://schemas.microsoft.com/office/drawing/2014/main" id="{02847684-0F51-6E45-AC8D-15FC1FA5FF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16"/>
            <a:ext cx="6857382" cy="10287000"/>
          </a:xfrm>
          <a:prstGeom prst="rect">
            <a:avLst/>
          </a:prstGeom>
        </p:spPr>
      </p:pic>
      <p:sp>
        <p:nvSpPr>
          <p:cNvPr id="4" name="TextBox 3">
            <a:extLst>
              <a:ext uri="{FF2B5EF4-FFF2-40B4-BE49-F238E27FC236}">
                <a16:creationId xmlns:a16="http://schemas.microsoft.com/office/drawing/2014/main" id="{8AB069A4-3039-8F64-4454-0B4948EB5F54}"/>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Was ist regeneratives Wirtschaften?</a:t>
            </a:r>
          </a:p>
        </p:txBody>
      </p:sp>
      <p:sp>
        <p:nvSpPr>
          <p:cNvPr id="5" name="TextBox 4">
            <a:extLst>
              <a:ext uri="{FF2B5EF4-FFF2-40B4-BE49-F238E27FC236}">
                <a16:creationId xmlns:a16="http://schemas.microsoft.com/office/drawing/2014/main" id="{DC7BDA06-7154-A3D9-B947-A90CC45413C6}"/>
              </a:ext>
            </a:extLst>
          </p:cNvPr>
          <p:cNvSpPr txBox="1"/>
          <p:nvPr/>
        </p:nvSpPr>
        <p:spPr>
          <a:xfrm>
            <a:off x="7567353" y="1695152"/>
            <a:ext cx="9677400" cy="3416320"/>
          </a:xfrm>
          <a:prstGeom prst="rect">
            <a:avLst/>
          </a:prstGeom>
          <a:noFill/>
        </p:spPr>
        <p:txBody>
          <a:bodyPr wrap="square">
            <a:spAutoFit/>
          </a:bodyPr>
          <a:lstStyle/>
          <a:p>
            <a:r>
              <a:rPr lang="en-GB" sz="3600" noProof="0" dirty="0"/>
              <a:t>Ein regeneratives Unternehmen ist ein Unternehmen, das einen </a:t>
            </a:r>
            <a:r>
              <a:rPr lang="en-GB" sz="3600" b="1" noProof="0" dirty="0">
                <a:solidFill>
                  <a:srgbClr val="3F6031"/>
                </a:solidFill>
              </a:rPr>
              <a:t>positiven</a:t>
            </a:r>
            <a:r>
              <a:rPr lang="en-GB" sz="3600" noProof="0" dirty="0"/>
              <a:t> Beitrag zum </a:t>
            </a:r>
            <a:r>
              <a:rPr lang="en-GB" sz="3600" b="1" noProof="0" dirty="0">
                <a:solidFill>
                  <a:srgbClr val="3F6031"/>
                </a:solidFill>
              </a:rPr>
              <a:t>kulturellen, sozialen, ökologischen </a:t>
            </a:r>
            <a:r>
              <a:rPr lang="en-GB" sz="3600" noProof="0" dirty="0"/>
              <a:t>und </a:t>
            </a:r>
            <a:r>
              <a:rPr lang="en-GB" sz="3600" b="1" noProof="0" dirty="0">
                <a:solidFill>
                  <a:srgbClr val="3F6031"/>
                </a:solidFill>
              </a:rPr>
              <a:t>wirtschaftlichen Wohlergehen </a:t>
            </a:r>
            <a:r>
              <a:rPr lang="en-GB" sz="3600" noProof="0" dirty="0"/>
              <a:t>seiner </a:t>
            </a:r>
            <a:r>
              <a:rPr lang="en-GB" sz="3600" b="1" noProof="0" dirty="0">
                <a:solidFill>
                  <a:srgbClr val="3F6031"/>
                </a:solidFill>
              </a:rPr>
              <a:t>Gemeinschaften </a:t>
            </a:r>
            <a:r>
              <a:rPr lang="en-GB" sz="3600" noProof="0" dirty="0"/>
              <a:t>und </a:t>
            </a:r>
            <a:r>
              <a:rPr lang="en-GB" sz="3600" b="1" noProof="0" dirty="0">
                <a:solidFill>
                  <a:srgbClr val="3F6031"/>
                </a:solidFill>
              </a:rPr>
              <a:t>Ökosysteme </a:t>
            </a:r>
            <a:r>
              <a:rPr lang="en-GB" sz="3600" noProof="0" dirty="0"/>
              <a:t>leistet. Anstatt lediglich Schäden zu minimieren oder den Status quo aufrechtzuerhalten, zielen regenerative Unternehmen darauf ab, </a:t>
            </a:r>
            <a:r>
              <a:rPr lang="en-GB" sz="3600" b="1" noProof="0" dirty="0">
                <a:solidFill>
                  <a:srgbClr val="3F6031"/>
                </a:solidFill>
              </a:rPr>
              <a:t>eine positive Nettoauswirkung zu erzielen</a:t>
            </a:r>
            <a:r>
              <a:rPr lang="en-GB" sz="3600" noProof="0" dirty="0"/>
              <a:t>.</a:t>
            </a:r>
            <a:endParaRPr lang="en-GB" sz="3600" kern="0" noProof="0" dirty="0">
              <a:latin typeface="+mj-lt"/>
            </a:endParaRPr>
          </a:p>
        </p:txBody>
      </p:sp>
      <p:sp>
        <p:nvSpPr>
          <p:cNvPr id="7" name="TextBox 6">
            <a:extLst>
              <a:ext uri="{FF2B5EF4-FFF2-40B4-BE49-F238E27FC236}">
                <a16:creationId xmlns:a16="http://schemas.microsoft.com/office/drawing/2014/main" id="{0CF730BD-9819-C79B-3B74-BBDDE8BB27B7}"/>
              </a:ext>
            </a:extLst>
          </p:cNvPr>
          <p:cNvSpPr txBox="1"/>
          <p:nvPr/>
        </p:nvSpPr>
        <p:spPr>
          <a:xfrm>
            <a:off x="7642167" y="7541375"/>
            <a:ext cx="10820400" cy="1169551"/>
          </a:xfrm>
          <a:prstGeom prst="rect">
            <a:avLst/>
          </a:prstGeom>
          <a:noFill/>
        </p:spPr>
        <p:txBody>
          <a:bodyPr wrap="square">
            <a:spAutoFit/>
          </a:bodyPr>
          <a:lstStyle/>
          <a:p>
            <a:pPr algn="ctr"/>
            <a:r>
              <a:rPr lang="en-GB" sz="3500" b="1" noProof="0" dirty="0">
                <a:solidFill>
                  <a:srgbClr val="3F6031"/>
                </a:solidFill>
              </a:rPr>
              <a:t>Idee </a:t>
            </a:r>
            <a:r>
              <a:rPr lang="en-GB" sz="3500" b="1" noProof="0" dirty="0">
                <a:solidFill>
                  <a:srgbClr val="FF0000"/>
                </a:solidFill>
              </a:rPr>
              <a:t>→ </a:t>
            </a:r>
            <a:r>
              <a:rPr lang="en-GB" sz="3500" b="1" noProof="0" dirty="0">
                <a:solidFill>
                  <a:srgbClr val="3F6031"/>
                </a:solidFill>
              </a:rPr>
              <a:t>Chance </a:t>
            </a:r>
            <a:r>
              <a:rPr lang="en-GB" sz="3500" b="1" noProof="0" dirty="0">
                <a:solidFill>
                  <a:srgbClr val="FF0000"/>
                </a:solidFill>
              </a:rPr>
              <a:t>→ </a:t>
            </a:r>
            <a:r>
              <a:rPr lang="en-GB" sz="3500" b="1" noProof="0" dirty="0">
                <a:solidFill>
                  <a:srgbClr val="3F6031"/>
                </a:solidFill>
              </a:rPr>
              <a:t>Strategie </a:t>
            </a:r>
            <a:r>
              <a:rPr lang="en-GB" sz="3500" b="1" noProof="0" dirty="0">
                <a:solidFill>
                  <a:srgbClr val="FF0000"/>
                </a:solidFill>
              </a:rPr>
              <a:t>→ </a:t>
            </a:r>
            <a:r>
              <a:rPr lang="en-GB" sz="3500" b="1" noProof="0" dirty="0">
                <a:solidFill>
                  <a:srgbClr val="3F6031"/>
                </a:solidFill>
              </a:rPr>
              <a:t>Umsetzung </a:t>
            </a:r>
            <a:r>
              <a:rPr lang="en-GB" sz="3500" b="1" noProof="0" dirty="0">
                <a:solidFill>
                  <a:srgbClr val="FF0000"/>
                </a:solidFill>
              </a:rPr>
              <a:t>→ </a:t>
            </a:r>
            <a:r>
              <a:rPr lang="en-GB" sz="3500" b="1" noProof="0" dirty="0">
                <a:solidFill>
                  <a:srgbClr val="3F6031"/>
                </a:solidFill>
              </a:rPr>
              <a:t>Regeneration</a:t>
            </a:r>
          </a:p>
        </p:txBody>
      </p:sp>
    </p:spTree>
    <p:extLst>
      <p:ext uri="{BB962C8B-B14F-4D97-AF65-F5344CB8AC3E}">
        <p14:creationId xmlns:p14="http://schemas.microsoft.com/office/powerpoint/2010/main" val="144953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8215-E2F4-60C1-7C46-F3CBD874A07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ACBD9B-2BDD-9EBE-0287-520C5556994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547A74B-882E-D36C-4F56-6EDCF13B6FE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2F0DC865-2336-2098-6AF6-5E0AC6DE44D0}"/>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Grundsätze eines regenerativen Unternehmens</a:t>
            </a:r>
            <a:endParaRPr lang="en-GB" sz="5000" b="1" noProof="0" dirty="0"/>
          </a:p>
        </p:txBody>
      </p:sp>
      <p:grpSp>
        <p:nvGrpSpPr>
          <p:cNvPr id="6" name="Ομάδα 5">
            <a:extLst>
              <a:ext uri="{FF2B5EF4-FFF2-40B4-BE49-F238E27FC236}">
                <a16:creationId xmlns:a16="http://schemas.microsoft.com/office/drawing/2014/main" id="{17E473DE-7DB6-41DC-9C45-43FC6091B58F}"/>
              </a:ext>
            </a:extLst>
          </p:cNvPr>
          <p:cNvGrpSpPr/>
          <p:nvPr/>
        </p:nvGrpSpPr>
        <p:grpSpPr>
          <a:xfrm>
            <a:off x="-202227" y="2201267"/>
            <a:ext cx="17373620" cy="8211960"/>
            <a:chOff x="-316599" y="762254"/>
            <a:chExt cx="19032588" cy="9761897"/>
          </a:xfrm>
        </p:grpSpPr>
        <p:grpSp>
          <p:nvGrpSpPr>
            <p:cNvPr id="7" name="Group 102">
              <a:extLst>
                <a:ext uri="{FF2B5EF4-FFF2-40B4-BE49-F238E27FC236}">
                  <a16:creationId xmlns:a16="http://schemas.microsoft.com/office/drawing/2014/main" id="{5668565A-8A31-DCB5-A615-ABD75DD4AB3A}"/>
                </a:ext>
              </a:extLst>
            </p:cNvPr>
            <p:cNvGrpSpPr/>
            <p:nvPr/>
          </p:nvGrpSpPr>
          <p:grpSpPr>
            <a:xfrm>
              <a:off x="8172215" y="1665270"/>
              <a:ext cx="1951451" cy="2919311"/>
              <a:chOff x="5290615" y="867956"/>
              <a:chExt cx="1535819" cy="2297540"/>
            </a:xfrm>
            <a:solidFill>
              <a:srgbClr val="569938"/>
            </a:solidFill>
          </p:grpSpPr>
          <p:sp>
            <p:nvSpPr>
              <p:cNvPr id="36" name="Freeform: Shape 108">
                <a:extLst>
                  <a:ext uri="{FF2B5EF4-FFF2-40B4-BE49-F238E27FC236}">
                    <a16:creationId xmlns:a16="http://schemas.microsoft.com/office/drawing/2014/main" id="{830EA16D-4E8E-36A2-9FE8-FF9D7F7F355B}"/>
                  </a:ext>
                </a:extLst>
              </p:cNvPr>
              <p:cNvSpPr>
                <a:spLocks/>
              </p:cNvSpPr>
              <p:nvPr/>
            </p:nvSpPr>
            <p:spPr bwMode="auto">
              <a:xfrm>
                <a:off x="5290615" y="867956"/>
                <a:ext cx="1535819" cy="2297540"/>
              </a:xfrm>
              <a:custGeom>
                <a:avLst/>
                <a:gdLst>
                  <a:gd name="connsiteX0" fmla="*/ 766876 w 1535819"/>
                  <a:gd name="connsiteY0" fmla="*/ 0 h 2297540"/>
                  <a:gd name="connsiteX1" fmla="*/ 1269206 w 1535819"/>
                  <a:gd name="connsiteY1" fmla="*/ 502330 h 2297540"/>
                  <a:gd name="connsiteX2" fmla="*/ 1265088 w 1535819"/>
                  <a:gd name="connsiteY2" fmla="*/ 1799328 h 2297540"/>
                  <a:gd name="connsiteX3" fmla="*/ 766876 w 1535819"/>
                  <a:gd name="connsiteY3" fmla="*/ 2297540 h 2297540"/>
                  <a:gd name="connsiteX4" fmla="*/ 268664 w 1535819"/>
                  <a:gd name="connsiteY4" fmla="*/ 1799328 h 2297540"/>
                  <a:gd name="connsiteX5" fmla="*/ 268664 w 1535819"/>
                  <a:gd name="connsiteY5" fmla="*/ 498212 h 2297540"/>
                  <a:gd name="connsiteX6" fmla="*/ 766876 w 1535819"/>
                  <a:gd name="connsiteY6" fmla="*/ 0 h 229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819" h="2297540">
                    <a:moveTo>
                      <a:pt x="766876" y="0"/>
                    </a:moveTo>
                    <a:cubicBezTo>
                      <a:pt x="1269206" y="502330"/>
                      <a:pt x="1269206" y="502330"/>
                      <a:pt x="1269206" y="502330"/>
                    </a:cubicBezTo>
                    <a:cubicBezTo>
                      <a:pt x="1627424" y="860548"/>
                      <a:pt x="1623307" y="1441109"/>
                      <a:pt x="1265088" y="1799328"/>
                    </a:cubicBezTo>
                    <a:lnTo>
                      <a:pt x="766876" y="2297540"/>
                    </a:lnTo>
                    <a:cubicBezTo>
                      <a:pt x="268664" y="1799328"/>
                      <a:pt x="268664" y="1799328"/>
                      <a:pt x="268664" y="1799328"/>
                    </a:cubicBezTo>
                    <a:cubicBezTo>
                      <a:pt x="-89554" y="1441109"/>
                      <a:pt x="-89554" y="856431"/>
                      <a:pt x="268664" y="498212"/>
                    </a:cubicBezTo>
                    <a:cubicBezTo>
                      <a:pt x="766876" y="0"/>
                      <a:pt x="766876" y="0"/>
                      <a:pt x="7668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7" name="Freeform: Shape 113">
                <a:extLst>
                  <a:ext uri="{FF2B5EF4-FFF2-40B4-BE49-F238E27FC236}">
                    <a16:creationId xmlns:a16="http://schemas.microsoft.com/office/drawing/2014/main" id="{7E4287C5-944B-E95D-EE83-5FB472346F55}"/>
                  </a:ext>
                </a:extLst>
              </p:cNvPr>
              <p:cNvSpPr>
                <a:spLocks/>
              </p:cNvSpPr>
              <p:nvPr/>
            </p:nvSpPr>
            <p:spPr bwMode="auto">
              <a:xfrm>
                <a:off x="6057491" y="867956"/>
                <a:ext cx="768943" cy="2297540"/>
              </a:xfrm>
              <a:custGeom>
                <a:avLst/>
                <a:gdLst>
                  <a:gd name="connsiteX0" fmla="*/ 0 w 768943"/>
                  <a:gd name="connsiteY0" fmla="*/ 0 h 2297540"/>
                  <a:gd name="connsiteX1" fmla="*/ 502330 w 768943"/>
                  <a:gd name="connsiteY1" fmla="*/ 502330 h 2297540"/>
                  <a:gd name="connsiteX2" fmla="*/ 498212 w 768943"/>
                  <a:gd name="connsiteY2" fmla="*/ 1799328 h 2297540"/>
                  <a:gd name="connsiteX3" fmla="*/ 0 w 768943"/>
                  <a:gd name="connsiteY3" fmla="*/ 2297540 h 2297540"/>
                  <a:gd name="connsiteX4" fmla="*/ 0 w 768943"/>
                  <a:gd name="connsiteY4" fmla="*/ 0 h 229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43" h="2297540">
                    <a:moveTo>
                      <a:pt x="0" y="0"/>
                    </a:moveTo>
                    <a:cubicBezTo>
                      <a:pt x="0" y="0"/>
                      <a:pt x="0" y="0"/>
                      <a:pt x="502330" y="502330"/>
                    </a:cubicBezTo>
                    <a:cubicBezTo>
                      <a:pt x="860548" y="860548"/>
                      <a:pt x="856431" y="1441109"/>
                      <a:pt x="498212" y="1799328"/>
                    </a:cubicBezTo>
                    <a:cubicBezTo>
                      <a:pt x="498212" y="1799328"/>
                      <a:pt x="498212" y="1799328"/>
                      <a:pt x="0" y="2297540"/>
                    </a:cubicBezTo>
                    <a:cubicBezTo>
                      <a:pt x="0" y="2297540"/>
                      <a:pt x="0" y="2297540"/>
                      <a:pt x="0"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9" name="Group 21">
              <a:extLst>
                <a:ext uri="{FF2B5EF4-FFF2-40B4-BE49-F238E27FC236}">
                  <a16:creationId xmlns:a16="http://schemas.microsoft.com/office/drawing/2014/main" id="{FE6D186E-D69B-0C11-97E2-CFB046EE2644}"/>
                </a:ext>
              </a:extLst>
            </p:cNvPr>
            <p:cNvGrpSpPr/>
            <p:nvPr/>
          </p:nvGrpSpPr>
          <p:grpSpPr>
            <a:xfrm>
              <a:off x="5904946" y="3486336"/>
              <a:ext cx="2776430" cy="1971572"/>
              <a:chOff x="3368987" y="2477035"/>
              <a:chExt cx="2337663" cy="1659999"/>
            </a:xfrm>
            <a:solidFill>
              <a:srgbClr val="569938"/>
            </a:solidFill>
          </p:grpSpPr>
          <p:sp>
            <p:nvSpPr>
              <p:cNvPr id="34" name="Freeform: Shape 131">
                <a:extLst>
                  <a:ext uri="{FF2B5EF4-FFF2-40B4-BE49-F238E27FC236}">
                    <a16:creationId xmlns:a16="http://schemas.microsoft.com/office/drawing/2014/main" id="{BC8AB0AA-3838-27D6-03AE-30AB2545BCC1}"/>
                  </a:ext>
                </a:extLst>
              </p:cNvPr>
              <p:cNvSpPr>
                <a:spLocks/>
              </p:cNvSpPr>
              <p:nvPr/>
            </p:nvSpPr>
            <p:spPr bwMode="auto">
              <a:xfrm>
                <a:off x="3368987" y="2477035"/>
                <a:ext cx="2337663" cy="1659999"/>
              </a:xfrm>
              <a:custGeom>
                <a:avLst/>
                <a:gdLst>
                  <a:gd name="connsiteX0" fmla="*/ 1147346 w 2337663"/>
                  <a:gd name="connsiteY0" fmla="*/ 436 h 1659999"/>
                  <a:gd name="connsiteX1" fmla="*/ 1995457 w 2337663"/>
                  <a:gd name="connsiteY1" fmla="*/ 539277 h 1659999"/>
                  <a:gd name="connsiteX2" fmla="*/ 2337663 w 2337663"/>
                  <a:gd name="connsiteY2" fmla="*/ 1210896 h 1659999"/>
                  <a:gd name="connsiteX3" fmla="*/ 1666045 w 2337663"/>
                  <a:gd name="connsiteY3" fmla="*/ 1553103 h 1659999"/>
                  <a:gd name="connsiteX4" fmla="*/ 342207 w 2337663"/>
                  <a:gd name="connsiteY4" fmla="*/ 1122962 h 1659999"/>
                  <a:gd name="connsiteX5" fmla="*/ 0 w 2337663"/>
                  <a:gd name="connsiteY5" fmla="*/ 451343 h 1659999"/>
                  <a:gd name="connsiteX6" fmla="*/ 677170 w 2337663"/>
                  <a:gd name="connsiteY6" fmla="*/ 106308 h 1659999"/>
                  <a:gd name="connsiteX7" fmla="*/ 1147346 w 2337663"/>
                  <a:gd name="connsiteY7" fmla="*/ 436 h 16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663" h="1659999">
                    <a:moveTo>
                      <a:pt x="1147346" y="436"/>
                    </a:moveTo>
                    <a:cubicBezTo>
                      <a:pt x="1494880" y="10838"/>
                      <a:pt x="1826297" y="207283"/>
                      <a:pt x="1995457" y="539277"/>
                    </a:cubicBezTo>
                    <a:lnTo>
                      <a:pt x="2337663" y="1210896"/>
                    </a:lnTo>
                    <a:cubicBezTo>
                      <a:pt x="1666045" y="1553103"/>
                      <a:pt x="1666045" y="1553103"/>
                      <a:pt x="1666045" y="1553103"/>
                    </a:cubicBezTo>
                    <a:cubicBezTo>
                      <a:pt x="1183145" y="1799152"/>
                      <a:pt x="588256" y="1605861"/>
                      <a:pt x="342207" y="1122962"/>
                    </a:cubicBezTo>
                    <a:cubicBezTo>
                      <a:pt x="0" y="451343"/>
                      <a:pt x="0" y="451343"/>
                      <a:pt x="0" y="451343"/>
                    </a:cubicBezTo>
                    <a:cubicBezTo>
                      <a:pt x="677170" y="106308"/>
                      <a:pt x="677170" y="106308"/>
                      <a:pt x="677170" y="106308"/>
                    </a:cubicBezTo>
                    <a:cubicBezTo>
                      <a:pt x="828075" y="29418"/>
                      <a:pt x="989376" y="-4293"/>
                      <a:pt x="1147346" y="436"/>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5" name="Freeform: Shape 126">
                <a:extLst>
                  <a:ext uri="{FF2B5EF4-FFF2-40B4-BE49-F238E27FC236}">
                    <a16:creationId xmlns:a16="http://schemas.microsoft.com/office/drawing/2014/main" id="{07E8DFB0-2640-D243-E2B9-20F7974C4478}"/>
                  </a:ext>
                </a:extLst>
              </p:cNvPr>
              <p:cNvSpPr>
                <a:spLocks/>
              </p:cNvSpPr>
              <p:nvPr/>
            </p:nvSpPr>
            <p:spPr bwMode="auto">
              <a:xfrm>
                <a:off x="3368987" y="2477035"/>
                <a:ext cx="2337663" cy="1210897"/>
              </a:xfrm>
              <a:custGeom>
                <a:avLst/>
                <a:gdLst>
                  <a:gd name="connsiteX0" fmla="*/ 1147347 w 2337663"/>
                  <a:gd name="connsiteY0" fmla="*/ 436 h 1210897"/>
                  <a:gd name="connsiteX1" fmla="*/ 1995457 w 2337663"/>
                  <a:gd name="connsiteY1" fmla="*/ 539278 h 1210897"/>
                  <a:gd name="connsiteX2" fmla="*/ 2337663 w 2337663"/>
                  <a:gd name="connsiteY2" fmla="*/ 1210897 h 1210897"/>
                  <a:gd name="connsiteX3" fmla="*/ 0 w 2337663"/>
                  <a:gd name="connsiteY3" fmla="*/ 451344 h 1210897"/>
                  <a:gd name="connsiteX4" fmla="*/ 677170 w 2337663"/>
                  <a:gd name="connsiteY4" fmla="*/ 106308 h 1210897"/>
                  <a:gd name="connsiteX5" fmla="*/ 1147347 w 2337663"/>
                  <a:gd name="connsiteY5" fmla="*/ 436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663" h="1210897">
                    <a:moveTo>
                      <a:pt x="1147347" y="436"/>
                    </a:moveTo>
                    <a:cubicBezTo>
                      <a:pt x="1494881" y="10839"/>
                      <a:pt x="1826297" y="207284"/>
                      <a:pt x="1995457" y="539278"/>
                    </a:cubicBezTo>
                    <a:cubicBezTo>
                      <a:pt x="1995457" y="539278"/>
                      <a:pt x="1995457" y="539278"/>
                      <a:pt x="2337663" y="1210897"/>
                    </a:cubicBezTo>
                    <a:cubicBezTo>
                      <a:pt x="2337663" y="1210897"/>
                      <a:pt x="2337663" y="1210897"/>
                      <a:pt x="0" y="451344"/>
                    </a:cubicBezTo>
                    <a:cubicBezTo>
                      <a:pt x="0" y="451344"/>
                      <a:pt x="0" y="451344"/>
                      <a:pt x="677170" y="106308"/>
                    </a:cubicBezTo>
                    <a:cubicBezTo>
                      <a:pt x="828076" y="29418"/>
                      <a:pt x="989376" y="-4292"/>
                      <a:pt x="1147347" y="436"/>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0" name="Group 22">
              <a:extLst>
                <a:ext uri="{FF2B5EF4-FFF2-40B4-BE49-F238E27FC236}">
                  <a16:creationId xmlns:a16="http://schemas.microsoft.com/office/drawing/2014/main" id="{D32FBCCB-829D-8FDE-20EC-789537EA054B}"/>
                </a:ext>
              </a:extLst>
            </p:cNvPr>
            <p:cNvGrpSpPr/>
            <p:nvPr/>
          </p:nvGrpSpPr>
          <p:grpSpPr>
            <a:xfrm>
              <a:off x="9613689" y="3486499"/>
              <a:ext cx="2776431" cy="1970307"/>
              <a:chOff x="6491628" y="2477172"/>
              <a:chExt cx="2337665" cy="1658934"/>
            </a:xfrm>
            <a:solidFill>
              <a:srgbClr val="569938"/>
            </a:solidFill>
          </p:grpSpPr>
          <p:sp>
            <p:nvSpPr>
              <p:cNvPr id="32" name="Freeform: Shape 130">
                <a:extLst>
                  <a:ext uri="{FF2B5EF4-FFF2-40B4-BE49-F238E27FC236}">
                    <a16:creationId xmlns:a16="http://schemas.microsoft.com/office/drawing/2014/main" id="{6E4B4F7D-6FAB-93F7-EA78-0C2AF9E09439}"/>
                  </a:ext>
                </a:extLst>
              </p:cNvPr>
              <p:cNvSpPr>
                <a:spLocks/>
              </p:cNvSpPr>
              <p:nvPr/>
            </p:nvSpPr>
            <p:spPr bwMode="auto">
              <a:xfrm>
                <a:off x="6491629" y="2477172"/>
                <a:ext cx="2337664" cy="1658934"/>
              </a:xfrm>
              <a:custGeom>
                <a:avLst/>
                <a:gdLst>
                  <a:gd name="connsiteX0" fmla="*/ 1194581 w 2337664"/>
                  <a:gd name="connsiteY0" fmla="*/ 370 h 1658934"/>
                  <a:gd name="connsiteX1" fmla="*/ 1666045 w 2337664"/>
                  <a:gd name="connsiteY1" fmla="*/ 106898 h 1658934"/>
                  <a:gd name="connsiteX2" fmla="*/ 2337664 w 2337664"/>
                  <a:gd name="connsiteY2" fmla="*/ 449105 h 1658934"/>
                  <a:gd name="connsiteX3" fmla="*/ 1992628 w 2337664"/>
                  <a:gd name="connsiteY3" fmla="*/ 1126274 h 1658934"/>
                  <a:gd name="connsiteX4" fmla="*/ 671619 w 2337664"/>
                  <a:gd name="connsiteY4" fmla="*/ 1550864 h 1658934"/>
                  <a:gd name="connsiteX5" fmla="*/ 0 w 2337664"/>
                  <a:gd name="connsiteY5" fmla="*/ 1208658 h 1658934"/>
                  <a:gd name="connsiteX6" fmla="*/ 342207 w 2337664"/>
                  <a:gd name="connsiteY6" fmla="*/ 537039 h 1658934"/>
                  <a:gd name="connsiteX7" fmla="*/ 1194581 w 2337664"/>
                  <a:gd name="connsiteY7" fmla="*/ 370 h 165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664" h="1658934">
                    <a:moveTo>
                      <a:pt x="1194581" y="370"/>
                    </a:moveTo>
                    <a:cubicBezTo>
                      <a:pt x="1353296" y="-3978"/>
                      <a:pt x="1515139" y="30008"/>
                      <a:pt x="1666045" y="106898"/>
                    </a:cubicBezTo>
                    <a:cubicBezTo>
                      <a:pt x="2337664" y="449105"/>
                      <a:pt x="2337664" y="449105"/>
                      <a:pt x="2337664" y="449105"/>
                    </a:cubicBezTo>
                    <a:cubicBezTo>
                      <a:pt x="1992628" y="1126274"/>
                      <a:pt x="1992628" y="1126274"/>
                      <a:pt x="1992628" y="1126274"/>
                    </a:cubicBezTo>
                    <a:cubicBezTo>
                      <a:pt x="1746579" y="1609173"/>
                      <a:pt x="1154519" y="1796914"/>
                      <a:pt x="671619" y="1550864"/>
                    </a:cubicBezTo>
                    <a:lnTo>
                      <a:pt x="0" y="1208658"/>
                    </a:lnTo>
                    <a:cubicBezTo>
                      <a:pt x="342207" y="537039"/>
                      <a:pt x="342207" y="537039"/>
                      <a:pt x="342207" y="537039"/>
                    </a:cubicBezTo>
                    <a:cubicBezTo>
                      <a:pt x="511366" y="205046"/>
                      <a:pt x="845406" y="9938"/>
                      <a:pt x="1194581" y="37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3" name="Freeform: Shape 125">
                <a:extLst>
                  <a:ext uri="{FF2B5EF4-FFF2-40B4-BE49-F238E27FC236}">
                    <a16:creationId xmlns:a16="http://schemas.microsoft.com/office/drawing/2014/main" id="{7262DCF9-E69B-51F8-1BEE-B7564A1E4AAC}"/>
                  </a:ext>
                </a:extLst>
              </p:cNvPr>
              <p:cNvSpPr>
                <a:spLocks/>
              </p:cNvSpPr>
              <p:nvPr/>
            </p:nvSpPr>
            <p:spPr bwMode="auto">
              <a:xfrm>
                <a:off x="6491628" y="2926276"/>
                <a:ext cx="2337664" cy="1209830"/>
              </a:xfrm>
              <a:custGeom>
                <a:avLst/>
                <a:gdLst>
                  <a:gd name="connsiteX0" fmla="*/ 2337664 w 2337664"/>
                  <a:gd name="connsiteY0" fmla="*/ 0 h 1209830"/>
                  <a:gd name="connsiteX1" fmla="*/ 1992629 w 2337664"/>
                  <a:gd name="connsiteY1" fmla="*/ 677170 h 1209830"/>
                  <a:gd name="connsiteX2" fmla="*/ 671619 w 2337664"/>
                  <a:gd name="connsiteY2" fmla="*/ 1101760 h 1209830"/>
                  <a:gd name="connsiteX3" fmla="*/ 0 w 2337664"/>
                  <a:gd name="connsiteY3" fmla="*/ 759553 h 1209830"/>
                  <a:gd name="connsiteX4" fmla="*/ 2337664 w 2337664"/>
                  <a:gd name="connsiteY4" fmla="*/ 0 h 12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4" h="1209830">
                    <a:moveTo>
                      <a:pt x="2337664" y="0"/>
                    </a:moveTo>
                    <a:cubicBezTo>
                      <a:pt x="2337664" y="0"/>
                      <a:pt x="2337664" y="0"/>
                      <a:pt x="1992629" y="677170"/>
                    </a:cubicBezTo>
                    <a:cubicBezTo>
                      <a:pt x="1746580" y="1160069"/>
                      <a:pt x="1154519" y="1347810"/>
                      <a:pt x="671619" y="1101760"/>
                    </a:cubicBezTo>
                    <a:cubicBezTo>
                      <a:pt x="671619" y="1101760"/>
                      <a:pt x="671619" y="1101760"/>
                      <a:pt x="0" y="759553"/>
                    </a:cubicBezTo>
                    <a:cubicBezTo>
                      <a:pt x="0" y="759553"/>
                      <a:pt x="0" y="759553"/>
                      <a:pt x="2337664"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1" name="Group 23">
              <a:extLst>
                <a:ext uri="{FF2B5EF4-FFF2-40B4-BE49-F238E27FC236}">
                  <a16:creationId xmlns:a16="http://schemas.microsoft.com/office/drawing/2014/main" id="{A125A986-7258-E4CF-4116-BA5873240BD6}"/>
                </a:ext>
              </a:extLst>
            </p:cNvPr>
            <p:cNvGrpSpPr/>
            <p:nvPr/>
          </p:nvGrpSpPr>
          <p:grpSpPr>
            <a:xfrm>
              <a:off x="9282414" y="5470493"/>
              <a:ext cx="2025108" cy="2361774"/>
              <a:chOff x="6212705" y="4147631"/>
              <a:chExt cx="1705075" cy="1988536"/>
            </a:xfrm>
            <a:solidFill>
              <a:srgbClr val="569938"/>
            </a:solidFill>
          </p:grpSpPr>
          <p:sp>
            <p:nvSpPr>
              <p:cNvPr id="30" name="Freeform: Shape 129">
                <a:extLst>
                  <a:ext uri="{FF2B5EF4-FFF2-40B4-BE49-F238E27FC236}">
                    <a16:creationId xmlns:a16="http://schemas.microsoft.com/office/drawing/2014/main" id="{D01C014E-A9F4-F472-FA17-6846DB81D400}"/>
                  </a:ext>
                </a:extLst>
              </p:cNvPr>
              <p:cNvSpPr>
                <a:spLocks/>
              </p:cNvSpPr>
              <p:nvPr/>
            </p:nvSpPr>
            <p:spPr bwMode="auto">
              <a:xfrm>
                <a:off x="6212706" y="4147632"/>
                <a:ext cx="1705074" cy="1988535"/>
              </a:xfrm>
              <a:custGeom>
                <a:avLst/>
                <a:gdLst>
                  <a:gd name="connsiteX0" fmla="*/ 130241 w 1705074"/>
                  <a:gd name="connsiteY0" fmla="*/ 0 h 1988535"/>
                  <a:gd name="connsiteX1" fmla="*/ 874736 w 1705074"/>
                  <a:gd name="connsiteY1" fmla="*/ 117916 h 1988535"/>
                  <a:gd name="connsiteX2" fmla="*/ 1692913 w 1705074"/>
                  <a:gd name="connsiteY2" fmla="*/ 1244040 h 1988535"/>
                  <a:gd name="connsiteX3" fmla="*/ 1574996 w 1705074"/>
                  <a:gd name="connsiteY3" fmla="*/ 1988535 h 1988535"/>
                  <a:gd name="connsiteX4" fmla="*/ 824348 w 1705074"/>
                  <a:gd name="connsiteY4" fmla="*/ 1869644 h 1988535"/>
                  <a:gd name="connsiteX5" fmla="*/ 12324 w 1705074"/>
                  <a:gd name="connsiteY5" fmla="*/ 744495 h 1988535"/>
                  <a:gd name="connsiteX6" fmla="*/ 130241 w 1705074"/>
                  <a:gd name="connsiteY6" fmla="*/ 0 h 198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074" h="1988535">
                    <a:moveTo>
                      <a:pt x="130241" y="0"/>
                    </a:moveTo>
                    <a:cubicBezTo>
                      <a:pt x="874736" y="117916"/>
                      <a:pt x="874736" y="117916"/>
                      <a:pt x="874736" y="117916"/>
                    </a:cubicBezTo>
                    <a:cubicBezTo>
                      <a:pt x="1410034" y="202699"/>
                      <a:pt x="1777695" y="708742"/>
                      <a:pt x="1692913" y="1244040"/>
                    </a:cubicBezTo>
                    <a:cubicBezTo>
                      <a:pt x="1574996" y="1988535"/>
                      <a:pt x="1574996" y="1988535"/>
                      <a:pt x="1574996" y="1988535"/>
                    </a:cubicBezTo>
                    <a:cubicBezTo>
                      <a:pt x="824348" y="1869644"/>
                      <a:pt x="824348" y="1869644"/>
                      <a:pt x="824348" y="1869644"/>
                    </a:cubicBezTo>
                    <a:cubicBezTo>
                      <a:pt x="289050" y="1784862"/>
                      <a:pt x="-72459" y="1279794"/>
                      <a:pt x="12324" y="744495"/>
                    </a:cubicBezTo>
                    <a:lnTo>
                      <a:pt x="130241" y="0"/>
                    </a:ln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1" name="Freeform: Shape 124">
                <a:extLst>
                  <a:ext uri="{FF2B5EF4-FFF2-40B4-BE49-F238E27FC236}">
                    <a16:creationId xmlns:a16="http://schemas.microsoft.com/office/drawing/2014/main" id="{BDBB7889-E4DF-28E4-E5F0-424672903102}"/>
                  </a:ext>
                </a:extLst>
              </p:cNvPr>
              <p:cNvSpPr>
                <a:spLocks/>
              </p:cNvSpPr>
              <p:nvPr/>
            </p:nvSpPr>
            <p:spPr bwMode="auto">
              <a:xfrm>
                <a:off x="6212705" y="4147631"/>
                <a:ext cx="1574996" cy="1988535"/>
              </a:xfrm>
              <a:custGeom>
                <a:avLst/>
                <a:gdLst>
                  <a:gd name="connsiteX0" fmla="*/ 130241 w 1574996"/>
                  <a:gd name="connsiteY0" fmla="*/ 0 h 1988535"/>
                  <a:gd name="connsiteX1" fmla="*/ 1574996 w 1574996"/>
                  <a:gd name="connsiteY1" fmla="*/ 1988535 h 1988535"/>
                  <a:gd name="connsiteX2" fmla="*/ 824347 w 1574996"/>
                  <a:gd name="connsiteY2" fmla="*/ 1869645 h 1988535"/>
                  <a:gd name="connsiteX3" fmla="*/ 12324 w 1574996"/>
                  <a:gd name="connsiteY3" fmla="*/ 744496 h 1988535"/>
                  <a:gd name="connsiteX4" fmla="*/ 130241 w 1574996"/>
                  <a:gd name="connsiteY4" fmla="*/ 0 h 198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996" h="1988535">
                    <a:moveTo>
                      <a:pt x="130241" y="0"/>
                    </a:moveTo>
                    <a:cubicBezTo>
                      <a:pt x="130241" y="0"/>
                      <a:pt x="130241" y="0"/>
                      <a:pt x="1574996" y="1988535"/>
                    </a:cubicBezTo>
                    <a:cubicBezTo>
                      <a:pt x="1574996" y="1988535"/>
                      <a:pt x="1574996" y="1988535"/>
                      <a:pt x="824347" y="1869645"/>
                    </a:cubicBezTo>
                    <a:cubicBezTo>
                      <a:pt x="289050" y="1784862"/>
                      <a:pt x="-72459" y="1279794"/>
                      <a:pt x="12324" y="744496"/>
                    </a:cubicBezTo>
                    <a:cubicBezTo>
                      <a:pt x="12324" y="744496"/>
                      <a:pt x="12324" y="744496"/>
                      <a:pt x="130241"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2" name="Group 24">
              <a:extLst>
                <a:ext uri="{FF2B5EF4-FFF2-40B4-BE49-F238E27FC236}">
                  <a16:creationId xmlns:a16="http://schemas.microsoft.com/office/drawing/2014/main" id="{C087C27A-C98C-89E1-3208-6D29284A6964}"/>
                </a:ext>
              </a:extLst>
            </p:cNvPr>
            <p:cNvGrpSpPr/>
            <p:nvPr/>
          </p:nvGrpSpPr>
          <p:grpSpPr>
            <a:xfrm>
              <a:off x="6989351" y="5472037"/>
              <a:ext cx="2026040" cy="2361774"/>
              <a:chOff x="4282021" y="4148930"/>
              <a:chExt cx="1705859" cy="1988536"/>
            </a:xfrm>
            <a:solidFill>
              <a:srgbClr val="569938"/>
            </a:solidFill>
          </p:grpSpPr>
          <p:sp>
            <p:nvSpPr>
              <p:cNvPr id="28" name="Freeform: Shape 128">
                <a:extLst>
                  <a:ext uri="{FF2B5EF4-FFF2-40B4-BE49-F238E27FC236}">
                    <a16:creationId xmlns:a16="http://schemas.microsoft.com/office/drawing/2014/main" id="{6E035715-16C2-4207-A1CC-4F38322AFD87}"/>
                  </a:ext>
                </a:extLst>
              </p:cNvPr>
              <p:cNvSpPr>
                <a:spLocks/>
              </p:cNvSpPr>
              <p:nvPr/>
            </p:nvSpPr>
            <p:spPr bwMode="auto">
              <a:xfrm>
                <a:off x="4282021" y="4148931"/>
                <a:ext cx="1705859" cy="1988535"/>
              </a:xfrm>
              <a:custGeom>
                <a:avLst/>
                <a:gdLst>
                  <a:gd name="connsiteX0" fmla="*/ 1575782 w 1705859"/>
                  <a:gd name="connsiteY0" fmla="*/ 0 h 1988535"/>
                  <a:gd name="connsiteX1" fmla="*/ 1693698 w 1705859"/>
                  <a:gd name="connsiteY1" fmla="*/ 744495 h 1988535"/>
                  <a:gd name="connsiteX2" fmla="*/ 875521 w 1705859"/>
                  <a:gd name="connsiteY2" fmla="*/ 1870619 h 1988535"/>
                  <a:gd name="connsiteX3" fmla="*/ 131026 w 1705859"/>
                  <a:gd name="connsiteY3" fmla="*/ 1988535 h 1988535"/>
                  <a:gd name="connsiteX4" fmla="*/ 12135 w 1705859"/>
                  <a:gd name="connsiteY4" fmla="*/ 1237887 h 1988535"/>
                  <a:gd name="connsiteX5" fmla="*/ 831287 w 1705859"/>
                  <a:gd name="connsiteY5" fmla="*/ 117916 h 1988535"/>
                  <a:gd name="connsiteX6" fmla="*/ 1575782 w 1705859"/>
                  <a:gd name="connsiteY6" fmla="*/ 0 h 198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859" h="1988535">
                    <a:moveTo>
                      <a:pt x="1575782" y="0"/>
                    </a:moveTo>
                    <a:cubicBezTo>
                      <a:pt x="1693698" y="744495"/>
                      <a:pt x="1693698" y="744495"/>
                      <a:pt x="1693698" y="744495"/>
                    </a:cubicBezTo>
                    <a:cubicBezTo>
                      <a:pt x="1778481" y="1279793"/>
                      <a:pt x="1410819" y="1785835"/>
                      <a:pt x="875521" y="1870619"/>
                    </a:cubicBezTo>
                    <a:cubicBezTo>
                      <a:pt x="131026" y="1988535"/>
                      <a:pt x="131026" y="1988535"/>
                      <a:pt x="131026" y="1988535"/>
                    </a:cubicBezTo>
                    <a:cubicBezTo>
                      <a:pt x="12135" y="1237887"/>
                      <a:pt x="12135" y="1237887"/>
                      <a:pt x="12135" y="1237887"/>
                    </a:cubicBezTo>
                    <a:cubicBezTo>
                      <a:pt x="-72647" y="702590"/>
                      <a:pt x="295988" y="202699"/>
                      <a:pt x="831287" y="117916"/>
                    </a:cubicBezTo>
                    <a:lnTo>
                      <a:pt x="1575782" y="0"/>
                    </a:ln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29" name="Freeform: Shape 123">
                <a:extLst>
                  <a:ext uri="{FF2B5EF4-FFF2-40B4-BE49-F238E27FC236}">
                    <a16:creationId xmlns:a16="http://schemas.microsoft.com/office/drawing/2014/main" id="{75387713-9119-2FD4-A05C-6E4F98086AED}"/>
                  </a:ext>
                </a:extLst>
              </p:cNvPr>
              <p:cNvSpPr>
                <a:spLocks/>
              </p:cNvSpPr>
              <p:nvPr/>
            </p:nvSpPr>
            <p:spPr bwMode="auto">
              <a:xfrm>
                <a:off x="4282021" y="4148930"/>
                <a:ext cx="1575781" cy="1988536"/>
              </a:xfrm>
              <a:custGeom>
                <a:avLst/>
                <a:gdLst>
                  <a:gd name="connsiteX0" fmla="*/ 1575781 w 1575781"/>
                  <a:gd name="connsiteY0" fmla="*/ 0 h 1988536"/>
                  <a:gd name="connsiteX1" fmla="*/ 131026 w 1575781"/>
                  <a:gd name="connsiteY1" fmla="*/ 1988536 h 1988536"/>
                  <a:gd name="connsiteX2" fmla="*/ 12135 w 1575781"/>
                  <a:gd name="connsiteY2" fmla="*/ 1237887 h 1988536"/>
                  <a:gd name="connsiteX3" fmla="*/ 831287 w 1575781"/>
                  <a:gd name="connsiteY3" fmla="*/ 117917 h 1988536"/>
                  <a:gd name="connsiteX4" fmla="*/ 1575781 w 1575781"/>
                  <a:gd name="connsiteY4" fmla="*/ 0 h 198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781" h="1988536">
                    <a:moveTo>
                      <a:pt x="1575781" y="0"/>
                    </a:moveTo>
                    <a:cubicBezTo>
                      <a:pt x="1575781" y="0"/>
                      <a:pt x="1575781" y="0"/>
                      <a:pt x="131026" y="1988536"/>
                    </a:cubicBezTo>
                    <a:cubicBezTo>
                      <a:pt x="131026" y="1988536"/>
                      <a:pt x="131026" y="1988536"/>
                      <a:pt x="12135" y="1237887"/>
                    </a:cubicBezTo>
                    <a:cubicBezTo>
                      <a:pt x="-72648" y="702590"/>
                      <a:pt x="295988" y="202700"/>
                      <a:pt x="831287" y="117917"/>
                    </a:cubicBezTo>
                    <a:cubicBezTo>
                      <a:pt x="831287" y="117917"/>
                      <a:pt x="831287" y="117917"/>
                      <a:pt x="1575781"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4" name="Group 133">
              <a:extLst>
                <a:ext uri="{FF2B5EF4-FFF2-40B4-BE49-F238E27FC236}">
                  <a16:creationId xmlns:a16="http://schemas.microsoft.com/office/drawing/2014/main" id="{5F0F0CE8-3FD8-3B95-D58E-957637A5E97C}"/>
                </a:ext>
              </a:extLst>
            </p:cNvPr>
            <p:cNvGrpSpPr/>
            <p:nvPr/>
          </p:nvGrpSpPr>
          <p:grpSpPr>
            <a:xfrm>
              <a:off x="7876995" y="3839187"/>
              <a:ext cx="2541882" cy="2471078"/>
              <a:chOff x="6345237" y="4948237"/>
              <a:chExt cx="1027113" cy="1028700"/>
            </a:xfrm>
            <a:effectLst>
              <a:outerShdw blurRad="431800" dist="292100" dir="3000000" sx="102000" sy="102000" algn="tl" rotWithShape="0">
                <a:prstClr val="black">
                  <a:alpha val="40000"/>
                </a:prstClr>
              </a:outerShdw>
            </a:effectLst>
          </p:grpSpPr>
          <p:sp>
            <p:nvSpPr>
              <p:cNvPr id="26" name="Oval 56">
                <a:extLst>
                  <a:ext uri="{FF2B5EF4-FFF2-40B4-BE49-F238E27FC236}">
                    <a16:creationId xmlns:a16="http://schemas.microsoft.com/office/drawing/2014/main" id="{73645BFF-196A-2743-3583-9BCE094CA3D1}"/>
                  </a:ext>
                </a:extLst>
              </p:cNvPr>
              <p:cNvSpPr>
                <a:spLocks noChangeArrowheads="1"/>
              </p:cNvSpPr>
              <p:nvPr/>
            </p:nvSpPr>
            <p:spPr bwMode="auto">
              <a:xfrm>
                <a:off x="6345237" y="4948237"/>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102870" tIns="51435" rIns="102870" bIns="51435" numCol="1" anchor="t" anchorCtr="0" compatLnSpc="1">
                <a:prstTxWarp prst="textNoShape">
                  <a:avLst/>
                </a:prstTxWarp>
              </a:bodyPr>
              <a:lstStyle/>
              <a:p>
                <a:endParaRPr lang="en-GB" sz="2025" noProof="0" dirty="0">
                  <a:solidFill>
                    <a:schemeClr val="tx1">
                      <a:lumMod val="75000"/>
                      <a:lumOff val="25000"/>
                    </a:schemeClr>
                  </a:solidFill>
                  <a:latin typeface="+mj-lt"/>
                </a:endParaRPr>
              </a:p>
            </p:txBody>
          </p:sp>
          <p:sp>
            <p:nvSpPr>
              <p:cNvPr id="27" name="Oval 57">
                <a:extLst>
                  <a:ext uri="{FF2B5EF4-FFF2-40B4-BE49-F238E27FC236}">
                    <a16:creationId xmlns:a16="http://schemas.microsoft.com/office/drawing/2014/main" id="{CFC0654B-AEAD-3632-1A09-F0F42F46223E}"/>
                  </a:ext>
                </a:extLst>
              </p:cNvPr>
              <p:cNvSpPr>
                <a:spLocks noChangeArrowheads="1"/>
              </p:cNvSpPr>
              <p:nvPr/>
            </p:nvSpPr>
            <p:spPr bwMode="auto">
              <a:xfrm>
                <a:off x="6359543" y="4962543"/>
                <a:ext cx="998503" cy="1000090"/>
              </a:xfrm>
              <a:prstGeom prst="ellipse">
                <a:avLst/>
              </a:prstGeom>
              <a:gradFill flip="none" rotWithShape="1">
                <a:gsLst>
                  <a:gs pos="0">
                    <a:schemeClr val="bg1">
                      <a:lumMod val="95000"/>
                    </a:schemeClr>
                  </a:gs>
                  <a:gs pos="100000">
                    <a:schemeClr val="bg1"/>
                  </a:gs>
                </a:gsLst>
                <a:lin ang="0" scaled="1"/>
                <a:tileRect/>
              </a:gradFill>
              <a:ln>
                <a:noFill/>
              </a:ln>
            </p:spPr>
            <p:txBody>
              <a:bodyPr vert="horz" wrap="square" lIns="0" tIns="0" rIns="0" bIns="0" numCol="1" anchor="ctr" anchorCtr="0" compatLnSpc="1">
                <a:prstTxWarp prst="textNoShape">
                  <a:avLst/>
                </a:prstTxWarp>
              </a:bodyPr>
              <a:lstStyle/>
              <a:p>
                <a:pPr algn="ctr"/>
                <a:endParaRPr lang="en-GB" sz="2250" b="1" noProof="0" dirty="0">
                  <a:latin typeface="+mj-lt"/>
                </a:endParaRPr>
              </a:p>
            </p:txBody>
          </p:sp>
        </p:grpSp>
        <p:sp>
          <p:nvSpPr>
            <p:cNvPr id="15" name="TextBox 14">
              <a:extLst>
                <a:ext uri="{FF2B5EF4-FFF2-40B4-BE49-F238E27FC236}">
                  <a16:creationId xmlns:a16="http://schemas.microsoft.com/office/drawing/2014/main" id="{7AF37CD5-F743-FDBF-93D6-5564E0E62E93}"/>
                </a:ext>
              </a:extLst>
            </p:cNvPr>
            <p:cNvSpPr txBox="1"/>
            <p:nvPr/>
          </p:nvSpPr>
          <p:spPr>
            <a:xfrm>
              <a:off x="10617987" y="3904076"/>
              <a:ext cx="2530416" cy="923330"/>
            </a:xfrm>
            <a:prstGeom prst="rect">
              <a:avLst/>
            </a:prstGeom>
            <a:noFill/>
          </p:spPr>
          <p:txBody>
            <a:bodyPr wrap="square" lIns="0" tIns="0" rIns="0" bIns="0" anchor="ctr">
              <a:spAutoFit/>
            </a:bodyPr>
            <a:lstStyle/>
            <a:p>
              <a:pPr>
                <a:spcAft>
                  <a:spcPts val="675"/>
                </a:spcAft>
              </a:pPr>
              <a:r>
                <a:rPr lang="en-GB" sz="6000" b="1" noProof="0" dirty="0">
                  <a:latin typeface="+mj-lt"/>
                  <a:cs typeface="Mongolian Baiti" panose="03000500000000000000" pitchFamily="66" charset="0"/>
                </a:rPr>
                <a:t>02</a:t>
              </a:r>
            </a:p>
          </p:txBody>
        </p:sp>
        <p:sp>
          <p:nvSpPr>
            <p:cNvPr id="16" name="TextBox 15">
              <a:extLst>
                <a:ext uri="{FF2B5EF4-FFF2-40B4-BE49-F238E27FC236}">
                  <a16:creationId xmlns:a16="http://schemas.microsoft.com/office/drawing/2014/main" id="{DC611F4A-61C0-A2E9-C748-0462E6C020DC}"/>
                </a:ext>
              </a:extLst>
            </p:cNvPr>
            <p:cNvSpPr txBox="1"/>
            <p:nvPr/>
          </p:nvSpPr>
          <p:spPr>
            <a:xfrm>
              <a:off x="8703781" y="2447348"/>
              <a:ext cx="3055718" cy="923330"/>
            </a:xfrm>
            <a:prstGeom prst="rect">
              <a:avLst/>
            </a:prstGeom>
            <a:noFill/>
          </p:spPr>
          <p:txBody>
            <a:bodyPr wrap="square" lIns="0" tIns="0" rIns="0" bIns="0" anchor="ctr">
              <a:spAutoFit/>
            </a:bodyPr>
            <a:lstStyle/>
            <a:p>
              <a:pPr>
                <a:spcAft>
                  <a:spcPts val="675"/>
                </a:spcAft>
              </a:pPr>
              <a:r>
                <a:rPr lang="en-GB" sz="6000" b="1" noProof="0" dirty="0">
                  <a:latin typeface="+mj-lt"/>
                  <a:cs typeface="Mongolian Baiti" panose="03000500000000000000" pitchFamily="66" charset="0"/>
                </a:rPr>
                <a:t>01</a:t>
              </a:r>
            </a:p>
          </p:txBody>
        </p:sp>
        <p:sp>
          <p:nvSpPr>
            <p:cNvPr id="17" name="TextBox 16">
              <a:extLst>
                <a:ext uri="{FF2B5EF4-FFF2-40B4-BE49-F238E27FC236}">
                  <a16:creationId xmlns:a16="http://schemas.microsoft.com/office/drawing/2014/main" id="{410FE30A-7BC6-E86E-FED1-D12EA7247AF5}"/>
                </a:ext>
              </a:extLst>
            </p:cNvPr>
            <p:cNvSpPr txBox="1"/>
            <p:nvPr/>
          </p:nvSpPr>
          <p:spPr>
            <a:xfrm>
              <a:off x="9778663" y="6278650"/>
              <a:ext cx="3055718" cy="923330"/>
            </a:xfrm>
            <a:prstGeom prst="rect">
              <a:avLst/>
            </a:prstGeom>
            <a:noFill/>
          </p:spPr>
          <p:txBody>
            <a:bodyPr wrap="square" lIns="0" tIns="0" rIns="0" bIns="0" anchor="ctr">
              <a:spAutoFit/>
            </a:bodyPr>
            <a:lstStyle/>
            <a:p>
              <a:pPr>
                <a:spcAft>
                  <a:spcPts val="675"/>
                </a:spcAft>
              </a:pPr>
              <a:r>
                <a:rPr lang="en-GB" sz="6000" b="1" noProof="0" dirty="0">
                  <a:latin typeface="+mj-lt"/>
                  <a:cs typeface="Mongolian Baiti" panose="03000500000000000000" pitchFamily="66" charset="0"/>
                </a:rPr>
                <a:t>03</a:t>
              </a:r>
            </a:p>
          </p:txBody>
        </p:sp>
        <p:sp>
          <p:nvSpPr>
            <p:cNvPr id="18" name="TextBox 17">
              <a:extLst>
                <a:ext uri="{FF2B5EF4-FFF2-40B4-BE49-F238E27FC236}">
                  <a16:creationId xmlns:a16="http://schemas.microsoft.com/office/drawing/2014/main" id="{C1922526-B52D-D410-A848-3F6884FAF945}"/>
                </a:ext>
              </a:extLst>
            </p:cNvPr>
            <p:cNvSpPr txBox="1"/>
            <p:nvPr/>
          </p:nvSpPr>
          <p:spPr>
            <a:xfrm flipH="1">
              <a:off x="5021189" y="3904100"/>
              <a:ext cx="2530416" cy="923330"/>
            </a:xfrm>
            <a:prstGeom prst="rect">
              <a:avLst/>
            </a:prstGeom>
            <a:noFill/>
          </p:spPr>
          <p:txBody>
            <a:bodyPr wrap="square" lIns="0" tIns="0" rIns="0" bIns="0" anchor="ctr">
              <a:spAutoFit/>
            </a:bodyPr>
            <a:lstStyle/>
            <a:p>
              <a:pPr algn="r">
                <a:spcAft>
                  <a:spcPts val="675"/>
                </a:spcAft>
              </a:pPr>
              <a:r>
                <a:rPr lang="en-GB" sz="6000" b="1" noProof="0" dirty="0">
                  <a:latin typeface="+mj-lt"/>
                  <a:cs typeface="Mongolian Baiti" panose="03000500000000000000" pitchFamily="66" charset="0"/>
                </a:rPr>
                <a:t>05</a:t>
              </a:r>
            </a:p>
          </p:txBody>
        </p:sp>
        <p:sp>
          <p:nvSpPr>
            <p:cNvPr id="19" name="TextBox 18">
              <a:extLst>
                <a:ext uri="{FF2B5EF4-FFF2-40B4-BE49-F238E27FC236}">
                  <a16:creationId xmlns:a16="http://schemas.microsoft.com/office/drawing/2014/main" id="{216ADB62-A179-8F8B-6A38-A47B5B37F733}"/>
                </a:ext>
              </a:extLst>
            </p:cNvPr>
            <p:cNvSpPr txBox="1"/>
            <p:nvPr/>
          </p:nvSpPr>
          <p:spPr>
            <a:xfrm flipH="1">
              <a:off x="5258317" y="6317107"/>
              <a:ext cx="3055718" cy="923330"/>
            </a:xfrm>
            <a:prstGeom prst="rect">
              <a:avLst/>
            </a:prstGeom>
            <a:noFill/>
          </p:spPr>
          <p:txBody>
            <a:bodyPr wrap="square" lIns="0" tIns="0" rIns="0" bIns="0" anchor="ctr">
              <a:spAutoFit/>
            </a:bodyPr>
            <a:lstStyle/>
            <a:p>
              <a:pPr algn="r">
                <a:spcAft>
                  <a:spcPts val="675"/>
                </a:spcAft>
              </a:pPr>
              <a:r>
                <a:rPr lang="en-GB" sz="6000" b="1" noProof="0" dirty="0">
                  <a:latin typeface="+mj-lt"/>
                  <a:cs typeface="Mongolian Baiti" panose="03000500000000000000" pitchFamily="66" charset="0"/>
                </a:rPr>
                <a:t>04</a:t>
              </a:r>
            </a:p>
          </p:txBody>
        </p:sp>
        <p:sp>
          <p:nvSpPr>
            <p:cNvPr id="20" name="TextBox 19">
              <a:extLst>
                <a:ext uri="{FF2B5EF4-FFF2-40B4-BE49-F238E27FC236}">
                  <a16:creationId xmlns:a16="http://schemas.microsoft.com/office/drawing/2014/main" id="{3FD6B93E-2063-773D-2207-72FB3AB64A55}"/>
                </a:ext>
              </a:extLst>
            </p:cNvPr>
            <p:cNvSpPr txBox="1"/>
            <p:nvPr/>
          </p:nvSpPr>
          <p:spPr>
            <a:xfrm>
              <a:off x="9774853" y="762254"/>
              <a:ext cx="8941136" cy="1426881"/>
            </a:xfrm>
            <a:prstGeom prst="rect">
              <a:avLst/>
            </a:prstGeom>
            <a:noFill/>
          </p:spPr>
          <p:txBody>
            <a:bodyPr wrap="square">
              <a:spAutoFit/>
            </a:bodyPr>
            <a:lstStyle/>
            <a:p>
              <a:pPr algn="l"/>
              <a:r>
                <a:rPr lang="en-GB" sz="2400" b="1" noProof="0" dirty="0">
                  <a:latin typeface="+mj-lt"/>
                </a:rPr>
                <a:t>Verantwortung</a:t>
              </a:r>
              <a:r>
                <a:rPr lang="en-GB" sz="2400" noProof="0" dirty="0">
                  <a:latin typeface="+mj-lt"/>
                </a:rPr>
                <a:t>: Übernahme der Verantwortung für alle beabsichtigten oder unbeabsichtigten Auswirkungen, die sich aus den Aktivitäten der Organisation ergeben.</a:t>
              </a:r>
            </a:p>
          </p:txBody>
        </p:sp>
        <p:sp>
          <p:nvSpPr>
            <p:cNvPr id="21" name="TextBox 20">
              <a:extLst>
                <a:ext uri="{FF2B5EF4-FFF2-40B4-BE49-F238E27FC236}">
                  <a16:creationId xmlns:a16="http://schemas.microsoft.com/office/drawing/2014/main" id="{A5835688-4C60-5A49-BD75-B235EAACF356}"/>
                </a:ext>
              </a:extLst>
            </p:cNvPr>
            <p:cNvSpPr txBox="1"/>
            <p:nvPr/>
          </p:nvSpPr>
          <p:spPr>
            <a:xfrm>
              <a:off x="12390118" y="3479462"/>
              <a:ext cx="5135881" cy="1200329"/>
            </a:xfrm>
            <a:prstGeom prst="rect">
              <a:avLst/>
            </a:prstGeom>
            <a:noFill/>
          </p:spPr>
          <p:txBody>
            <a:bodyPr wrap="square">
              <a:spAutoFit/>
            </a:bodyPr>
            <a:lstStyle/>
            <a:p>
              <a:pPr algn="l"/>
              <a:r>
                <a:rPr lang="en-GB" sz="2400" b="1" noProof="0" dirty="0">
                  <a:latin typeface="+mj-lt"/>
                </a:rPr>
                <a:t>Langfristiger Nutzen</a:t>
              </a:r>
              <a:r>
                <a:rPr lang="en-GB" sz="2400" noProof="0" dirty="0">
                  <a:latin typeface="+mj-lt"/>
                </a:rPr>
                <a:t>: Auf das dauerhafte Wohlergehen des Unternehmens, der Gesellschaft und der Umwelt hinarbeiten.</a:t>
              </a:r>
            </a:p>
          </p:txBody>
        </p:sp>
        <p:sp>
          <p:nvSpPr>
            <p:cNvPr id="22" name="TextBox 21">
              <a:extLst>
                <a:ext uri="{FF2B5EF4-FFF2-40B4-BE49-F238E27FC236}">
                  <a16:creationId xmlns:a16="http://schemas.microsoft.com/office/drawing/2014/main" id="{68ED18D6-5E7C-91D5-AAD9-88BE577CA692}"/>
                </a:ext>
              </a:extLst>
            </p:cNvPr>
            <p:cNvSpPr txBox="1"/>
            <p:nvPr/>
          </p:nvSpPr>
          <p:spPr>
            <a:xfrm>
              <a:off x="9774854" y="7858730"/>
              <a:ext cx="6608146" cy="1569660"/>
            </a:xfrm>
            <a:prstGeom prst="rect">
              <a:avLst/>
            </a:prstGeom>
            <a:noFill/>
          </p:spPr>
          <p:txBody>
            <a:bodyPr wrap="square">
              <a:spAutoFit/>
            </a:bodyPr>
            <a:lstStyle/>
            <a:p>
              <a:pPr algn="l"/>
              <a:r>
                <a:rPr lang="en-GB" sz="2400" b="1" noProof="0" dirty="0">
                  <a:latin typeface="+mj-lt"/>
                </a:rPr>
                <a:t>Inklusive Wertschöpfung</a:t>
              </a:r>
              <a:r>
                <a:rPr lang="en-GB" sz="2400" noProof="0" dirty="0">
                  <a:latin typeface="+mj-lt"/>
                </a:rPr>
                <a:t>: Schaffung von Wert für alle Stakeholder, einschließlich Mitarbeiter, Kunden, Lieferanten, Partner, Gemeinschaften, nachfolgende Generationen und Ökosysteme. </a:t>
              </a:r>
            </a:p>
          </p:txBody>
        </p:sp>
        <p:sp>
          <p:nvSpPr>
            <p:cNvPr id="23" name="TextBox 22">
              <a:extLst>
                <a:ext uri="{FF2B5EF4-FFF2-40B4-BE49-F238E27FC236}">
                  <a16:creationId xmlns:a16="http://schemas.microsoft.com/office/drawing/2014/main" id="{6C4D013B-E93E-D7CC-A3E1-15656B5413ED}"/>
                </a:ext>
              </a:extLst>
            </p:cNvPr>
            <p:cNvSpPr txBox="1"/>
            <p:nvPr/>
          </p:nvSpPr>
          <p:spPr>
            <a:xfrm>
              <a:off x="-316599" y="7341110"/>
              <a:ext cx="7406560" cy="3183041"/>
            </a:xfrm>
            <a:prstGeom prst="rect">
              <a:avLst/>
            </a:prstGeom>
            <a:noFill/>
          </p:spPr>
          <p:txBody>
            <a:bodyPr wrap="square">
              <a:spAutoFit/>
            </a:bodyPr>
            <a:lstStyle/>
            <a:p>
              <a:pPr algn="r"/>
              <a:r>
                <a:rPr lang="en-GB" sz="2400" b="1" noProof="0" dirty="0">
                  <a:latin typeface="+mj-lt"/>
                </a:rPr>
                <a:t>Respekt und Gegenseitigkeit </a:t>
              </a:r>
              <a:r>
                <a:rPr lang="en-GB" sz="2400" noProof="0" dirty="0">
                  <a:latin typeface="+mj-lt"/>
                </a:rPr>
                <a:t>gegenüber</a:t>
              </a:r>
              <a:r>
                <a:rPr lang="en-GB" sz="2400" b="1" noProof="0" dirty="0">
                  <a:latin typeface="+mj-lt"/>
                </a:rPr>
                <a:t> Stakeholdern</a:t>
              </a:r>
              <a:r>
                <a:rPr lang="en-GB" sz="2400" noProof="0" dirty="0">
                  <a:latin typeface="+mj-lt"/>
                </a:rPr>
                <a:t>: Anerkennung und Berücksichtigung der Bedürfnisse, Interessen und Beiträge aller Stakeholder-Gruppen bei gleichzeitiger Gewährleistung einer fairen Verteilung des Wertes auf Mitarbeiter, Partner, Gemeinschaften und Ökosysteme.</a:t>
              </a:r>
            </a:p>
          </p:txBody>
        </p:sp>
        <p:sp>
          <p:nvSpPr>
            <p:cNvPr id="24" name="TextBox 23">
              <a:extLst>
                <a:ext uri="{FF2B5EF4-FFF2-40B4-BE49-F238E27FC236}">
                  <a16:creationId xmlns:a16="http://schemas.microsoft.com/office/drawing/2014/main" id="{691E5FFA-BEAE-FF34-194D-D5E9D9FEF370}"/>
                </a:ext>
              </a:extLst>
            </p:cNvPr>
            <p:cNvSpPr txBox="1"/>
            <p:nvPr/>
          </p:nvSpPr>
          <p:spPr>
            <a:xfrm>
              <a:off x="840028" y="2221711"/>
              <a:ext cx="4935010" cy="1569660"/>
            </a:xfrm>
            <a:prstGeom prst="rect">
              <a:avLst/>
            </a:prstGeom>
            <a:noFill/>
          </p:spPr>
          <p:txBody>
            <a:bodyPr wrap="square">
              <a:spAutoFit/>
            </a:bodyPr>
            <a:lstStyle/>
            <a:p>
              <a:pPr algn="r"/>
              <a:r>
                <a:rPr lang="en-GB" sz="2400" b="1" noProof="0" dirty="0">
                  <a:latin typeface="+mj-lt"/>
                </a:rPr>
                <a:t>Systemische Zusammenarbeit</a:t>
              </a:r>
              <a:r>
                <a:rPr lang="en-GB" sz="2400" noProof="0" dirty="0">
                  <a:latin typeface="+mj-lt"/>
                </a:rPr>
                <a:t>: Zusammenarbeit mit allen Akteuren, einschließlich Wettbewerbern, Zivilgesellschaft und Natur, um komplexe systemische Herausforderungen anzugehen.</a:t>
              </a:r>
            </a:p>
          </p:txBody>
        </p:sp>
        <p:sp>
          <p:nvSpPr>
            <p:cNvPr id="25" name="TextBox 24">
              <a:extLst>
                <a:ext uri="{FF2B5EF4-FFF2-40B4-BE49-F238E27FC236}">
                  <a16:creationId xmlns:a16="http://schemas.microsoft.com/office/drawing/2014/main" id="{B8121EA3-67E1-FA11-0916-8AEEC5DF38C3}"/>
                </a:ext>
              </a:extLst>
            </p:cNvPr>
            <p:cNvSpPr txBox="1"/>
            <p:nvPr/>
          </p:nvSpPr>
          <p:spPr>
            <a:xfrm>
              <a:off x="7756172" y="4418237"/>
              <a:ext cx="2775657" cy="1591520"/>
            </a:xfrm>
            <a:prstGeom prst="rect">
              <a:avLst/>
            </a:prstGeom>
            <a:noFill/>
          </p:spPr>
          <p:txBody>
            <a:bodyPr wrap="square">
              <a:spAutoFit/>
            </a:bodyPr>
            <a:lstStyle/>
            <a:p>
              <a:pPr algn="ctr"/>
              <a:r>
                <a:rPr lang="en-GB" sz="2700" b="1" noProof="0" dirty="0">
                  <a:latin typeface="+mj-lt"/>
                </a:rPr>
                <a:t>Regenerative </a:t>
              </a:r>
              <a:r>
                <a:rPr lang="en-GB" sz="2700" b="1" noProof="0" dirty="0" err="1">
                  <a:latin typeface="+mj-lt"/>
                </a:rPr>
                <a:t>Geschäfts-prinzipien</a:t>
              </a:r>
              <a:endParaRPr lang="en-GB" sz="2700" b="1" noProof="0" dirty="0">
                <a:latin typeface="+mj-lt"/>
              </a:endParaRPr>
            </a:p>
          </p:txBody>
        </p:sp>
      </p:grpSp>
    </p:spTree>
    <p:extLst>
      <p:ext uri="{BB962C8B-B14F-4D97-AF65-F5344CB8AC3E}">
        <p14:creationId xmlns:p14="http://schemas.microsoft.com/office/powerpoint/2010/main" val="3145957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F2745-1F59-6AF3-47F7-42888DF451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0A3B73B-F6A4-CC88-DC9B-8311AC2A68C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89171A6-F754-37BE-13CC-34D2B409638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52F0CEE-EE11-DB31-9120-ED4519C39978}"/>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Was sind regenerative Geschäftsmodelle?</a:t>
            </a:r>
          </a:p>
        </p:txBody>
      </p:sp>
      <p:sp>
        <p:nvSpPr>
          <p:cNvPr id="6" name="TextBox 5">
            <a:extLst>
              <a:ext uri="{FF2B5EF4-FFF2-40B4-BE49-F238E27FC236}">
                <a16:creationId xmlns:a16="http://schemas.microsoft.com/office/drawing/2014/main" id="{BA5FF921-9025-7EEE-F3C4-218DC93FBAB3}"/>
              </a:ext>
            </a:extLst>
          </p:cNvPr>
          <p:cNvSpPr txBox="1"/>
          <p:nvPr/>
        </p:nvSpPr>
        <p:spPr>
          <a:xfrm>
            <a:off x="389021" y="3924300"/>
            <a:ext cx="13555579" cy="4333302"/>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Kreative, finanzielle, soziale und ökologische Ziele in Einklang bringen</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Überleben und Nachhaltigkeit hinausgehen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hin zu einem positiven Beitrag</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Wenden Sie regenerative Prinzipien auf alle Teile des Modells an</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Kann von Solokünstlern, Kollektiven oder Institutionen genutzt werden</a:t>
            </a:r>
          </a:p>
        </p:txBody>
      </p:sp>
      <p:pic>
        <p:nvPicPr>
          <p:cNvPr id="7" name="Γραφικό 6">
            <a:extLst>
              <a:ext uri="{FF2B5EF4-FFF2-40B4-BE49-F238E27FC236}">
                <a16:creationId xmlns:a16="http://schemas.microsoft.com/office/drawing/2014/main" id="{3FCA8A1D-A382-10EB-6DA9-CBBA4ED51C0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725400" y="3619500"/>
            <a:ext cx="4648200" cy="4474614"/>
          </a:xfrm>
          <a:prstGeom prst="rect">
            <a:avLst/>
          </a:prstGeom>
        </p:spPr>
      </p:pic>
    </p:spTree>
    <p:extLst>
      <p:ext uri="{BB962C8B-B14F-4D97-AF65-F5344CB8AC3E}">
        <p14:creationId xmlns:p14="http://schemas.microsoft.com/office/powerpoint/2010/main" val="23137186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56C66-2041-D017-7004-309D3FD41E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029C39-B856-CFCC-3C3F-B6CFF0B27F4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BE984BE-BB6C-A738-2851-7AD73388801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B5A2D08-27A3-A578-F251-DAB5CC7271F8}"/>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Was sind regenerative Geschäftsmodelle?</a:t>
            </a:r>
          </a:p>
        </p:txBody>
      </p:sp>
      <p:sp>
        <p:nvSpPr>
          <p:cNvPr id="8" name="TextBox 7">
            <a:extLst>
              <a:ext uri="{FF2B5EF4-FFF2-40B4-BE49-F238E27FC236}">
                <a16:creationId xmlns:a16="http://schemas.microsoft.com/office/drawing/2014/main" id="{1E12EB15-A5B4-5AFA-48D6-4A292DB7E980}"/>
              </a:ext>
            </a:extLst>
          </p:cNvPr>
          <p:cNvSpPr txBox="1"/>
          <p:nvPr/>
        </p:nvSpPr>
        <p:spPr>
          <a:xfrm>
            <a:off x="685800" y="3925509"/>
            <a:ext cx="9067800" cy="3862596"/>
          </a:xfrm>
          <a:prstGeom prst="rect">
            <a:avLst/>
          </a:prstGeom>
          <a:noFill/>
        </p:spPr>
        <p:txBody>
          <a:bodyPr wrap="square">
            <a:spAutoFit/>
          </a:bodyPr>
          <a:lstStyle/>
          <a:p>
            <a:r>
              <a:rPr lang="en-GB" sz="3500" kern="0" noProof="0" dirty="0">
                <a:effectLst/>
                <a:latin typeface="Calibri" panose="020F0502020204030204" pitchFamily="34" charset="0"/>
                <a:ea typeface="Arial" panose="020B0604020202020204" pitchFamily="34" charset="0"/>
              </a:rPr>
              <a:t>Die Entwicklung eines regenerativen Geschäftsmodells erfordert </a:t>
            </a:r>
            <a:r>
              <a:rPr lang="en-GB" sz="3500" b="1" kern="0" noProof="0" dirty="0">
                <a:solidFill>
                  <a:srgbClr val="3F6031"/>
                </a:solidFill>
                <a:effectLst/>
                <a:latin typeface="Calibri" panose="020F0502020204030204" pitchFamily="34" charset="0"/>
                <a:ea typeface="Arial" panose="020B0604020202020204" pitchFamily="34" charset="0"/>
              </a:rPr>
              <a:t>Klarheit über den Zweck</a:t>
            </a:r>
            <a:r>
              <a:rPr lang="en-GB" sz="3500" kern="0" noProof="0" dirty="0">
                <a:effectLst/>
                <a:latin typeface="Calibri" panose="020F0502020204030204" pitchFamily="34" charset="0"/>
                <a:ea typeface="Arial" panose="020B0604020202020204" pitchFamily="34" charset="0"/>
              </a:rPr>
              <a:t>, </a:t>
            </a:r>
            <a:r>
              <a:rPr lang="en-GB" sz="3500" b="1" kern="0" noProof="0" dirty="0">
                <a:solidFill>
                  <a:srgbClr val="3F6031"/>
                </a:solidFill>
                <a:effectLst/>
                <a:latin typeface="Calibri" panose="020F0502020204030204" pitchFamily="34" charset="0"/>
                <a:ea typeface="Arial" panose="020B0604020202020204" pitchFamily="34" charset="0"/>
              </a:rPr>
              <a:t>die Abstimmung aller Betriebsabläufe </a:t>
            </a:r>
            <a:r>
              <a:rPr lang="en-GB" sz="3500" kern="0" noProof="0" dirty="0">
                <a:effectLst/>
                <a:latin typeface="Calibri" panose="020F0502020204030204" pitchFamily="34" charset="0"/>
                <a:ea typeface="Arial" panose="020B0604020202020204" pitchFamily="34" charset="0"/>
              </a:rPr>
              <a:t>und </a:t>
            </a:r>
            <a:r>
              <a:rPr lang="en-GB" sz="3500" b="1" kern="0" noProof="0" dirty="0">
                <a:solidFill>
                  <a:srgbClr val="3F6031"/>
                </a:solidFill>
                <a:effectLst/>
                <a:latin typeface="Calibri" panose="020F0502020204030204" pitchFamily="34" charset="0"/>
                <a:ea typeface="Arial" panose="020B0604020202020204" pitchFamily="34" charset="0"/>
              </a:rPr>
              <a:t>die Bereitschaft zu langfristigem systemischen Denken</a:t>
            </a:r>
            <a:r>
              <a:rPr lang="en-GB" sz="3500" kern="0" noProof="0" dirty="0">
                <a:effectLst/>
                <a:latin typeface="Calibri" panose="020F0502020204030204" pitchFamily="34" charset="0"/>
                <a:ea typeface="Arial" panose="020B0604020202020204" pitchFamily="34" charset="0"/>
              </a:rPr>
              <a:t>. </a:t>
            </a:r>
          </a:p>
          <a:p>
            <a:endParaRPr lang="en-GB" sz="3500" kern="0" noProof="0" dirty="0">
              <a:latin typeface="Calibri" panose="020F0502020204030204" pitchFamily="34" charset="0"/>
              <a:ea typeface="Arial" panose="020B0604020202020204" pitchFamily="34" charset="0"/>
            </a:endParaRPr>
          </a:p>
          <a:p>
            <a:r>
              <a:rPr lang="en-GB" sz="3500" kern="0" noProof="0" dirty="0">
                <a:effectLst/>
                <a:latin typeface="Calibri" panose="020F0502020204030204" pitchFamily="34" charset="0"/>
                <a:ea typeface="Arial" panose="020B0604020202020204" pitchFamily="34" charset="0"/>
              </a:rPr>
              <a:t>Ein grundlegendes Instrument ist das </a:t>
            </a:r>
            <a:r>
              <a:rPr lang="en-GB" sz="3500" b="1" kern="0" noProof="0" dirty="0">
                <a:solidFill>
                  <a:srgbClr val="3F6031"/>
                </a:solidFill>
                <a:effectLst/>
                <a:latin typeface="Calibri" panose="020F0502020204030204" pitchFamily="34" charset="0"/>
                <a:ea typeface="Arial" panose="020B0604020202020204" pitchFamily="34" charset="0"/>
              </a:rPr>
              <a:t>Regenerative Business Model Canvas.</a:t>
            </a:r>
            <a:endParaRPr lang="en-GB" sz="3500" b="1" noProof="0" dirty="0">
              <a:solidFill>
                <a:srgbClr val="3F6031"/>
              </a:solidFill>
            </a:endParaRPr>
          </a:p>
        </p:txBody>
      </p:sp>
      <p:pic>
        <p:nvPicPr>
          <p:cNvPr id="10" name="Γραφικό 9">
            <a:extLst>
              <a:ext uri="{FF2B5EF4-FFF2-40B4-BE49-F238E27FC236}">
                <a16:creationId xmlns:a16="http://schemas.microsoft.com/office/drawing/2014/main" id="{72662A33-D302-4986-50B7-68B2F7B0751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948987" y="3390900"/>
            <a:ext cx="5815013" cy="4595813"/>
          </a:xfrm>
          <a:prstGeom prst="rect">
            <a:avLst/>
          </a:prstGeom>
        </p:spPr>
      </p:pic>
    </p:spTree>
    <p:extLst>
      <p:ext uri="{BB962C8B-B14F-4D97-AF65-F5344CB8AC3E}">
        <p14:creationId xmlns:p14="http://schemas.microsoft.com/office/powerpoint/2010/main" val="235263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C4252-7300-BE7C-D735-DFF5D230AE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FF66365-08FA-62B4-D3C2-3668645C9726}"/>
              </a:ext>
            </a:extLst>
          </p:cNvPr>
          <p:cNvSpPr txBox="1"/>
          <p:nvPr/>
        </p:nvSpPr>
        <p:spPr>
          <a:xfrm>
            <a:off x="685800" y="3281449"/>
            <a:ext cx="12797444" cy="6555641"/>
          </a:xfrm>
          <a:prstGeom prst="rect">
            <a:avLst/>
          </a:prstGeom>
          <a:noFill/>
        </p:spPr>
        <p:txBody>
          <a:bodyPr wrap="square">
            <a:spAutoFit/>
          </a:bodyPr>
          <a:lstStyle/>
          <a:p>
            <a:r>
              <a:rPr lang="en-GB" sz="6000" b="1" i="1" noProof="0" dirty="0">
                <a:solidFill>
                  <a:srgbClr val="FF0000"/>
                </a:solidFill>
              </a:rPr>
              <a:t>Inwiefern spielen Nachhaltigkeit, digitale Transformation oder Unternehmertum in Ihrer Erfahrung beim Unterrichten von darstellenden Künsten eine Rolle – und warum könnten diese Themen für Ihre zukünftige Arbeit wichtig sein?</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FB2372A4-BBD0-0121-29E1-58972748A723}"/>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14313133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F58DB-69BD-D143-18F5-EA3267358B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36D9AD-D387-BFCA-87A1-3E4E3C53220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75B354AD-9F11-40EC-5426-A0195B614C2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629B846-ED90-2B6F-750B-83DEAEA69B19}"/>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Verwendung des regenerativen Geschäftsmodell-Canvas</a:t>
            </a:r>
          </a:p>
        </p:txBody>
      </p:sp>
      <p:graphicFrame>
        <p:nvGraphicFramePr>
          <p:cNvPr id="4" name="Πίνακας 3">
            <a:extLst>
              <a:ext uri="{FF2B5EF4-FFF2-40B4-BE49-F238E27FC236}">
                <a16:creationId xmlns:a16="http://schemas.microsoft.com/office/drawing/2014/main" id="{13DCC1DD-AC49-3D3A-848F-149F094DAB04}"/>
              </a:ext>
            </a:extLst>
          </p:cNvPr>
          <p:cNvGraphicFramePr>
            <a:graphicFrameLocks noGrp="1"/>
          </p:cNvGraphicFramePr>
          <p:nvPr/>
        </p:nvGraphicFramePr>
        <p:xfrm>
          <a:off x="533400" y="2324100"/>
          <a:ext cx="17221200" cy="7884000"/>
        </p:xfrm>
        <a:graphic>
          <a:graphicData uri="http://schemas.openxmlformats.org/drawingml/2006/table">
            <a:tbl>
              <a:tblPr firstRow="1" firstCol="1" bandRow="1">
                <a:tableStyleId>{5940675A-B579-460E-94D1-54222C63F5DA}</a:tableStyleId>
              </a:tblPr>
              <a:tblGrid>
                <a:gridCol w="8534400">
                  <a:extLst>
                    <a:ext uri="{9D8B030D-6E8A-4147-A177-3AD203B41FA5}">
                      <a16:colId xmlns:a16="http://schemas.microsoft.com/office/drawing/2014/main" val="2038748045"/>
                    </a:ext>
                  </a:extLst>
                </a:gridCol>
                <a:gridCol w="8686800">
                  <a:extLst>
                    <a:ext uri="{9D8B030D-6E8A-4147-A177-3AD203B41FA5}">
                      <a16:colId xmlns:a16="http://schemas.microsoft.com/office/drawing/2014/main" val="4098258806"/>
                    </a:ext>
                  </a:extLst>
                </a:gridCol>
              </a:tblGrid>
              <a:tr h="748688">
                <a:tc>
                  <a:txBody>
                    <a:bodyPr/>
                    <a:lstStyle/>
                    <a:p>
                      <a:pPr>
                        <a:lnSpc>
                          <a:spcPct val="115000"/>
                        </a:lnSpc>
                        <a:spcBef>
                          <a:spcPts val="600"/>
                        </a:spcBef>
                        <a:spcAft>
                          <a:spcPts val="600"/>
                        </a:spcAft>
                        <a:buNone/>
                      </a:pPr>
                      <a:r>
                        <a:rPr lang="en-GB" sz="3500" b="1" noProof="0" dirty="0">
                          <a:solidFill>
                            <a:schemeClr val="bg1"/>
                          </a:solidFill>
                          <a:effectLst/>
                        </a:rPr>
                        <a:t>Canvas-Komponente</a:t>
                      </a:r>
                      <a:endParaRPr lang="en-GB" sz="3500" b="1" noProof="0"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rgbClr val="569938"/>
                    </a:solidFill>
                  </a:tcPr>
                </a:tc>
                <a:tc>
                  <a:txBody>
                    <a:bodyPr/>
                    <a:lstStyle/>
                    <a:p>
                      <a:pPr>
                        <a:lnSpc>
                          <a:spcPct val="115000"/>
                        </a:lnSpc>
                        <a:spcBef>
                          <a:spcPts val="600"/>
                        </a:spcBef>
                        <a:spcAft>
                          <a:spcPts val="600"/>
                        </a:spcAft>
                        <a:buNone/>
                      </a:pPr>
                      <a:r>
                        <a:rPr lang="en-GB" sz="3500" b="1" noProof="0" dirty="0">
                          <a:solidFill>
                            <a:schemeClr val="bg1"/>
                          </a:solidFill>
                          <a:effectLst/>
                        </a:rPr>
                        <a:t>Fragen zum regenerativen Design</a:t>
                      </a:r>
                      <a:endParaRPr lang="en-GB" sz="3500" b="1" noProof="0"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rgbClr val="569938"/>
                    </a:solidFill>
                  </a:tcPr>
                </a:tc>
                <a:extLst>
                  <a:ext uri="{0D108BD9-81ED-4DB2-BD59-A6C34878D82A}">
                    <a16:rowId xmlns:a16="http://schemas.microsoft.com/office/drawing/2014/main" val="2922753295"/>
                  </a:ext>
                </a:extLst>
              </a:tr>
              <a:tr h="1106216">
                <a:tc>
                  <a:txBody>
                    <a:bodyPr/>
                    <a:lstStyle/>
                    <a:p>
                      <a:pPr>
                        <a:lnSpc>
                          <a:spcPct val="115000"/>
                        </a:lnSpc>
                        <a:spcBef>
                          <a:spcPts val="600"/>
                        </a:spcBef>
                        <a:spcAft>
                          <a:spcPts val="600"/>
                        </a:spcAft>
                        <a:buNone/>
                      </a:pPr>
                      <a:r>
                        <a:rPr lang="en-GB" sz="2600" b="1" noProof="0" dirty="0">
                          <a:effectLst/>
                        </a:rPr>
                        <a:t>Wertversprechen</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Welche grundlegenden Bedürfnisse erfüllt die Organisation – für das Publikum, die Künstler, die Branche oder die Umwelt?</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4117933356"/>
                  </a:ext>
                </a:extLst>
              </a:tr>
              <a:tr h="1106216">
                <a:tc>
                  <a:txBody>
                    <a:bodyPr/>
                    <a:lstStyle/>
                    <a:p>
                      <a:pPr>
                        <a:lnSpc>
                          <a:spcPct val="115000"/>
                        </a:lnSpc>
                        <a:spcBef>
                          <a:spcPts val="600"/>
                        </a:spcBef>
                        <a:spcAft>
                          <a:spcPts val="600"/>
                        </a:spcAft>
                        <a:buNone/>
                      </a:pPr>
                      <a:r>
                        <a:rPr lang="en-GB" sz="2600" b="1" noProof="0" dirty="0">
                          <a:effectLst/>
                        </a:rPr>
                        <a:t>Wichtige Aktivitäten</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Sind die täglichen Praktiken mit den Werten Fairness, Nachhaltigkeit und Inklusion im Einklang?</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734644513"/>
                  </a:ext>
                </a:extLst>
              </a:tr>
              <a:tr h="1106216">
                <a:tc>
                  <a:txBody>
                    <a:bodyPr/>
                    <a:lstStyle/>
                    <a:p>
                      <a:pPr>
                        <a:lnSpc>
                          <a:spcPct val="115000"/>
                        </a:lnSpc>
                        <a:spcBef>
                          <a:spcPts val="600"/>
                        </a:spcBef>
                        <a:spcAft>
                          <a:spcPts val="600"/>
                        </a:spcAft>
                        <a:buNone/>
                      </a:pPr>
                      <a:r>
                        <a:rPr lang="en-GB" sz="2600" b="1" noProof="0" dirty="0">
                          <a:effectLst/>
                        </a:rPr>
                        <a:t>Wichtige Partner</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Spiegeln Kooperationen eine ausgewogene Machtverteilung und gemeinsame Ziele wider?</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2070305973"/>
                  </a:ext>
                </a:extLst>
              </a:tr>
              <a:tr h="534744">
                <a:tc>
                  <a:txBody>
                    <a:bodyPr/>
                    <a:lstStyle/>
                    <a:p>
                      <a:pPr>
                        <a:lnSpc>
                          <a:spcPct val="115000"/>
                        </a:lnSpc>
                        <a:spcBef>
                          <a:spcPts val="600"/>
                        </a:spcBef>
                        <a:spcAft>
                          <a:spcPts val="600"/>
                        </a:spcAft>
                        <a:buNone/>
                      </a:pPr>
                      <a:r>
                        <a:rPr lang="en-GB" sz="2600" b="1" noProof="0" dirty="0">
                          <a:effectLst/>
                        </a:rPr>
                        <a:t>Kundensegmente</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Wer profitiert von der Arbeit und wer könnte außen vor bleiben?</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773329468"/>
                  </a:ext>
                </a:extLst>
              </a:tr>
              <a:tr h="534744">
                <a:tc>
                  <a:txBody>
                    <a:bodyPr/>
                    <a:lstStyle/>
                    <a:p>
                      <a:pPr>
                        <a:lnSpc>
                          <a:spcPct val="115000"/>
                        </a:lnSpc>
                        <a:spcBef>
                          <a:spcPts val="600"/>
                        </a:spcBef>
                        <a:spcAft>
                          <a:spcPts val="600"/>
                        </a:spcAft>
                        <a:buNone/>
                      </a:pPr>
                      <a:r>
                        <a:rPr lang="en-GB" sz="2600" b="1" noProof="0" dirty="0">
                          <a:effectLst/>
                        </a:rPr>
                        <a:t>Einnahmequellen</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Sind die Einnahmequellen ethisch, widerstandsfähig und missionsorientiert?</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4058671285"/>
                  </a:ext>
                </a:extLst>
              </a:tr>
              <a:tr h="1106216">
                <a:tc>
                  <a:txBody>
                    <a:bodyPr/>
                    <a:lstStyle/>
                    <a:p>
                      <a:pPr>
                        <a:lnSpc>
                          <a:spcPct val="115000"/>
                        </a:lnSpc>
                        <a:spcBef>
                          <a:spcPts val="600"/>
                        </a:spcBef>
                        <a:spcAft>
                          <a:spcPts val="600"/>
                        </a:spcAft>
                        <a:buNone/>
                      </a:pPr>
                      <a:r>
                        <a:rPr lang="en-GB" sz="2600" b="1" noProof="0" dirty="0">
                          <a:effectLst/>
                        </a:rPr>
                        <a:t>Kostenstruktur</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Wird die Ressourcenzuteilung sowohl von Effizienz- als auch von Regenerationswerten geleitet?</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9607109"/>
                  </a:ext>
                </a:extLst>
              </a:tr>
              <a:tr h="534744">
                <a:tc>
                  <a:txBody>
                    <a:bodyPr/>
                    <a:lstStyle/>
                    <a:p>
                      <a:pPr>
                        <a:lnSpc>
                          <a:spcPct val="115000"/>
                        </a:lnSpc>
                        <a:spcBef>
                          <a:spcPts val="600"/>
                        </a:spcBef>
                        <a:spcAft>
                          <a:spcPts val="600"/>
                        </a:spcAft>
                        <a:buNone/>
                      </a:pPr>
                      <a:r>
                        <a:rPr lang="en-GB" sz="2600" b="1" noProof="0" dirty="0">
                          <a:effectLst/>
                        </a:rPr>
                        <a:t>Kanäle und Beziehungen</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Wie werden Vertrauen, Transparenz und </a:t>
                      </a:r>
                      <a:r>
                        <a:rPr lang="en-GB" sz="2600" noProof="0" dirty="0" err="1">
                          <a:effectLst/>
                        </a:rPr>
                        <a:t>Engagement </a:t>
                      </a:r>
                      <a:r>
                        <a:rPr lang="en-GB" sz="2600" noProof="0" dirty="0">
                          <a:effectLst/>
                        </a:rPr>
                        <a:t>im Laufe der Zeit aufgebaut?</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2508936583"/>
                  </a:ext>
                </a:extLst>
              </a:tr>
              <a:tr h="1106216">
                <a:tc>
                  <a:txBody>
                    <a:bodyPr/>
                    <a:lstStyle/>
                    <a:p>
                      <a:pPr>
                        <a:lnSpc>
                          <a:spcPct val="115000"/>
                        </a:lnSpc>
                        <a:spcBef>
                          <a:spcPts val="600"/>
                        </a:spcBef>
                        <a:spcAft>
                          <a:spcPts val="600"/>
                        </a:spcAft>
                        <a:buNone/>
                      </a:pPr>
                      <a:r>
                        <a:rPr lang="en-GB" sz="2600" b="1" noProof="0" dirty="0">
                          <a:effectLst/>
                        </a:rPr>
                        <a:t>Soziale und ökologische Auswirkungen</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Was wird durch die Arbeit der Organisation wiederhergestellt, erneuert oder gestärkt?</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894432612"/>
                  </a:ext>
                </a:extLst>
              </a:tr>
            </a:tbl>
          </a:graphicData>
        </a:graphic>
      </p:graphicFrame>
    </p:spTree>
    <p:extLst>
      <p:ext uri="{BB962C8B-B14F-4D97-AF65-F5344CB8AC3E}">
        <p14:creationId xmlns:p14="http://schemas.microsoft.com/office/powerpoint/2010/main" val="4313231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6B11B-E5F3-6B55-4BFC-A111D029A0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6EDD6D-0A5C-240F-53E9-703B7775E97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9391EA6-FCDD-079C-64BF-CB8A8DA03FF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02245DDD-DD2F-384C-2892-BDEF127C0029}"/>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Regeneration in das Management integrieren</a:t>
            </a:r>
          </a:p>
        </p:txBody>
      </p:sp>
      <p:sp>
        <p:nvSpPr>
          <p:cNvPr id="11" name="TextBox 10">
            <a:extLst>
              <a:ext uri="{FF2B5EF4-FFF2-40B4-BE49-F238E27FC236}">
                <a16:creationId xmlns:a16="http://schemas.microsoft.com/office/drawing/2014/main" id="{8640FAFC-B092-CDA5-D5D4-01C33202EEBF}"/>
              </a:ext>
            </a:extLst>
          </p:cNvPr>
          <p:cNvSpPr txBox="1"/>
          <p:nvPr/>
        </p:nvSpPr>
        <p:spPr>
          <a:xfrm>
            <a:off x="734291" y="3943696"/>
            <a:ext cx="13735093" cy="6017032"/>
          </a:xfrm>
          <a:prstGeom prst="rect">
            <a:avLst/>
          </a:prstGeom>
          <a:noFill/>
        </p:spPr>
        <p:txBody>
          <a:bodyPr wrap="square">
            <a:spAutoFit/>
          </a:bodyPr>
          <a:lstStyle/>
          <a:p>
            <a:pPr marL="722313" indent="-722313">
              <a:buFont typeface="Wingdings" panose="05000000000000000000" pitchFamily="2" charset="2"/>
              <a:buChar char="Ø"/>
            </a:pPr>
            <a:r>
              <a:rPr lang="en-GB" sz="3500" b="1" noProof="0" dirty="0">
                <a:solidFill>
                  <a:srgbClr val="3F6031"/>
                </a:solidFill>
              </a:rPr>
              <a:t>Führung und Kultur</a:t>
            </a:r>
            <a:br>
              <a:rPr lang="en-GB" sz="3500" noProof="0" dirty="0"/>
            </a:br>
            <a:r>
              <a:rPr lang="en-GB" sz="3500" noProof="0" dirty="0"/>
              <a:t>Inklusive Modelle, </a:t>
            </a:r>
            <a:r>
              <a:rPr lang="en-GB" sz="3500" noProof="0" dirty="0" err="1"/>
              <a:t>pflegeorientierte</a:t>
            </a:r>
            <a:r>
              <a:rPr lang="en-GB" sz="3500" noProof="0" dirty="0"/>
              <a:t> Praktiken, </a:t>
            </a:r>
            <a:r>
              <a:rPr lang="en-GB" sz="3500" noProof="0" dirty="0" err="1"/>
              <a:t>gemeinsame</a:t>
            </a:r>
            <a:r>
              <a:rPr lang="en-GB" sz="3500" noProof="0" dirty="0"/>
              <a:t> </a:t>
            </a:r>
            <a:r>
              <a:rPr lang="en-GB" sz="3500" noProof="0" dirty="0" err="1"/>
              <a:t>Entscheidungsfindung</a:t>
            </a:r>
            <a:endParaRPr lang="en-GB" sz="3500" noProof="0" dirty="0"/>
          </a:p>
          <a:p>
            <a:pPr marL="722313" indent="-722313">
              <a:buFont typeface="Wingdings" panose="05000000000000000000" pitchFamily="2" charset="2"/>
              <a:buChar char="Ø"/>
            </a:pPr>
            <a:r>
              <a:rPr lang="en-GB" sz="3500" b="1" noProof="0" dirty="0">
                <a:solidFill>
                  <a:srgbClr val="3F6031"/>
                </a:solidFill>
              </a:rPr>
              <a:t>Rollen und Wohlbefinden</a:t>
            </a:r>
            <a:br>
              <a:rPr lang="en-GB" sz="3500" noProof="0" dirty="0"/>
            </a:br>
            <a:r>
              <a:rPr lang="en-GB" sz="3500" noProof="0" dirty="0"/>
              <a:t>Ausgewogenheit zwischen Kreativität, Nachhaltigkeit und </a:t>
            </a:r>
            <a:r>
              <a:rPr lang="en-GB" sz="3500" noProof="0" dirty="0" err="1"/>
              <a:t>fairen</a:t>
            </a:r>
            <a:r>
              <a:rPr lang="en-GB" sz="3500" noProof="0" dirty="0"/>
              <a:t> </a:t>
            </a:r>
            <a:r>
              <a:rPr lang="en-GB" sz="3500" noProof="0" dirty="0" err="1"/>
              <a:t>Arbeitsbedingungen</a:t>
            </a:r>
            <a:endParaRPr lang="en-GB" sz="3500" noProof="0" dirty="0"/>
          </a:p>
          <a:p>
            <a:pPr marL="722313" indent="-722313">
              <a:buFont typeface="Wingdings" panose="05000000000000000000" pitchFamily="2" charset="2"/>
              <a:buChar char="Ø"/>
            </a:pPr>
            <a:r>
              <a:rPr lang="en-GB" sz="3500" b="1" noProof="0" dirty="0">
                <a:solidFill>
                  <a:srgbClr val="3F6031"/>
                </a:solidFill>
              </a:rPr>
              <a:t>Vollständiges Lebenszyklusdenken</a:t>
            </a:r>
            <a:br>
              <a:rPr lang="en-GB" sz="3500" noProof="0" dirty="0"/>
            </a:br>
            <a:r>
              <a:rPr lang="en-GB" sz="3500" noProof="0" dirty="0"/>
              <a:t>Von der Planung bis zum Vermächtnis, nicht </a:t>
            </a:r>
            <a:r>
              <a:rPr lang="en-GB" sz="3500" noProof="0" dirty="0" err="1"/>
              <a:t>nur</a:t>
            </a:r>
            <a:r>
              <a:rPr lang="en-GB" sz="3500" noProof="0" dirty="0"/>
              <a:t> Produktion</a:t>
            </a:r>
          </a:p>
          <a:p>
            <a:pPr marL="722313" indent="-722313">
              <a:buFont typeface="Wingdings" panose="05000000000000000000" pitchFamily="2" charset="2"/>
              <a:buChar char="Ø"/>
            </a:pPr>
            <a:r>
              <a:rPr lang="en-GB" sz="3500" b="1" noProof="0" dirty="0">
                <a:solidFill>
                  <a:srgbClr val="3F6031"/>
                </a:solidFill>
              </a:rPr>
              <a:t>IP als Verantwortung</a:t>
            </a:r>
            <a:br>
              <a:rPr lang="en-GB" sz="3500" noProof="0" dirty="0"/>
            </a:br>
            <a:r>
              <a:rPr lang="en-GB" sz="3500" noProof="0" dirty="0"/>
              <a:t>Anerkennung, Vergütung und ethischer Austausch von Inhalten</a:t>
            </a:r>
          </a:p>
          <a:p>
            <a:pPr marL="457200" indent="-457200">
              <a:buFont typeface="Wingdings" panose="05000000000000000000" pitchFamily="2" charset="2"/>
              <a:buChar char="Ø"/>
            </a:pPr>
            <a:endParaRPr lang="en-GB" sz="3500" noProof="0" dirty="0"/>
          </a:p>
        </p:txBody>
      </p:sp>
      <p:sp>
        <p:nvSpPr>
          <p:cNvPr id="12" name="TextBox 11">
            <a:extLst>
              <a:ext uri="{FF2B5EF4-FFF2-40B4-BE49-F238E27FC236}">
                <a16:creationId xmlns:a16="http://schemas.microsoft.com/office/drawing/2014/main" id="{86424C99-D677-6DBE-E665-0231D34EDAB1}"/>
              </a:ext>
            </a:extLst>
          </p:cNvPr>
          <p:cNvSpPr txBox="1"/>
          <p:nvPr/>
        </p:nvSpPr>
        <p:spPr>
          <a:xfrm>
            <a:off x="609600" y="2148476"/>
            <a:ext cx="16459200" cy="630942"/>
          </a:xfrm>
          <a:prstGeom prst="rect">
            <a:avLst/>
          </a:prstGeom>
          <a:noFill/>
        </p:spPr>
        <p:txBody>
          <a:bodyPr wrap="square">
            <a:spAutoFit/>
          </a:bodyPr>
          <a:lstStyle/>
          <a:p>
            <a:r>
              <a:rPr lang="en-GB" sz="3500" b="1" kern="0" noProof="0" dirty="0">
                <a:solidFill>
                  <a:srgbClr val="3F6031"/>
                </a:solidFill>
                <a:effectLst/>
                <a:latin typeface="+mj-lt"/>
                <a:ea typeface="Arial" panose="020B0604020202020204" pitchFamily="34" charset="0"/>
                <a:cs typeface="Times New Roman" panose="02020603050405020304" pitchFamily="18" charset="0"/>
              </a:rPr>
              <a:t>Regeneratives Denken muss sich in internen Strukturen und täglichen Abläufen widerspiegeln. </a:t>
            </a:r>
            <a:endParaRPr lang="en-GB" sz="3500" b="1" noProof="0" dirty="0">
              <a:solidFill>
                <a:srgbClr val="3F6031"/>
              </a:solidFill>
              <a:latin typeface="+mj-lt"/>
            </a:endParaRPr>
          </a:p>
        </p:txBody>
      </p:sp>
      <p:pic>
        <p:nvPicPr>
          <p:cNvPr id="14" name="Γραφικό 13">
            <a:extLst>
              <a:ext uri="{FF2B5EF4-FFF2-40B4-BE49-F238E27FC236}">
                <a16:creationId xmlns:a16="http://schemas.microsoft.com/office/drawing/2014/main" id="{CDEAF870-67CB-A1C1-A9B7-627B12CF181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352349" y="3771900"/>
            <a:ext cx="4572000" cy="4800600"/>
          </a:xfrm>
          <a:prstGeom prst="rect">
            <a:avLst/>
          </a:prstGeom>
        </p:spPr>
      </p:pic>
    </p:spTree>
    <p:extLst>
      <p:ext uri="{BB962C8B-B14F-4D97-AF65-F5344CB8AC3E}">
        <p14:creationId xmlns:p14="http://schemas.microsoft.com/office/powerpoint/2010/main" val="39929145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788A0-9E38-F7F4-79A4-47DC5CF6EFA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A4191F-53BF-B48E-9BA5-696A5984626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186E0C0B-6D50-F3DC-44A0-F3BFB99BE1A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7ACBBF8F-CBE3-2B8C-372D-B88B119CCFC0}"/>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Regeneration in das Finanzmanagement integrieren</a:t>
            </a:r>
          </a:p>
        </p:txBody>
      </p:sp>
      <p:sp>
        <p:nvSpPr>
          <p:cNvPr id="12" name="TextBox 11">
            <a:extLst>
              <a:ext uri="{FF2B5EF4-FFF2-40B4-BE49-F238E27FC236}">
                <a16:creationId xmlns:a16="http://schemas.microsoft.com/office/drawing/2014/main" id="{F7AD94CE-3440-D694-7E63-470C902F6C65}"/>
              </a:ext>
            </a:extLst>
          </p:cNvPr>
          <p:cNvSpPr txBox="1"/>
          <p:nvPr/>
        </p:nvSpPr>
        <p:spPr>
          <a:xfrm>
            <a:off x="646731" y="2388128"/>
            <a:ext cx="16459200" cy="630942"/>
          </a:xfrm>
          <a:prstGeom prst="rect">
            <a:avLst/>
          </a:prstGeom>
          <a:noFill/>
        </p:spPr>
        <p:txBody>
          <a:bodyPr wrap="square">
            <a:spAutoFit/>
          </a:bodyPr>
          <a:lstStyle/>
          <a:p>
            <a:r>
              <a:rPr lang="en-GB" sz="3500" b="1" noProof="0" dirty="0">
                <a:solidFill>
                  <a:srgbClr val="3F6031"/>
                </a:solidFill>
              </a:rPr>
              <a:t>Kein regeneratives Modell ist ohne solides finanzielles Denken nachhaltig. </a:t>
            </a:r>
            <a:endParaRPr lang="en-GB" sz="3500" b="1" noProof="0" dirty="0">
              <a:solidFill>
                <a:srgbClr val="3F6031"/>
              </a:solidFill>
              <a:latin typeface="+mj-lt"/>
            </a:endParaRPr>
          </a:p>
        </p:txBody>
      </p:sp>
      <p:grpSp>
        <p:nvGrpSpPr>
          <p:cNvPr id="61" name="Ομάδα 60">
            <a:extLst>
              <a:ext uri="{FF2B5EF4-FFF2-40B4-BE49-F238E27FC236}">
                <a16:creationId xmlns:a16="http://schemas.microsoft.com/office/drawing/2014/main" id="{82A25576-14F0-2867-E9C6-3DFCCE9D0A4E}"/>
              </a:ext>
            </a:extLst>
          </p:cNvPr>
          <p:cNvGrpSpPr/>
          <p:nvPr/>
        </p:nvGrpSpPr>
        <p:grpSpPr>
          <a:xfrm>
            <a:off x="1795319" y="3467100"/>
            <a:ext cx="14087761" cy="6629400"/>
            <a:chOff x="1795319" y="3254515"/>
            <a:chExt cx="14087761" cy="6629400"/>
          </a:xfrm>
        </p:grpSpPr>
        <p:grpSp>
          <p:nvGrpSpPr>
            <p:cNvPr id="56" name="Ομάδα 55">
              <a:extLst>
                <a:ext uri="{FF2B5EF4-FFF2-40B4-BE49-F238E27FC236}">
                  <a16:creationId xmlns:a16="http://schemas.microsoft.com/office/drawing/2014/main" id="{74F93B56-287F-E5CE-A283-48019EE31D74}"/>
                </a:ext>
              </a:extLst>
            </p:cNvPr>
            <p:cNvGrpSpPr/>
            <p:nvPr/>
          </p:nvGrpSpPr>
          <p:grpSpPr>
            <a:xfrm>
              <a:off x="1795319" y="3254515"/>
              <a:ext cx="14087761" cy="6629400"/>
              <a:chOff x="775637" y="2630246"/>
              <a:chExt cx="11900136" cy="6127276"/>
            </a:xfrm>
          </p:grpSpPr>
          <p:sp>
            <p:nvSpPr>
              <p:cNvPr id="57" name="Freeform: Shape 13">
                <a:extLst>
                  <a:ext uri="{FF2B5EF4-FFF2-40B4-BE49-F238E27FC236}">
                    <a16:creationId xmlns:a16="http://schemas.microsoft.com/office/drawing/2014/main" id="{4B5C78F8-058C-9771-154F-B3CAF8B81113}"/>
                  </a:ext>
                </a:extLst>
              </p:cNvPr>
              <p:cNvSpPr/>
              <p:nvPr/>
            </p:nvSpPr>
            <p:spPr>
              <a:xfrm>
                <a:off x="775637" y="4726338"/>
                <a:ext cx="4651077" cy="4031184"/>
              </a:xfrm>
              <a:custGeom>
                <a:avLst/>
                <a:gdLst>
                  <a:gd name="connsiteX0" fmla="*/ 2482691 w 3307460"/>
                  <a:gd name="connsiteY0" fmla="*/ 0 h 2866644"/>
                  <a:gd name="connsiteX1" fmla="*/ 1553337 w 3307460"/>
                  <a:gd name="connsiteY1" fmla="*/ 0 h 2866644"/>
                  <a:gd name="connsiteX2" fmla="*/ 827532 w 3307460"/>
                  <a:gd name="connsiteY2" fmla="*/ 0 h 2866644"/>
                  <a:gd name="connsiteX3" fmla="*/ 0 w 3307460"/>
                  <a:gd name="connsiteY3" fmla="*/ 1433322 h 2866644"/>
                  <a:gd name="connsiteX4" fmla="*/ 827532 w 3307460"/>
                  <a:gd name="connsiteY4" fmla="*/ 2866644 h 2866644"/>
                  <a:gd name="connsiteX5" fmla="*/ 2482691 w 3307460"/>
                  <a:gd name="connsiteY5" fmla="*/ 2866644 h 2866644"/>
                  <a:gd name="connsiteX6" fmla="*/ 3307461 w 3307460"/>
                  <a:gd name="connsiteY6" fmla="*/ 1438180 h 2866644"/>
                  <a:gd name="connsiteX7" fmla="*/ 3304604 w 3307460"/>
                  <a:gd name="connsiteY7" fmla="*/ 1433322 h 2866644"/>
                  <a:gd name="connsiteX8" fmla="*/ 3307461 w 3307460"/>
                  <a:gd name="connsiteY8" fmla="*/ 1428464 h 2866644"/>
                  <a:gd name="connsiteX9" fmla="*/ 3044285 w 3307460"/>
                  <a:gd name="connsiteY9" fmla="*/ 972693 h 2866644"/>
                  <a:gd name="connsiteX10" fmla="*/ 2482691 w 3307460"/>
                  <a:gd name="connsiteY10" fmla="*/ 0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7460" h="2866644">
                    <a:moveTo>
                      <a:pt x="2482691" y="0"/>
                    </a:moveTo>
                    <a:lnTo>
                      <a:pt x="1553337" y="0"/>
                    </a:lnTo>
                    <a:lnTo>
                      <a:pt x="827532" y="0"/>
                    </a:lnTo>
                    <a:lnTo>
                      <a:pt x="0" y="1433322"/>
                    </a:lnTo>
                    <a:lnTo>
                      <a:pt x="827532" y="2866644"/>
                    </a:lnTo>
                    <a:lnTo>
                      <a:pt x="2482691" y="2866644"/>
                    </a:lnTo>
                    <a:lnTo>
                      <a:pt x="3307461" y="1438180"/>
                    </a:lnTo>
                    <a:lnTo>
                      <a:pt x="3304604" y="1433322"/>
                    </a:lnTo>
                    <a:lnTo>
                      <a:pt x="3307461" y="1428464"/>
                    </a:lnTo>
                    <a:lnTo>
                      <a:pt x="3044285" y="972693"/>
                    </a:lnTo>
                    <a:lnTo>
                      <a:pt x="2482691" y="0"/>
                    </a:lnTo>
                    <a:close/>
                  </a:path>
                </a:pathLst>
              </a:custGeom>
              <a:solidFill>
                <a:srgbClr val="3F6031"/>
              </a:solidFill>
              <a:ln w="9525" cap="flat">
                <a:noFill/>
                <a:prstDash val="solid"/>
                <a:miter/>
              </a:ln>
            </p:spPr>
            <p:txBody>
              <a:bodyPr rtlCol="0" anchor="ctr"/>
              <a:lstStyle/>
              <a:p>
                <a:endParaRPr lang="en-GB" sz="2700" noProof="0" dirty="0"/>
              </a:p>
            </p:txBody>
          </p:sp>
          <p:sp>
            <p:nvSpPr>
              <p:cNvPr id="58" name="Freeform: Shape 15">
                <a:extLst>
                  <a:ext uri="{FF2B5EF4-FFF2-40B4-BE49-F238E27FC236}">
                    <a16:creationId xmlns:a16="http://schemas.microsoft.com/office/drawing/2014/main" id="{39B666CC-9ECF-6E35-CC02-CB88DFD92059}"/>
                  </a:ext>
                </a:extLst>
              </p:cNvPr>
              <p:cNvSpPr/>
              <p:nvPr/>
            </p:nvSpPr>
            <p:spPr>
              <a:xfrm>
                <a:off x="3238334" y="2630246"/>
                <a:ext cx="4604733" cy="4031318"/>
              </a:xfrm>
              <a:custGeom>
                <a:avLst/>
                <a:gdLst>
                  <a:gd name="connsiteX0" fmla="*/ 2449735 w 3274504"/>
                  <a:gd name="connsiteY0" fmla="*/ 2866739 h 2866739"/>
                  <a:gd name="connsiteX1" fmla="*/ 3274505 w 3274504"/>
                  <a:gd name="connsiteY1" fmla="*/ 1438180 h 2866739"/>
                  <a:gd name="connsiteX2" fmla="*/ 3271647 w 3274504"/>
                  <a:gd name="connsiteY2" fmla="*/ 1433322 h 2866739"/>
                  <a:gd name="connsiteX3" fmla="*/ 3274505 w 3274504"/>
                  <a:gd name="connsiteY3" fmla="*/ 1428560 h 2866739"/>
                  <a:gd name="connsiteX4" fmla="*/ 2449735 w 3274504"/>
                  <a:gd name="connsiteY4" fmla="*/ 0 h 2866739"/>
                  <a:gd name="connsiteX5" fmla="*/ 794576 w 3274504"/>
                  <a:gd name="connsiteY5" fmla="*/ 0 h 2866739"/>
                  <a:gd name="connsiteX6" fmla="*/ 0 w 3274504"/>
                  <a:gd name="connsiteY6" fmla="*/ 1376267 h 2866739"/>
                  <a:gd name="connsiteX7" fmla="*/ 797433 w 3274504"/>
                  <a:gd name="connsiteY7" fmla="*/ 1376267 h 2866739"/>
                  <a:gd name="connsiteX8" fmla="*/ 797433 w 3274504"/>
                  <a:gd name="connsiteY8" fmla="*/ 1376267 h 2866739"/>
                  <a:gd name="connsiteX9" fmla="*/ 1373791 w 3274504"/>
                  <a:gd name="connsiteY9" fmla="*/ 2374583 h 2866739"/>
                  <a:gd name="connsiteX10" fmla="*/ 1657922 w 3274504"/>
                  <a:gd name="connsiteY10" fmla="*/ 2866739 h 2866739"/>
                  <a:gd name="connsiteX11" fmla="*/ 2449735 w 3274504"/>
                  <a:gd name="connsiteY11" fmla="*/ 2866739 h 28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4504" h="2866739">
                    <a:moveTo>
                      <a:pt x="2449735" y="2866739"/>
                    </a:moveTo>
                    <a:lnTo>
                      <a:pt x="3274505" y="1438180"/>
                    </a:lnTo>
                    <a:lnTo>
                      <a:pt x="3271647" y="1433322"/>
                    </a:lnTo>
                    <a:lnTo>
                      <a:pt x="3274505" y="1428560"/>
                    </a:lnTo>
                    <a:lnTo>
                      <a:pt x="2449735" y="0"/>
                    </a:lnTo>
                    <a:lnTo>
                      <a:pt x="794576" y="0"/>
                    </a:lnTo>
                    <a:lnTo>
                      <a:pt x="0" y="1376267"/>
                    </a:lnTo>
                    <a:lnTo>
                      <a:pt x="797433" y="1376267"/>
                    </a:lnTo>
                    <a:lnTo>
                      <a:pt x="797433" y="1376267"/>
                    </a:lnTo>
                    <a:lnTo>
                      <a:pt x="1373791" y="2374583"/>
                    </a:lnTo>
                    <a:lnTo>
                      <a:pt x="1657922" y="2866739"/>
                    </a:lnTo>
                    <a:lnTo>
                      <a:pt x="2449735" y="2866739"/>
                    </a:lnTo>
                    <a:close/>
                  </a:path>
                </a:pathLst>
              </a:custGeom>
              <a:solidFill>
                <a:srgbClr val="FF0000"/>
              </a:solidFill>
              <a:ln w="9525" cap="flat">
                <a:noFill/>
                <a:prstDash val="solid"/>
                <a:miter/>
              </a:ln>
            </p:spPr>
            <p:txBody>
              <a:bodyPr rtlCol="0" anchor="ctr"/>
              <a:lstStyle/>
              <a:p>
                <a:endParaRPr lang="en-GB" sz="2700" noProof="0" dirty="0"/>
              </a:p>
            </p:txBody>
          </p:sp>
          <p:sp>
            <p:nvSpPr>
              <p:cNvPr id="59" name="Freeform: Shape 16">
                <a:extLst>
                  <a:ext uri="{FF2B5EF4-FFF2-40B4-BE49-F238E27FC236}">
                    <a16:creationId xmlns:a16="http://schemas.microsoft.com/office/drawing/2014/main" id="{30C0BE4E-5158-48DD-BCF6-29C093958F88}"/>
                  </a:ext>
                </a:extLst>
              </p:cNvPr>
              <p:cNvSpPr/>
              <p:nvPr/>
            </p:nvSpPr>
            <p:spPr>
              <a:xfrm>
                <a:off x="5654687" y="4726338"/>
                <a:ext cx="4604733" cy="4031184"/>
              </a:xfrm>
              <a:custGeom>
                <a:avLst/>
                <a:gdLst>
                  <a:gd name="connsiteX0" fmla="*/ 3274410 w 3274504"/>
                  <a:gd name="connsiteY0" fmla="*/ 1428464 h 2866644"/>
                  <a:gd name="connsiteX1" fmla="*/ 2449735 w 3274504"/>
                  <a:gd name="connsiteY1" fmla="*/ 0 h 2866644"/>
                  <a:gd name="connsiteX2" fmla="*/ 1657922 w 3274504"/>
                  <a:gd name="connsiteY2" fmla="*/ 0 h 2866644"/>
                  <a:gd name="connsiteX3" fmla="*/ 797433 w 3274504"/>
                  <a:gd name="connsiteY3" fmla="*/ 1490472 h 2866644"/>
                  <a:gd name="connsiteX4" fmla="*/ 0 w 3274504"/>
                  <a:gd name="connsiteY4" fmla="*/ 1490472 h 2866644"/>
                  <a:gd name="connsiteX5" fmla="*/ 794575 w 3274504"/>
                  <a:gd name="connsiteY5" fmla="*/ 2866644 h 2866644"/>
                  <a:gd name="connsiteX6" fmla="*/ 2449735 w 3274504"/>
                  <a:gd name="connsiteY6" fmla="*/ 2866644 h 2866644"/>
                  <a:gd name="connsiteX7" fmla="*/ 3274504 w 3274504"/>
                  <a:gd name="connsiteY7" fmla="*/ 1438180 h 2866644"/>
                  <a:gd name="connsiteX8" fmla="*/ 3271647 w 3274504"/>
                  <a:gd name="connsiteY8" fmla="*/ 1433322 h 2866644"/>
                  <a:gd name="connsiteX9" fmla="*/ 3274410 w 3274504"/>
                  <a:gd name="connsiteY9" fmla="*/ 1428464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4504" h="2866644">
                    <a:moveTo>
                      <a:pt x="3274410" y="1428464"/>
                    </a:moveTo>
                    <a:lnTo>
                      <a:pt x="2449735" y="0"/>
                    </a:lnTo>
                    <a:lnTo>
                      <a:pt x="1657922" y="0"/>
                    </a:lnTo>
                    <a:lnTo>
                      <a:pt x="797433" y="1490472"/>
                    </a:lnTo>
                    <a:lnTo>
                      <a:pt x="0" y="1490472"/>
                    </a:lnTo>
                    <a:lnTo>
                      <a:pt x="794575" y="2866644"/>
                    </a:lnTo>
                    <a:lnTo>
                      <a:pt x="2449735" y="2866644"/>
                    </a:lnTo>
                    <a:lnTo>
                      <a:pt x="3274504" y="1438180"/>
                    </a:lnTo>
                    <a:lnTo>
                      <a:pt x="3271647" y="1433322"/>
                    </a:lnTo>
                    <a:lnTo>
                      <a:pt x="3274410" y="1428464"/>
                    </a:lnTo>
                    <a:close/>
                  </a:path>
                </a:pathLst>
              </a:custGeom>
              <a:solidFill>
                <a:srgbClr val="569938"/>
              </a:solidFill>
              <a:ln w="9525" cap="flat">
                <a:noFill/>
                <a:prstDash val="solid"/>
                <a:miter/>
              </a:ln>
            </p:spPr>
            <p:txBody>
              <a:bodyPr rtlCol="0" anchor="ctr"/>
              <a:lstStyle/>
              <a:p>
                <a:endParaRPr lang="en-GB" sz="2700" noProof="0" dirty="0"/>
              </a:p>
            </p:txBody>
          </p:sp>
          <p:sp>
            <p:nvSpPr>
              <p:cNvPr id="60" name="Freeform: Shape 17">
                <a:extLst>
                  <a:ext uri="{FF2B5EF4-FFF2-40B4-BE49-F238E27FC236}">
                    <a16:creationId xmlns:a16="http://schemas.microsoft.com/office/drawing/2014/main" id="{ED9E3299-0601-4164-2ED8-21EB5675CFEE}"/>
                  </a:ext>
                </a:extLst>
              </p:cNvPr>
              <p:cNvSpPr/>
              <p:nvPr/>
            </p:nvSpPr>
            <p:spPr>
              <a:xfrm>
                <a:off x="8071040" y="2630246"/>
                <a:ext cx="4604733" cy="4031318"/>
              </a:xfrm>
              <a:custGeom>
                <a:avLst/>
                <a:gdLst>
                  <a:gd name="connsiteX0" fmla="*/ 1622203 w 3274504"/>
                  <a:gd name="connsiteY0" fmla="*/ 2804827 h 2866739"/>
                  <a:gd name="connsiteX1" fmla="*/ 1622203 w 3274504"/>
                  <a:gd name="connsiteY1" fmla="*/ 2804827 h 2866739"/>
                  <a:gd name="connsiteX2" fmla="*/ 1657922 w 3274504"/>
                  <a:gd name="connsiteY2" fmla="*/ 2866739 h 2866739"/>
                  <a:gd name="connsiteX3" fmla="*/ 2449735 w 3274504"/>
                  <a:gd name="connsiteY3" fmla="*/ 2866739 h 2866739"/>
                  <a:gd name="connsiteX4" fmla="*/ 3274505 w 3274504"/>
                  <a:gd name="connsiteY4" fmla="*/ 1438180 h 2866739"/>
                  <a:gd name="connsiteX5" fmla="*/ 3271648 w 3274504"/>
                  <a:gd name="connsiteY5" fmla="*/ 1433322 h 2866739"/>
                  <a:gd name="connsiteX6" fmla="*/ 3274505 w 3274504"/>
                  <a:gd name="connsiteY6" fmla="*/ 1428560 h 2866739"/>
                  <a:gd name="connsiteX7" fmla="*/ 2449735 w 3274504"/>
                  <a:gd name="connsiteY7" fmla="*/ 0 h 2866739"/>
                  <a:gd name="connsiteX8" fmla="*/ 794576 w 3274504"/>
                  <a:gd name="connsiteY8" fmla="*/ 0 h 2866739"/>
                  <a:gd name="connsiteX9" fmla="*/ 0 w 3274504"/>
                  <a:gd name="connsiteY9" fmla="*/ 1376267 h 2866739"/>
                  <a:gd name="connsiteX10" fmla="*/ 797433 w 3274504"/>
                  <a:gd name="connsiteY10" fmla="*/ 1376267 h 2866739"/>
                  <a:gd name="connsiteX11" fmla="*/ 1622203 w 3274504"/>
                  <a:gd name="connsiteY11" fmla="*/ 2804827 h 28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4504" h="2866739">
                    <a:moveTo>
                      <a:pt x="1622203" y="2804827"/>
                    </a:moveTo>
                    <a:lnTo>
                      <a:pt x="1622203" y="2804827"/>
                    </a:lnTo>
                    <a:lnTo>
                      <a:pt x="1657922" y="2866739"/>
                    </a:lnTo>
                    <a:lnTo>
                      <a:pt x="2449735" y="2866739"/>
                    </a:lnTo>
                    <a:lnTo>
                      <a:pt x="3274505" y="1438180"/>
                    </a:lnTo>
                    <a:lnTo>
                      <a:pt x="3271648" y="1433322"/>
                    </a:lnTo>
                    <a:lnTo>
                      <a:pt x="3274505" y="1428560"/>
                    </a:lnTo>
                    <a:lnTo>
                      <a:pt x="2449735" y="0"/>
                    </a:lnTo>
                    <a:lnTo>
                      <a:pt x="794576" y="0"/>
                    </a:lnTo>
                    <a:lnTo>
                      <a:pt x="0" y="1376267"/>
                    </a:lnTo>
                    <a:lnTo>
                      <a:pt x="797433" y="1376267"/>
                    </a:lnTo>
                    <a:lnTo>
                      <a:pt x="1622203" y="2804827"/>
                    </a:lnTo>
                    <a:close/>
                  </a:path>
                </a:pathLst>
              </a:custGeom>
              <a:solidFill>
                <a:srgbClr val="04A6C2"/>
              </a:solidFill>
              <a:ln w="9525" cap="flat">
                <a:noFill/>
                <a:prstDash val="solid"/>
                <a:miter/>
              </a:ln>
            </p:spPr>
            <p:txBody>
              <a:bodyPr rtlCol="0" anchor="ctr"/>
              <a:lstStyle/>
              <a:p>
                <a:endParaRPr lang="en-GB" sz="2700" noProof="0" dirty="0"/>
              </a:p>
            </p:txBody>
          </p:sp>
        </p:grpSp>
        <p:sp>
          <p:nvSpPr>
            <p:cNvPr id="42" name="TextBox 41">
              <a:extLst>
                <a:ext uri="{FF2B5EF4-FFF2-40B4-BE49-F238E27FC236}">
                  <a16:creationId xmlns:a16="http://schemas.microsoft.com/office/drawing/2014/main" id="{E99BC704-9ECF-4B27-923C-141584433EC5}"/>
                </a:ext>
              </a:extLst>
            </p:cNvPr>
            <p:cNvSpPr txBox="1"/>
            <p:nvPr/>
          </p:nvSpPr>
          <p:spPr>
            <a:xfrm>
              <a:off x="3190682" y="6672563"/>
              <a:ext cx="2770230"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Einnahmen = Erfüllung der Mission </a:t>
              </a:r>
            </a:p>
            <a:p>
              <a:pPr algn="ctr"/>
              <a:r>
                <a:rPr lang="en-GB" sz="2500" noProof="0" dirty="0">
                  <a:solidFill>
                    <a:schemeClr val="bg1"/>
                  </a:solidFill>
                  <a:latin typeface="+mj-lt"/>
                </a:rPr>
                <a:t>Einkommensgenerierung im Einklang mit Werten und Umfang</a:t>
              </a:r>
              <a:r>
                <a:rPr lang="en-GB" sz="2500" noProof="0" dirty="0">
                  <a:solidFill>
                    <a:schemeClr val="bg1"/>
                  </a:solidFill>
                  <a:latin typeface="+mj-lt"/>
                  <a:cs typeface="Mongolian Baiti" panose="03000500000000000000" pitchFamily="66" charset="0"/>
                </a:rPr>
                <a:t>.</a:t>
              </a:r>
            </a:p>
          </p:txBody>
        </p:sp>
        <p:sp>
          <p:nvSpPr>
            <p:cNvPr id="43" name="TextBox 42">
              <a:extLst>
                <a:ext uri="{FF2B5EF4-FFF2-40B4-BE49-F238E27FC236}">
                  <a16:creationId xmlns:a16="http://schemas.microsoft.com/office/drawing/2014/main" id="{76D0424D-79BA-4D3F-A995-D4B4DE91D4CE}"/>
                </a:ext>
              </a:extLst>
            </p:cNvPr>
            <p:cNvSpPr txBox="1"/>
            <p:nvPr/>
          </p:nvSpPr>
          <p:spPr>
            <a:xfrm>
              <a:off x="8876331" y="7144379"/>
              <a:ext cx="3197393"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Transparente + flexible Budgets</a:t>
              </a:r>
            </a:p>
            <a:p>
              <a:pPr algn="ctr"/>
              <a:r>
                <a:rPr lang="en-GB" sz="2500" noProof="0" dirty="0">
                  <a:solidFill>
                    <a:schemeClr val="bg1"/>
                  </a:solidFill>
                  <a:latin typeface="+mj-lt"/>
                </a:rPr>
                <a:t>Planen Sie für Unsicherheiten, legen Sie ethische Preise fest, skalieren Sie realistisch</a:t>
              </a:r>
              <a:r>
                <a:rPr lang="en-GB" sz="1050" noProof="0" dirty="0">
                  <a:solidFill>
                    <a:schemeClr val="bg1"/>
                  </a:solidFill>
                  <a:latin typeface="+mj-lt"/>
                  <a:cs typeface="Mongolian Baiti" panose="03000500000000000000" pitchFamily="66" charset="0"/>
                </a:rPr>
                <a:t>.</a:t>
              </a:r>
            </a:p>
          </p:txBody>
        </p:sp>
        <p:sp>
          <p:nvSpPr>
            <p:cNvPr id="44" name="TextBox 43">
              <a:extLst>
                <a:ext uri="{FF2B5EF4-FFF2-40B4-BE49-F238E27FC236}">
                  <a16:creationId xmlns:a16="http://schemas.microsoft.com/office/drawing/2014/main" id="{196F55B0-E700-4AB7-86CE-64CB72E70A8D}"/>
                </a:ext>
              </a:extLst>
            </p:cNvPr>
            <p:cNvSpPr txBox="1"/>
            <p:nvPr/>
          </p:nvSpPr>
          <p:spPr>
            <a:xfrm>
              <a:off x="6401616" y="3932955"/>
              <a:ext cx="3017134"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Vielfältige Finanzierungsmix </a:t>
              </a:r>
            </a:p>
            <a:p>
              <a:pPr algn="ctr"/>
              <a:r>
                <a:rPr lang="en-GB" sz="2500" noProof="0" dirty="0">
                  <a:solidFill>
                    <a:schemeClr val="bg1"/>
                  </a:solidFill>
                  <a:latin typeface="+mj-lt"/>
                </a:rPr>
                <a:t>Zuschüsse, eigene Einnahmen, Crowdfunding, ethische Investitionen</a:t>
              </a:r>
              <a:endParaRPr lang="en-GB" sz="2500" noProof="0" dirty="0">
                <a:solidFill>
                  <a:schemeClr val="bg1"/>
                </a:solidFill>
                <a:latin typeface="+mj-lt"/>
                <a:cs typeface="Mongolian Baiti" panose="03000500000000000000" pitchFamily="66" charset="0"/>
              </a:endParaRPr>
            </a:p>
          </p:txBody>
        </p:sp>
        <p:sp>
          <p:nvSpPr>
            <p:cNvPr id="45" name="TextBox 44">
              <a:extLst>
                <a:ext uri="{FF2B5EF4-FFF2-40B4-BE49-F238E27FC236}">
                  <a16:creationId xmlns:a16="http://schemas.microsoft.com/office/drawing/2014/main" id="{E2BC50FD-5592-4BD4-8B25-D90530DF085D}"/>
                </a:ext>
              </a:extLst>
            </p:cNvPr>
            <p:cNvSpPr txBox="1"/>
            <p:nvPr/>
          </p:nvSpPr>
          <p:spPr>
            <a:xfrm>
              <a:off x="11844825" y="4104754"/>
              <a:ext cx="3315372"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Mehr als nur Geld messen </a:t>
              </a:r>
            </a:p>
            <a:p>
              <a:pPr algn="ctr"/>
              <a:r>
                <a:rPr lang="en-GB" sz="2500" noProof="0" dirty="0">
                  <a:solidFill>
                    <a:schemeClr val="bg1"/>
                  </a:solidFill>
                  <a:latin typeface="+mj-lt"/>
                </a:rPr>
                <a:t>Verbinden Sie Einnahmen mit künstlerischen, sozialen und ökologischen Zielen</a:t>
              </a:r>
              <a:endParaRPr lang="en-GB" sz="2500" noProof="0" dirty="0">
                <a:solidFill>
                  <a:schemeClr val="bg1"/>
                </a:solidFill>
                <a:latin typeface="+mj-lt"/>
                <a:cs typeface="Mongolian Baiti" panose="03000500000000000000" pitchFamily="66" charset="0"/>
              </a:endParaRPr>
            </a:p>
          </p:txBody>
        </p:sp>
      </p:grpSp>
    </p:spTree>
    <p:extLst>
      <p:ext uri="{BB962C8B-B14F-4D97-AF65-F5344CB8AC3E}">
        <p14:creationId xmlns:p14="http://schemas.microsoft.com/office/powerpoint/2010/main" val="11801512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FC8CD-AB32-9D98-9300-BADAD03D22D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D649F88-7881-B4F4-B00C-070257E76E8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08A17BA-F03C-7D76-F28A-7A0F647F921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4D08D955-5AFF-39B8-BBE6-10126B416EDC}"/>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Nachhaltiges Projektmanagement</a:t>
            </a:r>
          </a:p>
        </p:txBody>
      </p:sp>
      <p:sp>
        <p:nvSpPr>
          <p:cNvPr id="12" name="TextBox 11">
            <a:extLst>
              <a:ext uri="{FF2B5EF4-FFF2-40B4-BE49-F238E27FC236}">
                <a16:creationId xmlns:a16="http://schemas.microsoft.com/office/drawing/2014/main" id="{8002903D-BD12-238D-E7A1-B8B95E1566B6}"/>
              </a:ext>
            </a:extLst>
          </p:cNvPr>
          <p:cNvSpPr txBox="1"/>
          <p:nvPr/>
        </p:nvSpPr>
        <p:spPr>
          <a:xfrm>
            <a:off x="666784" y="2580526"/>
            <a:ext cx="16459200" cy="1169551"/>
          </a:xfrm>
          <a:prstGeom prst="rect">
            <a:avLst/>
          </a:prstGeom>
          <a:noFill/>
        </p:spPr>
        <p:txBody>
          <a:bodyPr wrap="square">
            <a:spAutoFit/>
          </a:bodyPr>
          <a:lstStyle/>
          <a:p>
            <a:r>
              <a:rPr lang="en-GB" sz="3500" b="1" noProof="0" dirty="0">
                <a:solidFill>
                  <a:srgbClr val="3F6031"/>
                </a:solidFill>
              </a:rPr>
              <a:t>Das Projektmanagement bietet die strukturierten Methoden, die erforderlich sind, um künstlerische Visionen effektiv umzusetzen und gleichzeitig ökologische, soziale und wirtschaftliche Ziele zu erreichen.</a:t>
            </a:r>
            <a:endParaRPr lang="en-GB" sz="3500" b="1" noProof="0" dirty="0">
              <a:solidFill>
                <a:srgbClr val="3F6031"/>
              </a:solidFill>
              <a:latin typeface="+mj-lt"/>
            </a:endParaRPr>
          </a:p>
        </p:txBody>
      </p:sp>
      <p:sp>
        <p:nvSpPr>
          <p:cNvPr id="6" name="TextBox 5">
            <a:extLst>
              <a:ext uri="{FF2B5EF4-FFF2-40B4-BE49-F238E27FC236}">
                <a16:creationId xmlns:a16="http://schemas.microsoft.com/office/drawing/2014/main" id="{9FE4FB75-1B61-A1AA-161B-3BEB3D7E7B38}"/>
              </a:ext>
            </a:extLst>
          </p:cNvPr>
          <p:cNvSpPr txBox="1"/>
          <p:nvPr/>
        </p:nvSpPr>
        <p:spPr>
          <a:xfrm>
            <a:off x="646731" y="4152900"/>
            <a:ext cx="11237494" cy="4140172"/>
          </a:xfrm>
          <a:prstGeom prst="rect">
            <a:avLst/>
          </a:prstGeom>
          <a:noFill/>
        </p:spPr>
        <p:txBody>
          <a:bodyPr wrap="square">
            <a:spAutoFit/>
          </a:bodyPr>
          <a:lstStyle/>
          <a:p>
            <a:pPr marL="722313" indent="-722313">
              <a:lnSpc>
                <a:spcPct val="107000"/>
              </a:lnSpc>
              <a:spcBef>
                <a:spcPts val="1200"/>
              </a:spcBef>
              <a:spcAft>
                <a:spcPts val="1200"/>
              </a:spcAft>
              <a:buFont typeface="Wingdings" panose="05000000000000000000" pitchFamily="2" charset="2"/>
              <a:buChar char="Ø"/>
            </a:pPr>
            <a:r>
              <a:rPr lang="en-GB" sz="3500" b="1" noProof="0" dirty="0">
                <a:solidFill>
                  <a:srgbClr val="3F6031"/>
                </a:solidFill>
              </a:rPr>
              <a:t>Planen Sie für Menschen, Planet und Zweck</a:t>
            </a:r>
            <a:br>
              <a:rPr lang="en-GB" sz="3500" b="1" noProof="0" dirty="0">
                <a:solidFill>
                  <a:srgbClr val="3F6031"/>
                </a:solidFill>
              </a:rPr>
            </a:br>
            <a:r>
              <a:rPr lang="en-GB" sz="3500" noProof="0" dirty="0"/>
              <a:t>Projektziele auf langfristige Auswirkungen abstimmen</a:t>
            </a:r>
          </a:p>
          <a:p>
            <a:pPr marL="722313" indent="-722313">
              <a:lnSpc>
                <a:spcPct val="107000"/>
              </a:lnSpc>
              <a:spcBef>
                <a:spcPts val="1200"/>
              </a:spcBef>
              <a:spcAft>
                <a:spcPts val="1200"/>
              </a:spcAft>
              <a:buFont typeface="Wingdings" panose="05000000000000000000" pitchFamily="2" charset="2"/>
              <a:buChar char="Ø"/>
            </a:pPr>
            <a:r>
              <a:rPr lang="en-GB" sz="3500" b="1" noProof="0" dirty="0">
                <a:solidFill>
                  <a:srgbClr val="3F6031"/>
                </a:solidFill>
              </a:rPr>
              <a:t>Maßgeschneiderte Rahmenbedingungen nutzen</a:t>
            </a:r>
            <a:br>
              <a:rPr lang="en-GB" sz="3500" b="1" noProof="0" dirty="0">
                <a:solidFill>
                  <a:srgbClr val="3F6031"/>
                </a:solidFill>
              </a:rPr>
            </a:br>
            <a:r>
              <a:rPr lang="en-GB" sz="3500" noProof="0" dirty="0"/>
              <a:t>PMBOK®, GPM®, PM² – angepasst für die darstellenden Künste</a:t>
            </a:r>
          </a:p>
          <a:p>
            <a:pPr marL="722313" indent="-722313">
              <a:lnSpc>
                <a:spcPct val="107000"/>
              </a:lnSpc>
              <a:spcBef>
                <a:spcPts val="1200"/>
              </a:spcBef>
              <a:spcAft>
                <a:spcPts val="1200"/>
              </a:spcAft>
              <a:buFont typeface="Wingdings" panose="05000000000000000000" pitchFamily="2" charset="2"/>
              <a:buChar char="Ø"/>
            </a:pPr>
            <a:r>
              <a:rPr lang="en-GB" sz="3500" b="1" noProof="0" dirty="0">
                <a:solidFill>
                  <a:srgbClr val="3F6031"/>
                </a:solidFill>
              </a:rPr>
              <a:t>Agil und reaktionsfähig sein</a:t>
            </a:r>
            <a:br>
              <a:rPr lang="en-GB" sz="3500" b="1" noProof="0" dirty="0">
                <a:solidFill>
                  <a:srgbClr val="3F6031"/>
                </a:solidFill>
              </a:rPr>
            </a:br>
            <a:r>
              <a:rPr lang="en-GB" sz="3500" noProof="0" dirty="0"/>
              <a:t>Kleine Teams können schnell iterieren, zusammenarbeiten und sich anpassen</a:t>
            </a:r>
          </a:p>
        </p:txBody>
      </p:sp>
      <p:grpSp>
        <p:nvGrpSpPr>
          <p:cNvPr id="7" name="Ομάδα 6">
            <a:extLst>
              <a:ext uri="{FF2B5EF4-FFF2-40B4-BE49-F238E27FC236}">
                <a16:creationId xmlns:a16="http://schemas.microsoft.com/office/drawing/2014/main" id="{5C39A547-7849-09F5-3574-A0CA01998C5A}"/>
              </a:ext>
            </a:extLst>
          </p:cNvPr>
          <p:cNvGrpSpPr/>
          <p:nvPr/>
        </p:nvGrpSpPr>
        <p:grpSpPr>
          <a:xfrm>
            <a:off x="12268200" y="3771900"/>
            <a:ext cx="5105400" cy="5105400"/>
            <a:chOff x="7642516" y="1449707"/>
            <a:chExt cx="3810000" cy="3810000"/>
          </a:xfrm>
          <a:solidFill>
            <a:srgbClr val="569938"/>
          </a:solidFill>
        </p:grpSpPr>
        <p:pic>
          <p:nvPicPr>
            <p:cNvPr id="8" name="Γραφικό 7">
              <a:extLst>
                <a:ext uri="{FF2B5EF4-FFF2-40B4-BE49-F238E27FC236}">
                  <a16:creationId xmlns:a16="http://schemas.microsoft.com/office/drawing/2014/main" id="{753D96FA-1BDC-C23B-D61B-D7A170EA554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902997" y="2714326"/>
              <a:ext cx="1289038" cy="1280761"/>
            </a:xfrm>
            <a:prstGeom prst="rect">
              <a:avLst/>
            </a:prstGeom>
          </p:spPr>
        </p:pic>
        <p:pic>
          <p:nvPicPr>
            <p:cNvPr id="9" name="Γραφικό 8">
              <a:extLst>
                <a:ext uri="{FF2B5EF4-FFF2-40B4-BE49-F238E27FC236}">
                  <a16:creationId xmlns:a16="http://schemas.microsoft.com/office/drawing/2014/main" id="{EC17AF84-095D-F99B-AAA0-9AE5BC8A7116}"/>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642516" y="1449707"/>
              <a:ext cx="3810000" cy="3810000"/>
            </a:xfrm>
            <a:prstGeom prst="rect">
              <a:avLst/>
            </a:prstGeom>
          </p:spPr>
        </p:pic>
      </p:grpSp>
    </p:spTree>
    <p:extLst>
      <p:ext uri="{BB962C8B-B14F-4D97-AF65-F5344CB8AC3E}">
        <p14:creationId xmlns:p14="http://schemas.microsoft.com/office/powerpoint/2010/main" val="22527600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1D756-FDB4-9E3B-CB9F-42CA2DD9C4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7EBC7F-E14C-121F-0055-EDC8A78EB33C}"/>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9B6C3D4-8AB3-1086-5567-201F24C82461}"/>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E4AF8D43-B82F-292F-A779-DC29AB3871B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Aktivität C4.A10</a:t>
            </a:r>
            <a:endParaRPr lang="en-GB" sz="6000" noProof="0" dirty="0">
              <a:solidFill>
                <a:srgbClr val="3F6031"/>
              </a:solidFill>
            </a:endParaRPr>
          </a:p>
        </p:txBody>
      </p:sp>
      <p:sp>
        <p:nvSpPr>
          <p:cNvPr id="7" name="TextBox 6">
            <a:extLst>
              <a:ext uri="{FF2B5EF4-FFF2-40B4-BE49-F238E27FC236}">
                <a16:creationId xmlns:a16="http://schemas.microsoft.com/office/drawing/2014/main" id="{D9AD5AC6-0344-A37D-B3B6-97D2E06330B4}"/>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Einbettung des regenerativen Denkens in die Ausbildungspraxis</a:t>
            </a:r>
          </a:p>
        </p:txBody>
      </p:sp>
      <p:sp>
        <p:nvSpPr>
          <p:cNvPr id="6" name="TextBox 5">
            <a:extLst>
              <a:ext uri="{FF2B5EF4-FFF2-40B4-BE49-F238E27FC236}">
                <a16:creationId xmlns:a16="http://schemas.microsoft.com/office/drawing/2014/main" id="{64F35A24-7F15-2B2D-5358-60DE67C6D82E}"/>
              </a:ext>
            </a:extLst>
          </p:cNvPr>
          <p:cNvSpPr txBox="1"/>
          <p:nvPr/>
        </p:nvSpPr>
        <p:spPr>
          <a:xfrm>
            <a:off x="4320051" y="5729300"/>
            <a:ext cx="13374914" cy="3617016"/>
          </a:xfrm>
          <a:prstGeom prst="rect">
            <a:avLst/>
          </a:prstGeom>
          <a:noFill/>
        </p:spPr>
        <p:txBody>
          <a:bodyPr wrap="square">
            <a:spAutoFit/>
          </a:bodyPr>
          <a:lstStyle/>
          <a:p>
            <a:pPr marL="342900" lvl="0" indent="-342900">
              <a:spcBef>
                <a:spcPts val="600"/>
              </a:spcBef>
              <a:spcAft>
                <a:spcPts val="600"/>
              </a:spcAft>
              <a:buSzPct val="100000"/>
              <a:buFont typeface="Symbol" panose="05050102010706020507" pitchFamily="18" charset="2"/>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Welche Frage könnten Sie Ihren Lernenden stellen, um eine Diskussion über Regeneration anzuregen?</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342900" lvl="0" indent="-342900">
              <a:lnSpc>
                <a:spcPct val="115000"/>
              </a:lnSpc>
              <a:spcBef>
                <a:spcPts val="600"/>
              </a:spcBef>
              <a:spcAft>
                <a:spcPts val="600"/>
              </a:spcAft>
              <a:buSzPct val="100000"/>
              <a:buFont typeface="Symbol" panose="05050102010706020507" pitchFamily="18" charset="2"/>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Welche einfache Aktivität könnte ihnen helfen, regenerative Ideen mit ihrer Rolle oder ihrem Kontext in Verbindung zu bringen?</a:t>
            </a:r>
          </a:p>
          <a:p>
            <a:pPr marL="342900" lvl="0" indent="-342900">
              <a:lnSpc>
                <a:spcPct val="115000"/>
              </a:lnSpc>
              <a:spcBef>
                <a:spcPts val="600"/>
              </a:spcBef>
              <a:spcAft>
                <a:spcPts val="600"/>
              </a:spcAft>
              <a:buSzPct val="100000"/>
              <a:buFont typeface="Symbol" panose="05050102010706020507" pitchFamily="18" charset="2"/>
              <a:buChar char=""/>
              <a:tabLst>
                <a:tab pos="457200" algn="l"/>
              </a:tabLst>
            </a:pPr>
            <a:r>
              <a:rPr lang="en-GB" sz="3200" dirty="0">
                <a:effectLst/>
                <a:latin typeface="Calibri" panose="020F0502020204030204" pitchFamily="34" charset="0"/>
                <a:ea typeface="Arial" panose="020B0604020202020204" pitchFamily="34" charset="0"/>
                <a:cs typeface="Times New Roman" panose="02020603050405020304" pitchFamily="18" charset="0"/>
              </a:rPr>
              <a:t>Wie könnten Sie ein bestehendes Instrument (z. B. Business Model Canvas) anpassen, um es regenerativer zu gestalten?</a:t>
            </a:r>
            <a:endParaRPr lang="el-GR" sz="3200" dirty="0"/>
          </a:p>
        </p:txBody>
      </p:sp>
    </p:spTree>
    <p:extLst>
      <p:ext uri="{BB962C8B-B14F-4D97-AF65-F5344CB8AC3E}">
        <p14:creationId xmlns:p14="http://schemas.microsoft.com/office/powerpoint/2010/main" val="17777525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γραφικός χαρακτήρας, γραφική ύλη, είδη γραφείου, στυλό&#10;&#10;Το περιεχόμενο που δημιουργείται από AI ενδέχεται να είναι εσφαλμένο.">
            <a:extLst>
              <a:ext uri="{FF2B5EF4-FFF2-40B4-BE49-F238E27FC236}">
                <a16:creationId xmlns:a16="http://schemas.microsoft.com/office/drawing/2014/main" id="{E0FD75C4-D280-85EE-078D-9FF9383FD06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011" y="0"/>
            <a:ext cx="8534400" cy="10287000"/>
          </a:xfrm>
          <a:prstGeom prst="rect">
            <a:avLst/>
          </a:prstGeom>
        </p:spPr>
      </p:pic>
      <p:sp>
        <p:nvSpPr>
          <p:cNvPr id="6" name="TextBox 5">
            <a:extLst>
              <a:ext uri="{FF2B5EF4-FFF2-40B4-BE49-F238E27FC236}">
                <a16:creationId xmlns:a16="http://schemas.microsoft.com/office/drawing/2014/main" id="{C81E4442-2B2D-8635-1678-ECDAC84CCFE7}"/>
              </a:ext>
            </a:extLst>
          </p:cNvPr>
          <p:cNvSpPr txBox="1"/>
          <p:nvPr/>
        </p:nvSpPr>
        <p:spPr>
          <a:xfrm>
            <a:off x="8931442" y="2019300"/>
            <a:ext cx="8610600" cy="3524619"/>
          </a:xfrm>
          <a:prstGeom prst="rect">
            <a:avLst/>
          </a:prstGeom>
          <a:noFill/>
        </p:spPr>
        <p:txBody>
          <a:bodyPr wrap="square">
            <a:spAutoFit/>
          </a:bodyPr>
          <a:lstStyle/>
          <a:p>
            <a:pPr algn="just">
              <a:lnSpc>
                <a:spcPct val="107000"/>
              </a:lnSpc>
              <a:spcAft>
                <a:spcPts val="800"/>
              </a:spcAft>
            </a:pPr>
            <a:r>
              <a:rPr lang="en-GB" sz="3500" kern="100" noProof="0" dirty="0">
                <a:effectLst/>
                <a:latin typeface="+mj-lt"/>
                <a:ea typeface="Aptos" panose="020B0004020202020204" pitchFamily="34" charset="0"/>
                <a:cs typeface="Times New Roman" panose="02020603050405020304" pitchFamily="18" charset="0"/>
              </a:rPr>
              <a:t>Marketing im Bereich der darstellenden Künste ist nicht nur ein Instrument zur Werbung oder zum Ticketverkauf. Es ist eine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strategische Funktion</a:t>
            </a:r>
            <a:r>
              <a:rPr lang="en-GB" sz="3500" kern="100" noProof="0" dirty="0">
                <a:effectLst/>
                <a:latin typeface="+mj-lt"/>
                <a:ea typeface="Aptos" panose="020B0004020202020204" pitchFamily="34" charset="0"/>
                <a:cs typeface="Times New Roman" panose="02020603050405020304" pitchFamily="18" charset="0"/>
              </a:rPr>
              <a:t>,</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 </a:t>
            </a:r>
            <a:r>
              <a:rPr lang="en-GB" sz="3500" kern="100" noProof="0" dirty="0">
                <a:effectLst/>
                <a:latin typeface="+mj-lt"/>
                <a:ea typeface="Aptos" panose="020B0004020202020204" pitchFamily="34" charset="0"/>
                <a:cs typeface="Times New Roman" panose="02020603050405020304" pitchFamily="18" charset="0"/>
              </a:rPr>
              <a:t>die es Organisationen und Einzelpersonen ermöglicht,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ihr Publikum </a:t>
            </a:r>
            <a:r>
              <a:rPr lang="en-GB" sz="3500" kern="100" noProof="0" dirty="0">
                <a:effectLst/>
                <a:latin typeface="+mj-lt"/>
                <a:ea typeface="Aptos" panose="020B0004020202020204" pitchFamily="34" charset="0"/>
                <a:cs typeface="Times New Roman" panose="02020603050405020304" pitchFamily="18" charset="0"/>
              </a:rPr>
              <a:t>zu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verstehen</a:t>
            </a:r>
            <a:r>
              <a:rPr lang="en-GB" sz="3500" kern="100" noProof="0" dirty="0">
                <a:effectLst/>
                <a:latin typeface="+mj-lt"/>
                <a:ea typeface="Aptos" panose="020B0004020202020204" pitchFamily="34" charset="0"/>
                <a:cs typeface="Times New Roman" panose="02020603050405020304" pitchFamily="18" charset="0"/>
              </a:rPr>
              <a:t>,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ihre Ziele zu kommunizieren </a:t>
            </a:r>
            <a:r>
              <a:rPr lang="en-GB" sz="3500" kern="100" noProof="0" dirty="0">
                <a:effectLst/>
                <a:latin typeface="+mj-lt"/>
                <a:ea typeface="Aptos" panose="020B0004020202020204" pitchFamily="34" charset="0"/>
                <a:cs typeface="Times New Roman" panose="02020603050405020304" pitchFamily="18" charset="0"/>
              </a:rPr>
              <a:t>und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einen sinnvollen Mehrwert zu bieten. </a:t>
            </a:r>
          </a:p>
        </p:txBody>
      </p:sp>
      <p:sp>
        <p:nvSpPr>
          <p:cNvPr id="7" name="TextBox 6">
            <a:extLst>
              <a:ext uri="{FF2B5EF4-FFF2-40B4-BE49-F238E27FC236}">
                <a16:creationId xmlns:a16="http://schemas.microsoft.com/office/drawing/2014/main" id="{848EB375-8F29-622B-9242-479968E7705A}"/>
              </a:ext>
            </a:extLst>
          </p:cNvPr>
          <p:cNvSpPr txBox="1"/>
          <p:nvPr/>
        </p:nvSpPr>
        <p:spPr>
          <a:xfrm>
            <a:off x="8915400" y="723900"/>
            <a:ext cx="10210800" cy="861774"/>
          </a:xfrm>
          <a:prstGeom prst="rect">
            <a:avLst/>
          </a:prstGeom>
          <a:noFill/>
        </p:spPr>
        <p:txBody>
          <a:bodyPr wrap="square">
            <a:spAutoFit/>
          </a:bodyPr>
          <a:lstStyle/>
          <a:p>
            <a:pPr lvl="0"/>
            <a:r>
              <a:rPr lang="en-GB" sz="5000" b="1" noProof="0" dirty="0"/>
              <a:t>Was ist Marketing?</a:t>
            </a:r>
          </a:p>
        </p:txBody>
      </p:sp>
      <p:sp>
        <p:nvSpPr>
          <p:cNvPr id="9" name="TextBox 8">
            <a:extLst>
              <a:ext uri="{FF2B5EF4-FFF2-40B4-BE49-F238E27FC236}">
                <a16:creationId xmlns:a16="http://schemas.microsoft.com/office/drawing/2014/main" id="{8699E8C9-456E-D88F-EEDC-89059C2C98E8}"/>
              </a:ext>
            </a:extLst>
          </p:cNvPr>
          <p:cNvSpPr txBox="1"/>
          <p:nvPr/>
        </p:nvSpPr>
        <p:spPr>
          <a:xfrm>
            <a:off x="8835189" y="7854940"/>
            <a:ext cx="9071811" cy="1708160"/>
          </a:xfrm>
          <a:prstGeom prst="rect">
            <a:avLst/>
          </a:prstGeom>
          <a:solidFill>
            <a:srgbClr val="04A6C2"/>
          </a:solidFill>
        </p:spPr>
        <p:txBody>
          <a:bodyPr wrap="square">
            <a:spAutoFit/>
          </a:bodyPr>
          <a:lstStyle/>
          <a:p>
            <a:r>
              <a:rPr lang="en-GB" sz="3500" b="1" i="1" noProof="0" dirty="0">
                <a:solidFill>
                  <a:schemeClr val="bg1"/>
                </a:solidFill>
              </a:rPr>
              <a:t>Wenn regenerative Geschäftsmodelle dazu beitragen, unser Angebot und dessen Gründe zu gestalten, hilft uns das Marketing dabei, dies zielgerichtet und klar zu kommunizieren.</a:t>
            </a:r>
          </a:p>
        </p:txBody>
      </p:sp>
    </p:spTree>
    <p:extLst>
      <p:ext uri="{BB962C8B-B14F-4D97-AF65-F5344CB8AC3E}">
        <p14:creationId xmlns:p14="http://schemas.microsoft.com/office/powerpoint/2010/main" val="19696309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54927-6D0E-6FFC-D243-EB7421D56C5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CBEF64-6122-CC6D-B1B3-480197CF833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7C5FD40-7556-1BBD-9399-05A9B6A94D1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994EEDDB-3C02-6518-1D6B-C0FC9332A444}"/>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Die 7 Ps des Marketings in der darstellenden Kunst</a:t>
            </a:r>
          </a:p>
        </p:txBody>
      </p:sp>
      <p:sp>
        <p:nvSpPr>
          <p:cNvPr id="38" name="Freeform 11"/>
          <p:cNvSpPr>
            <a:spLocks/>
          </p:cNvSpPr>
          <p:nvPr/>
        </p:nvSpPr>
        <p:spPr bwMode="auto">
          <a:xfrm>
            <a:off x="2103596"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39" name="Freeform 12"/>
          <p:cNvSpPr>
            <a:spLocks/>
          </p:cNvSpPr>
          <p:nvPr/>
        </p:nvSpPr>
        <p:spPr bwMode="auto">
          <a:xfrm>
            <a:off x="3031769"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44" name="Freeform 13"/>
          <p:cNvSpPr>
            <a:spLocks/>
          </p:cNvSpPr>
          <p:nvPr/>
        </p:nvSpPr>
        <p:spPr bwMode="auto">
          <a:xfrm>
            <a:off x="3735688"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45" name="Freeform 14"/>
          <p:cNvSpPr>
            <a:spLocks/>
          </p:cNvSpPr>
          <p:nvPr/>
        </p:nvSpPr>
        <p:spPr bwMode="auto">
          <a:xfrm>
            <a:off x="3031769"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3F603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0" name="Rectangle 49"/>
          <p:cNvSpPr/>
          <p:nvPr/>
        </p:nvSpPr>
        <p:spPr>
          <a:xfrm flipH="1">
            <a:off x="2565797" y="4438214"/>
            <a:ext cx="2338891" cy="1154162"/>
          </a:xfrm>
          <a:prstGeom prst="rect">
            <a:avLst/>
          </a:prstGeom>
        </p:spPr>
        <p:txBody>
          <a:bodyPr wrap="square" lIns="0" tIns="0" rIns="0" bIns="0" anchor="ctr">
            <a:spAutoFit/>
          </a:bodyPr>
          <a:lstStyle/>
          <a:p>
            <a:pPr algn="ctr">
              <a:spcBef>
                <a:spcPts val="300"/>
              </a:spcBef>
              <a:spcAft>
                <a:spcPts val="300"/>
              </a:spcAft>
              <a:buNone/>
            </a:pPr>
            <a:r>
              <a:rPr lang="en-GB" sz="3000" b="1" noProof="0" dirty="0">
                <a:latin typeface="+mj-lt"/>
              </a:rPr>
              <a:t>Produkt</a:t>
            </a:r>
            <a:endParaRPr lang="en-GB" sz="3000" b="1" noProof="0" dirty="0">
              <a:latin typeface="+mj-lt"/>
              <a:ea typeface="Arial" panose="020B0604020202020204" pitchFamily="34" charset="0"/>
            </a:endParaRPr>
          </a:p>
          <a:p>
            <a:pPr algn="ctr">
              <a:spcBef>
                <a:spcPts val="300"/>
              </a:spcBef>
              <a:spcAft>
                <a:spcPts val="300"/>
              </a:spcAft>
            </a:pPr>
            <a:r>
              <a:rPr lang="en-GB" sz="2000" noProof="0" dirty="0">
                <a:latin typeface="+mj-lt"/>
              </a:rPr>
              <a:t>Das künstlerische Erlebnis</a:t>
            </a:r>
            <a:endParaRPr lang="en-GB" sz="2000" noProof="0" dirty="0">
              <a:solidFill>
                <a:schemeClr val="tx1">
                  <a:lumMod val="75000"/>
                  <a:lumOff val="25000"/>
                </a:schemeClr>
              </a:solidFill>
              <a:latin typeface="+mj-lt"/>
            </a:endParaRPr>
          </a:p>
        </p:txBody>
      </p:sp>
      <p:sp>
        <p:nvSpPr>
          <p:cNvPr id="56" name="Freeform 11"/>
          <p:cNvSpPr>
            <a:spLocks/>
          </p:cNvSpPr>
          <p:nvPr/>
        </p:nvSpPr>
        <p:spPr bwMode="auto">
          <a:xfrm>
            <a:off x="12921111"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7" name="Freeform 12"/>
          <p:cNvSpPr>
            <a:spLocks/>
          </p:cNvSpPr>
          <p:nvPr/>
        </p:nvSpPr>
        <p:spPr bwMode="auto">
          <a:xfrm>
            <a:off x="13849284"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8" name="Freeform 13"/>
          <p:cNvSpPr>
            <a:spLocks/>
          </p:cNvSpPr>
          <p:nvPr/>
        </p:nvSpPr>
        <p:spPr bwMode="auto">
          <a:xfrm>
            <a:off x="14553203"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66" name="Freeform 14"/>
          <p:cNvSpPr>
            <a:spLocks/>
          </p:cNvSpPr>
          <p:nvPr/>
        </p:nvSpPr>
        <p:spPr bwMode="auto">
          <a:xfrm>
            <a:off x="13849284"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569938"/>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67" name="Rectangle 66"/>
          <p:cNvSpPr/>
          <p:nvPr/>
        </p:nvSpPr>
        <p:spPr>
          <a:xfrm flipH="1">
            <a:off x="13383312" y="4476687"/>
            <a:ext cx="2338891" cy="1077218"/>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Werbung </a:t>
            </a:r>
            <a:r>
              <a:rPr lang="en-GB" sz="2000" noProof="0" dirty="0">
                <a:latin typeface="+mj-lt"/>
              </a:rPr>
              <a:t>Kommunikation und Storytelling</a:t>
            </a:r>
            <a:endParaRPr lang="en-GB" sz="2000" noProof="0" dirty="0">
              <a:solidFill>
                <a:schemeClr val="tx1">
                  <a:lumMod val="75000"/>
                  <a:lumOff val="25000"/>
                </a:schemeClr>
              </a:solidFill>
              <a:latin typeface="+mj-lt"/>
            </a:endParaRPr>
          </a:p>
        </p:txBody>
      </p:sp>
      <p:sp>
        <p:nvSpPr>
          <p:cNvPr id="69" name="Freeform 11"/>
          <p:cNvSpPr>
            <a:spLocks/>
          </p:cNvSpPr>
          <p:nvPr/>
        </p:nvSpPr>
        <p:spPr bwMode="auto">
          <a:xfrm>
            <a:off x="3901973"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0" name="Freeform 12"/>
          <p:cNvSpPr>
            <a:spLocks/>
          </p:cNvSpPr>
          <p:nvPr/>
        </p:nvSpPr>
        <p:spPr bwMode="auto">
          <a:xfrm>
            <a:off x="4830147"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1" name="Freeform 13"/>
          <p:cNvSpPr>
            <a:spLocks/>
          </p:cNvSpPr>
          <p:nvPr/>
        </p:nvSpPr>
        <p:spPr bwMode="auto">
          <a:xfrm>
            <a:off x="5534065"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2" name="Freeform 14"/>
          <p:cNvSpPr>
            <a:spLocks/>
          </p:cNvSpPr>
          <p:nvPr/>
        </p:nvSpPr>
        <p:spPr bwMode="auto">
          <a:xfrm>
            <a:off x="4830147"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036D7F"/>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3" name="Rectangle 72"/>
          <p:cNvSpPr/>
          <p:nvPr/>
        </p:nvSpPr>
        <p:spPr>
          <a:xfrm flipH="1">
            <a:off x="4364174" y="7504109"/>
            <a:ext cx="2338891" cy="846386"/>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Menschen </a:t>
            </a:r>
          </a:p>
          <a:p>
            <a:pPr algn="ctr">
              <a:spcBef>
                <a:spcPts val="300"/>
              </a:spcBef>
              <a:spcAft>
                <a:spcPts val="300"/>
              </a:spcAft>
            </a:pPr>
            <a:r>
              <a:rPr lang="en-GB" sz="2000" noProof="0" dirty="0">
                <a:latin typeface="+mj-lt"/>
              </a:rPr>
              <a:t>Künstler, Mitarbeiter, Partner</a:t>
            </a:r>
            <a:endParaRPr lang="en-GB" sz="2000" noProof="0" dirty="0">
              <a:solidFill>
                <a:schemeClr val="tx1">
                  <a:lumMod val="75000"/>
                  <a:lumOff val="25000"/>
                </a:schemeClr>
              </a:solidFill>
              <a:latin typeface="+mj-lt"/>
            </a:endParaRPr>
          </a:p>
        </p:txBody>
      </p:sp>
      <p:sp>
        <p:nvSpPr>
          <p:cNvPr id="75" name="Freeform 11"/>
          <p:cNvSpPr>
            <a:spLocks/>
          </p:cNvSpPr>
          <p:nvPr/>
        </p:nvSpPr>
        <p:spPr bwMode="auto">
          <a:xfrm>
            <a:off x="11122735"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6" name="Freeform 12"/>
          <p:cNvSpPr>
            <a:spLocks/>
          </p:cNvSpPr>
          <p:nvPr/>
        </p:nvSpPr>
        <p:spPr bwMode="auto">
          <a:xfrm>
            <a:off x="12050908"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7" name="Freeform 13"/>
          <p:cNvSpPr>
            <a:spLocks/>
          </p:cNvSpPr>
          <p:nvPr/>
        </p:nvSpPr>
        <p:spPr bwMode="auto">
          <a:xfrm>
            <a:off x="12754826"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8" name="Freeform 14"/>
          <p:cNvSpPr>
            <a:spLocks/>
          </p:cNvSpPr>
          <p:nvPr/>
        </p:nvSpPr>
        <p:spPr bwMode="auto">
          <a:xfrm>
            <a:off x="12050908"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FF5353"/>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9" name="Rectangle 78"/>
          <p:cNvSpPr/>
          <p:nvPr/>
        </p:nvSpPr>
        <p:spPr>
          <a:xfrm flipH="1">
            <a:off x="11584935" y="7119389"/>
            <a:ext cx="2338891" cy="1615827"/>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Physische Beweise </a:t>
            </a:r>
          </a:p>
          <a:p>
            <a:pPr algn="ctr">
              <a:spcBef>
                <a:spcPts val="300"/>
              </a:spcBef>
              <a:spcAft>
                <a:spcPts val="300"/>
              </a:spcAft>
            </a:pPr>
            <a:r>
              <a:rPr lang="en-GB" sz="2000" noProof="0" dirty="0">
                <a:latin typeface="+mj-lt"/>
              </a:rPr>
              <a:t>Visuelle Identität, Raum, Atmosphäre</a:t>
            </a:r>
            <a:endParaRPr lang="en-GB" sz="2000" noProof="0" dirty="0">
              <a:solidFill>
                <a:schemeClr val="tx1">
                  <a:lumMod val="75000"/>
                  <a:lumOff val="25000"/>
                </a:schemeClr>
              </a:solidFill>
              <a:latin typeface="+mj-lt"/>
            </a:endParaRPr>
          </a:p>
        </p:txBody>
      </p:sp>
      <p:sp>
        <p:nvSpPr>
          <p:cNvPr id="87" name="Freeform 11"/>
          <p:cNvSpPr>
            <a:spLocks/>
          </p:cNvSpPr>
          <p:nvPr/>
        </p:nvSpPr>
        <p:spPr bwMode="auto">
          <a:xfrm>
            <a:off x="9315272"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88" name="Freeform 12"/>
          <p:cNvSpPr>
            <a:spLocks/>
          </p:cNvSpPr>
          <p:nvPr/>
        </p:nvSpPr>
        <p:spPr bwMode="auto">
          <a:xfrm>
            <a:off x="10243445"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89" name="Freeform 13"/>
          <p:cNvSpPr>
            <a:spLocks/>
          </p:cNvSpPr>
          <p:nvPr/>
        </p:nvSpPr>
        <p:spPr bwMode="auto">
          <a:xfrm>
            <a:off x="10947363"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0" name="Freeform 14"/>
          <p:cNvSpPr>
            <a:spLocks/>
          </p:cNvSpPr>
          <p:nvPr/>
        </p:nvSpPr>
        <p:spPr bwMode="auto">
          <a:xfrm>
            <a:off x="10243445"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FF0000"/>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1" name="Rectangle 90"/>
          <p:cNvSpPr/>
          <p:nvPr/>
        </p:nvSpPr>
        <p:spPr>
          <a:xfrm flipH="1">
            <a:off x="9777472" y="4438215"/>
            <a:ext cx="2338891" cy="1154162"/>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Ort</a:t>
            </a:r>
            <a:r>
              <a:rPr lang="en-GB" sz="3000" noProof="0" dirty="0">
                <a:latin typeface="+mj-lt"/>
              </a:rPr>
              <a:t> </a:t>
            </a:r>
          </a:p>
          <a:p>
            <a:pPr algn="ctr">
              <a:spcBef>
                <a:spcPts val="300"/>
              </a:spcBef>
              <a:spcAft>
                <a:spcPts val="300"/>
              </a:spcAft>
            </a:pPr>
            <a:r>
              <a:rPr lang="en-GB" sz="2000" noProof="0" dirty="0">
                <a:latin typeface="+mj-lt"/>
              </a:rPr>
              <a:t>Wo/wie wird es bereitgestellt?</a:t>
            </a:r>
            <a:endParaRPr lang="en-GB" sz="2000" noProof="0" dirty="0">
              <a:solidFill>
                <a:schemeClr val="tx1">
                  <a:lumMod val="75000"/>
                  <a:lumOff val="25000"/>
                </a:schemeClr>
              </a:solidFill>
              <a:latin typeface="+mj-lt"/>
            </a:endParaRPr>
          </a:p>
        </p:txBody>
      </p:sp>
      <p:sp>
        <p:nvSpPr>
          <p:cNvPr id="93" name="Freeform 11"/>
          <p:cNvSpPr>
            <a:spLocks/>
          </p:cNvSpPr>
          <p:nvPr/>
        </p:nvSpPr>
        <p:spPr bwMode="auto">
          <a:xfrm>
            <a:off x="5709433"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4" name="Freeform 12"/>
          <p:cNvSpPr>
            <a:spLocks/>
          </p:cNvSpPr>
          <p:nvPr/>
        </p:nvSpPr>
        <p:spPr bwMode="auto">
          <a:xfrm>
            <a:off x="6637607"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5" name="Freeform 13"/>
          <p:cNvSpPr>
            <a:spLocks/>
          </p:cNvSpPr>
          <p:nvPr/>
        </p:nvSpPr>
        <p:spPr bwMode="auto">
          <a:xfrm>
            <a:off x="7341525"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6" name="Freeform 14"/>
          <p:cNvSpPr>
            <a:spLocks/>
          </p:cNvSpPr>
          <p:nvPr/>
        </p:nvSpPr>
        <p:spPr bwMode="auto">
          <a:xfrm>
            <a:off x="6637607"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04A6C2"/>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7" name="Rectangle 96"/>
          <p:cNvSpPr/>
          <p:nvPr/>
        </p:nvSpPr>
        <p:spPr>
          <a:xfrm flipH="1">
            <a:off x="6171634" y="4592103"/>
            <a:ext cx="2338891" cy="846386"/>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Preis </a:t>
            </a:r>
          </a:p>
          <a:p>
            <a:pPr algn="ctr">
              <a:spcBef>
                <a:spcPts val="300"/>
              </a:spcBef>
              <a:spcAft>
                <a:spcPts val="300"/>
              </a:spcAft>
            </a:pPr>
            <a:r>
              <a:rPr lang="en-GB" sz="2000" noProof="0" dirty="0">
                <a:latin typeface="+mj-lt"/>
              </a:rPr>
              <a:t>Wert, Fairness, Zugang</a:t>
            </a:r>
            <a:endParaRPr lang="en-GB" sz="2000" noProof="0" dirty="0">
              <a:solidFill>
                <a:schemeClr val="tx1">
                  <a:lumMod val="75000"/>
                  <a:lumOff val="25000"/>
                </a:schemeClr>
              </a:solidFill>
              <a:latin typeface="+mj-lt"/>
            </a:endParaRPr>
          </a:p>
        </p:txBody>
      </p:sp>
      <p:sp>
        <p:nvSpPr>
          <p:cNvPr id="99" name="Freeform 11"/>
          <p:cNvSpPr>
            <a:spLocks/>
          </p:cNvSpPr>
          <p:nvPr/>
        </p:nvSpPr>
        <p:spPr bwMode="auto">
          <a:xfrm>
            <a:off x="7512353"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0" name="Freeform 12"/>
          <p:cNvSpPr>
            <a:spLocks/>
          </p:cNvSpPr>
          <p:nvPr/>
        </p:nvSpPr>
        <p:spPr bwMode="auto">
          <a:xfrm>
            <a:off x="8440527"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1" name="Freeform 13"/>
          <p:cNvSpPr>
            <a:spLocks/>
          </p:cNvSpPr>
          <p:nvPr/>
        </p:nvSpPr>
        <p:spPr bwMode="auto">
          <a:xfrm>
            <a:off x="9144445"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2" name="Freeform 14"/>
          <p:cNvSpPr>
            <a:spLocks/>
          </p:cNvSpPr>
          <p:nvPr/>
        </p:nvSpPr>
        <p:spPr bwMode="auto">
          <a:xfrm>
            <a:off x="8440527"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2A4020"/>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3" name="Rectangle 102"/>
          <p:cNvSpPr/>
          <p:nvPr/>
        </p:nvSpPr>
        <p:spPr>
          <a:xfrm flipH="1">
            <a:off x="7974554" y="7350222"/>
            <a:ext cx="2338891" cy="1154162"/>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Prozess</a:t>
            </a:r>
            <a:r>
              <a:rPr lang="en-GB" sz="3000" noProof="0" dirty="0">
                <a:latin typeface="+mj-lt"/>
              </a:rPr>
              <a:t> </a:t>
            </a:r>
          </a:p>
          <a:p>
            <a:pPr algn="ctr">
              <a:spcBef>
                <a:spcPts val="300"/>
              </a:spcBef>
              <a:spcAft>
                <a:spcPts val="300"/>
              </a:spcAft>
            </a:pPr>
            <a:r>
              <a:rPr lang="en-GB" sz="2000" noProof="0" dirty="0">
                <a:latin typeface="+mj-lt"/>
              </a:rPr>
              <a:t>Wie das Publikum interagiert</a:t>
            </a:r>
            <a:endParaRPr lang="en-GB" sz="2000" noProof="0" dirty="0">
              <a:solidFill>
                <a:schemeClr val="tx1">
                  <a:lumMod val="75000"/>
                  <a:lumOff val="25000"/>
                </a:schemeClr>
              </a:solidFill>
              <a:latin typeface="+mj-lt"/>
            </a:endParaRPr>
          </a:p>
        </p:txBody>
      </p:sp>
      <p:pic>
        <p:nvPicPr>
          <p:cNvPr id="11" name="Γραφικό 10">
            <a:extLst>
              <a:ext uri="{FF2B5EF4-FFF2-40B4-BE49-F238E27FC236}">
                <a16:creationId xmlns:a16="http://schemas.microsoft.com/office/drawing/2014/main" id="{16E9AFA0-FA06-BF16-CDF2-396C461C0A9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3375241" y="3166062"/>
            <a:ext cx="720000" cy="720000"/>
          </a:xfrm>
          <a:prstGeom prst="rect">
            <a:avLst/>
          </a:prstGeom>
        </p:spPr>
      </p:pic>
      <p:pic>
        <p:nvPicPr>
          <p:cNvPr id="13" name="Γραφικό 12">
            <a:extLst>
              <a:ext uri="{FF2B5EF4-FFF2-40B4-BE49-F238E27FC236}">
                <a16:creationId xmlns:a16="http://schemas.microsoft.com/office/drawing/2014/main" id="{40272E01-D5DA-730A-4762-CDFEF1E6A91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993131" y="3212311"/>
            <a:ext cx="720000" cy="720000"/>
          </a:xfrm>
          <a:prstGeom prst="rect">
            <a:avLst/>
          </a:prstGeom>
        </p:spPr>
      </p:pic>
      <p:pic>
        <p:nvPicPr>
          <p:cNvPr id="14" name="Γραφικό 13">
            <a:extLst>
              <a:ext uri="{FF2B5EF4-FFF2-40B4-BE49-F238E27FC236}">
                <a16:creationId xmlns:a16="http://schemas.microsoft.com/office/drawing/2014/main" id="{4C1EBD43-D04D-E391-F099-6EDF73460DC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586917" y="3166062"/>
            <a:ext cx="720000" cy="720000"/>
          </a:xfrm>
          <a:prstGeom prst="rect">
            <a:avLst/>
          </a:prstGeom>
        </p:spPr>
      </p:pic>
      <p:pic>
        <p:nvPicPr>
          <p:cNvPr id="15" name="Γραφικό 14">
            <a:extLst>
              <a:ext uri="{FF2B5EF4-FFF2-40B4-BE49-F238E27FC236}">
                <a16:creationId xmlns:a16="http://schemas.microsoft.com/office/drawing/2014/main" id="{7C81ADF9-CCDE-9DB2-CD23-AFC60CC94934}"/>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4228854" y="3182397"/>
            <a:ext cx="720000" cy="720000"/>
          </a:xfrm>
          <a:prstGeom prst="rect">
            <a:avLst/>
          </a:prstGeom>
        </p:spPr>
      </p:pic>
      <p:pic>
        <p:nvPicPr>
          <p:cNvPr id="16" name="Γραφικό 15">
            <a:extLst>
              <a:ext uri="{FF2B5EF4-FFF2-40B4-BE49-F238E27FC236}">
                <a16:creationId xmlns:a16="http://schemas.microsoft.com/office/drawing/2014/main" id="{083D31F2-77D5-D0BE-3521-36A06BA38915}"/>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5165578" y="6046201"/>
            <a:ext cx="720000" cy="720000"/>
          </a:xfrm>
          <a:prstGeom prst="rect">
            <a:avLst/>
          </a:prstGeom>
        </p:spPr>
      </p:pic>
      <p:pic>
        <p:nvPicPr>
          <p:cNvPr id="17" name="Γραφικό 16">
            <a:extLst>
              <a:ext uri="{FF2B5EF4-FFF2-40B4-BE49-F238E27FC236}">
                <a16:creationId xmlns:a16="http://schemas.microsoft.com/office/drawing/2014/main" id="{F4006D63-4BA1-C197-F77C-890CB62B5D89}"/>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8783999" y="6111036"/>
            <a:ext cx="720000" cy="720000"/>
          </a:xfrm>
          <a:prstGeom prst="rect">
            <a:avLst/>
          </a:prstGeom>
        </p:spPr>
      </p:pic>
      <p:pic>
        <p:nvPicPr>
          <p:cNvPr id="18" name="Γραφικό 17">
            <a:extLst>
              <a:ext uri="{FF2B5EF4-FFF2-40B4-BE49-F238E27FC236}">
                <a16:creationId xmlns:a16="http://schemas.microsoft.com/office/drawing/2014/main" id="{6B8FC4E6-940D-A0BA-514E-247B397C70A3}"/>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12416951" y="6059412"/>
            <a:ext cx="720000" cy="720000"/>
          </a:xfrm>
          <a:prstGeom prst="rect">
            <a:avLst/>
          </a:prstGeom>
        </p:spPr>
      </p:pic>
    </p:spTree>
    <p:extLst>
      <p:ext uri="{BB962C8B-B14F-4D97-AF65-F5344CB8AC3E}">
        <p14:creationId xmlns:p14="http://schemas.microsoft.com/office/powerpoint/2010/main" val="32602497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D71BC-1B9D-F3FF-5B56-4A9337293EC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EC9037-5650-FABA-C730-8B69963E6D62}"/>
              </a:ext>
            </a:extLst>
          </p:cNvPr>
          <p:cNvSpPr txBox="1"/>
          <p:nvPr/>
        </p:nvSpPr>
        <p:spPr>
          <a:xfrm>
            <a:off x="609600" y="5448300"/>
            <a:ext cx="14706600" cy="2862322"/>
          </a:xfrm>
          <a:prstGeom prst="rect">
            <a:avLst/>
          </a:prstGeom>
          <a:noFill/>
        </p:spPr>
        <p:txBody>
          <a:bodyPr wrap="square">
            <a:spAutoFit/>
          </a:bodyPr>
          <a:lstStyle/>
          <a:p>
            <a:r>
              <a:rPr lang="en-GB" sz="6000" b="1" i="1" noProof="0" dirty="0">
                <a:solidFill>
                  <a:srgbClr val="FF0000"/>
                </a:solidFill>
              </a:rPr>
              <a:t>Welches der 7 Ps wird Ihrer Meinung nach von den Lernenden in Ihrem Umfeld häufig übersehen, und wie könnten Sie ihnen helfen, sich näher damit zu befassen? </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7388BD30-8081-1BAB-9886-68E59EB6845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29991582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B6474-FAD3-1DDF-658F-367874F61CF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9F7937B-B9CB-785A-DF9F-80CDB892218D}"/>
              </a:ext>
            </a:extLst>
          </p:cNvPr>
          <p:cNvSpPr txBox="1"/>
          <p:nvPr/>
        </p:nvSpPr>
        <p:spPr>
          <a:xfrm>
            <a:off x="7467600" y="647700"/>
            <a:ext cx="10210800" cy="1631216"/>
          </a:xfrm>
          <a:prstGeom prst="rect">
            <a:avLst/>
          </a:prstGeom>
          <a:noFill/>
        </p:spPr>
        <p:txBody>
          <a:bodyPr wrap="square">
            <a:spAutoFit/>
          </a:bodyPr>
          <a:lstStyle/>
          <a:p>
            <a:pPr lvl="0"/>
            <a:r>
              <a:rPr lang="en-GB" sz="5000" b="1" noProof="0" dirty="0"/>
              <a:t>Was ist nachhaltiges und regeneratives Marketing?</a:t>
            </a:r>
          </a:p>
        </p:txBody>
      </p:sp>
      <p:sp>
        <p:nvSpPr>
          <p:cNvPr id="8" name="TextBox 7">
            <a:extLst>
              <a:ext uri="{FF2B5EF4-FFF2-40B4-BE49-F238E27FC236}">
                <a16:creationId xmlns:a16="http://schemas.microsoft.com/office/drawing/2014/main" id="{058C9145-D45C-308C-A468-21FFC84EA48A}"/>
              </a:ext>
            </a:extLst>
          </p:cNvPr>
          <p:cNvSpPr txBox="1"/>
          <p:nvPr/>
        </p:nvSpPr>
        <p:spPr>
          <a:xfrm>
            <a:off x="7467600" y="3695700"/>
            <a:ext cx="10668000" cy="4524315"/>
          </a:xfrm>
          <a:prstGeom prst="rect">
            <a:avLst/>
          </a:prstGeom>
          <a:noFill/>
        </p:spPr>
        <p:txBody>
          <a:bodyPr wrap="square">
            <a:spAutoFit/>
          </a:bodyPr>
          <a:lstStyle/>
          <a:p>
            <a:r>
              <a:rPr lang="en-GB" sz="3600" noProof="0" dirty="0"/>
              <a:t>Nachhaltiges Marketing berücksichtigt die drei Säulen </a:t>
            </a:r>
            <a:r>
              <a:rPr lang="en-GB" sz="3600" b="1" noProof="0" dirty="0">
                <a:solidFill>
                  <a:srgbClr val="3F6031"/>
                </a:solidFill>
              </a:rPr>
              <a:t>„Menschen, Planet </a:t>
            </a:r>
            <a:r>
              <a:rPr lang="en-GB" sz="3600" noProof="0" dirty="0"/>
              <a:t>und Profit“ und </a:t>
            </a:r>
            <a:r>
              <a:rPr lang="en-GB" sz="3600" b="1" noProof="0" dirty="0">
                <a:solidFill>
                  <a:srgbClr val="3F6031"/>
                </a:solidFill>
              </a:rPr>
              <a:t>verhindert Greenwashing, </a:t>
            </a:r>
            <a:r>
              <a:rPr lang="en-GB" sz="3600" noProof="0" dirty="0"/>
              <a:t>indem es für Konsistenz zwischen Botschaft und Handeln sorgt. </a:t>
            </a:r>
          </a:p>
          <a:p>
            <a:endParaRPr lang="en-GB" sz="3600" noProof="0" dirty="0"/>
          </a:p>
          <a:p>
            <a:r>
              <a:rPr lang="en-GB" sz="3600" noProof="0" dirty="0"/>
              <a:t>Regeneratives Marketing geht noch einen Schritt weiter, indem es aktiv zur </a:t>
            </a:r>
            <a:r>
              <a:rPr lang="en-GB" sz="3600" b="1" noProof="0" dirty="0">
                <a:solidFill>
                  <a:srgbClr val="3F6031"/>
                </a:solidFill>
              </a:rPr>
              <a:t>Wiederherstellung der Umwelt</a:t>
            </a:r>
            <a:r>
              <a:rPr lang="en-GB" sz="3600" noProof="0" dirty="0"/>
              <a:t>, zur </a:t>
            </a:r>
            <a:r>
              <a:rPr lang="en-GB" sz="3600" b="1" noProof="0" dirty="0">
                <a:solidFill>
                  <a:srgbClr val="3F6031"/>
                </a:solidFill>
              </a:rPr>
              <a:t>sozialen Gerechtigkeit </a:t>
            </a:r>
            <a:r>
              <a:rPr lang="en-GB" sz="3600" noProof="0" dirty="0"/>
              <a:t>und zur </a:t>
            </a:r>
            <a:r>
              <a:rPr lang="en-GB" sz="3600" b="1" noProof="0" dirty="0">
                <a:solidFill>
                  <a:srgbClr val="3F6031"/>
                </a:solidFill>
              </a:rPr>
              <a:t>kulturellen Vitalität beiträgt</a:t>
            </a:r>
            <a:r>
              <a:rPr lang="en-GB" sz="3600" noProof="0" dirty="0"/>
              <a:t>.</a:t>
            </a:r>
            <a:endParaRPr lang="en-GB" sz="3600" kern="0" noProof="0" dirty="0">
              <a:latin typeface="+mj-lt"/>
              <a:ea typeface="Arial" panose="020B0604020202020204" pitchFamily="34" charset="0"/>
              <a:cs typeface="Aptos Display" panose="020B0004020202020204" pitchFamily="34" charset="0"/>
            </a:endParaRPr>
          </a:p>
        </p:txBody>
      </p:sp>
      <p:pic>
        <p:nvPicPr>
          <p:cNvPr id="7" name="Εικόνα 6" descr="Εικόνα που περιέχει ζωγραφιά, τέχνη, σκίτσο/σχέδιο, μελάνη&#10;&#10;Το περιεχόμενο που δημιουργείται από AI ενδέχεται να είναι εσφαλμένο.">
            <a:extLst>
              <a:ext uri="{FF2B5EF4-FFF2-40B4-BE49-F238E27FC236}">
                <a16:creationId xmlns:a16="http://schemas.microsoft.com/office/drawing/2014/main" id="{9F462579-739D-7DDC-4674-F3D9D46F21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0079"/>
            <a:ext cx="6857478" cy="10287000"/>
          </a:xfrm>
          <a:prstGeom prst="rect">
            <a:avLst/>
          </a:prstGeom>
        </p:spPr>
      </p:pic>
    </p:spTree>
    <p:extLst>
      <p:ext uri="{BB962C8B-B14F-4D97-AF65-F5344CB8AC3E}">
        <p14:creationId xmlns:p14="http://schemas.microsoft.com/office/powerpoint/2010/main" val="11436751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E9339-102B-2761-F67A-C8587544386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FA12C21-AA19-5ABB-4E86-F6A99AC2E497}"/>
              </a:ext>
            </a:extLst>
          </p:cNvPr>
          <p:cNvSpPr txBox="1"/>
          <p:nvPr/>
        </p:nvSpPr>
        <p:spPr>
          <a:xfrm>
            <a:off x="584662" y="3552998"/>
            <a:ext cx="11912138" cy="6555641"/>
          </a:xfrm>
          <a:prstGeom prst="rect">
            <a:avLst/>
          </a:prstGeom>
          <a:noFill/>
        </p:spPr>
        <p:txBody>
          <a:bodyPr wrap="square">
            <a:spAutoFit/>
          </a:bodyPr>
          <a:lstStyle/>
          <a:p>
            <a:r>
              <a:rPr lang="en-GB" sz="6000" b="1" i="1" noProof="0" dirty="0">
                <a:solidFill>
                  <a:srgbClr val="FF0000"/>
                </a:solidFill>
              </a:rPr>
              <a:t>Können Sie sich an einen Fall erinnern, in dem das Marketing einer Organisation im Widerspruch zu ihren erklärten Werten stand oder diese sogar noch verstärkt hat? Wie könnten Sie dieses Beispiel in einer Schulung verwenden?</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2E98E416-DAEA-401F-30DB-EF7373156535}"/>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3898944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1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B41ED1E-7AD5-4AE1-9B10-07A64EA8094E}">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14f4e005775867085f2b76a543a18287">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48ef7fb312309f053be19f32d048e6b4"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426ED1-687D-4D10-8A0B-1BAF3B78F495}">
  <ds:schemaRefs>
    <ds:schemaRef ds:uri="http://schemas.microsoft.com/office/2006/metadata/properties"/>
    <ds:schemaRef ds:uri="http://schemas.microsoft.com/office/infopath/2007/PartnerControls"/>
    <ds:schemaRef ds:uri="f573be3d-d953-4ab2-8307-2d1f8f98dcd3"/>
    <ds:schemaRef ds:uri="25422022-38c0-46c0-9db2-b40ebb11e972"/>
  </ds:schemaRefs>
</ds:datastoreItem>
</file>

<file path=customXml/itemProps2.xml><?xml version="1.0" encoding="utf-8"?>
<ds:datastoreItem xmlns:ds="http://schemas.openxmlformats.org/officeDocument/2006/customXml" ds:itemID="{DB677FB6-F232-4273-B240-5A10BBE2E4D6}">
  <ds:schemaRefs>
    <ds:schemaRef ds:uri="http://schemas.microsoft.com/sharepoint/v3/contenttype/forms"/>
  </ds:schemaRefs>
</ds:datastoreItem>
</file>

<file path=customXml/itemProps3.xml><?xml version="1.0" encoding="utf-8"?>
<ds:datastoreItem xmlns:ds="http://schemas.openxmlformats.org/officeDocument/2006/customXml" ds:itemID="{D6181A29-56DD-40D1-A32F-C4A9556592F5}"/>
</file>

<file path=docProps/app.xml><?xml version="1.0" encoding="utf-8"?>
<Properties xmlns="http://schemas.openxmlformats.org/officeDocument/2006/extended-properties" xmlns:vt="http://schemas.openxmlformats.org/officeDocument/2006/docPropsVTypes">
  <TotalTime>0</TotalTime>
  <Words>15267</Words>
  <Application>Microsoft Office PowerPoint</Application>
  <PresentationFormat>Benutzerdefiniert</PresentationFormat>
  <Paragraphs>1141</Paragraphs>
  <Slides>107</Slides>
  <Notes>107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107</vt:i4>
      </vt:variant>
    </vt:vector>
  </HeadingPairs>
  <TitlesOfParts>
    <vt:vector size="115" baseType="lpstr">
      <vt:lpstr>Aptos</vt:lpstr>
      <vt:lpstr>Arial</vt:lpstr>
      <vt:lpstr>Calibri</vt:lpstr>
      <vt:lpstr>Symbol</vt:lpstr>
      <vt:lpstr>Tahoma</vt:lpstr>
      <vt:lpstr>Times New Roman</vt:lpstr>
      <vt:lpstr>Wingdings</vt:lpstr>
      <vt:lpstr>Office Theme</vt:lpstr>
      <vt:lpstr>PowerPoint-Präsentation</vt:lpstr>
      <vt:lpstr>PowerPoint-Präsentation</vt:lpstr>
      <vt:lpstr>PowerPoint-Präsentation</vt:lpstr>
      <vt:lpstr>Einführung in INSPIRE</vt:lpstr>
      <vt:lpstr>Ziele von INSPIRE</vt:lpstr>
      <vt:lpstr>Angleichung der EU-Politik</vt:lpstr>
      <vt:lpstr>PowerPoint-Präsentation</vt:lpstr>
      <vt:lpstr>Warum INSPIRE wichtig ist</vt:lpstr>
      <vt:lpstr>PowerPoint-Präsentation</vt:lpstr>
      <vt:lpstr>PowerPoint-Präsentation</vt:lpstr>
      <vt:lpstr>INSPIRE Online-Schulungsprogramm</vt:lpstr>
      <vt:lpstr>PowerPoint-Präsentation</vt:lpstr>
      <vt:lpstr>Aufbau des INSPIRE-Online-Schulungsprogramms</vt:lpstr>
      <vt:lpstr>Modul 1: Nachhaltigkeit</vt:lpstr>
      <vt:lpstr>Modul 2: Nachhaltige Produktionen</vt:lpstr>
      <vt:lpstr>Modul 3: Digitalisierung</vt:lpstr>
      <vt:lpstr>Modul 4: Unternehmertum</vt:lpstr>
      <vt:lpstr>Modul 5:  Personalmanagement</vt:lpstr>
      <vt:lpstr>PowerPoint-Präsentation</vt:lpstr>
      <vt:lpstr>INSPIRE Virtuelle Lernplattform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Dimitra Zervaki</dc:creator>
  <cp:keywords>, docId:73866971027C048FE7F71B69F9D0D412</cp:keywords>
  <cp:lastModifiedBy>Larry Busch</cp:lastModifiedBy>
  <cp:revision>46</cp:revision>
  <cp:lastPrinted>2025-08-06T23:43:54Z</cp:lastPrinted>
  <dcterms:created xsi:type="dcterms:W3CDTF">2006-08-16T00:00:00Z</dcterms:created>
  <dcterms:modified xsi:type="dcterms:W3CDTF">2026-01-31T18:07:13Z</dcterms:modified>
  <dc:identifier>DAF-0nawCPQ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0x010100B1C52252B014674CB5B8BBCA345FDDE6</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